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1" r:id="rId44"/>
    <p:sldId id="304" r:id="rId45"/>
    <p:sldId id="306" r:id="rId46"/>
    <p:sldId id="307" r:id="rId47"/>
    <p:sldId id="308" r:id="rId48"/>
    <p:sldId id="309" r:id="rId49"/>
    <p:sldId id="310" r:id="rId50"/>
    <p:sldId id="315" r:id="rId51"/>
    <p:sldId id="318" r:id="rId52"/>
    <p:sldId id="317" r:id="rId53"/>
    <p:sldId id="311" r:id="rId54"/>
    <p:sldId id="319" r:id="rId55"/>
    <p:sldId id="320" r:id="rId56"/>
    <p:sldId id="312" r:id="rId57"/>
    <p:sldId id="313" r:id="rId58"/>
  </p:sldIdLst>
  <p:sldSz cx="9144000" cy="6858000" type="screen4x3"/>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70" d="100"/>
          <a:sy n="70" d="100"/>
        </p:scale>
        <p:origin x="-1944" y="-293"/>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Poponov\&#1082;%20&#1089;&#1077;&#1089;&#1089;&#1080;&#1080;\2023\3%20%20%20%20&#1041;&#1102;&#1076;&#1078;&#1077;&#1090;%20&#1076;&#1083;&#1103;%20&#1075;&#1088;&#1072;&#1078;&#1076;&#1072;&#1085;%20&#1085;&#1072;%202023%20&#1075;&#1086;&#1076;%20&#1087;&#1088;&#1086;&#1077;&#1082;&#1090;\&#1058;&#1072;&#1073;&#1083;&#1080;&#1094;&#1099;%20&#1076;&#1083;&#1103;%20&#1076;&#1080;&#1072;&#1075;&#1088;&#1072;&#1084;&#1084;&#1099;%20&#1044;&#1054;&#1061;&#1054;&#1044;&#1067;%20%20&#1053;&#1054;&#1042;&#1067;&#104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0898261429491307"/>
          <c:y val="8.9199475669211756E-2"/>
          <c:w val="0.85844089299381321"/>
          <c:h val="0.80153285142635811"/>
        </c:manualLayout>
      </c:layout>
      <c:lineChart>
        <c:grouping val="standard"/>
        <c:ser>
          <c:idx val="0"/>
          <c:order val="0"/>
          <c:marker>
            <c:symbol val="none"/>
          </c:marker>
          <c:dLbls>
            <c:dLbl>
              <c:idx val="0"/>
              <c:layout>
                <c:manualLayout>
                  <c:x val="-3.6781351758119689E-2"/>
                  <c:y val="-5.7142457195650184E-2"/>
                </c:manualLayout>
              </c:layout>
              <c:showVal val="1"/>
            </c:dLbl>
            <c:dLbl>
              <c:idx val="1"/>
              <c:layout>
                <c:manualLayout>
                  <c:x val="-7.0497590869729426E-2"/>
                  <c:y val="-5.0793295285022445E-2"/>
                </c:manualLayout>
              </c:layout>
              <c:showVal val="1"/>
            </c:dLbl>
            <c:dLbl>
              <c:idx val="2"/>
              <c:layout>
                <c:manualLayout>
                  <c:x val="-7.0497590869729426E-2"/>
                  <c:y val="-3.8094971463766815E-2"/>
                </c:manualLayout>
              </c:layout>
              <c:showVal val="1"/>
            </c:dLbl>
            <c:dLbl>
              <c:idx val="3"/>
              <c:layout>
                <c:manualLayout>
                  <c:x val="-7.0497590869729426E-2"/>
                  <c:y val="-5.3967876240336353E-2"/>
                </c:manualLayout>
              </c:layout>
              <c:showVal val="1"/>
            </c:dLbl>
            <c:dLbl>
              <c:idx val="4"/>
              <c:layout>
                <c:manualLayout>
                  <c:x val="-6.7432478223219447E-2"/>
                  <c:y val="-3.8094971463766808E-2"/>
                </c:manualLayout>
              </c:layout>
              <c:showVal val="1"/>
            </c:dLbl>
            <c:showVal val="1"/>
          </c:dLbls>
          <c:cat>
            <c:strRef>
              <c:f>Соцэконом!$A$2:$E$2</c:f>
              <c:strCache>
                <c:ptCount val="5"/>
                <c:pt idx="0">
                  <c:v>2021г.</c:v>
                </c:pt>
                <c:pt idx="1">
                  <c:v>2022г.</c:v>
                </c:pt>
                <c:pt idx="2">
                  <c:v>2023г.</c:v>
                </c:pt>
                <c:pt idx="3">
                  <c:v>2024г.</c:v>
                </c:pt>
                <c:pt idx="4">
                  <c:v>2025г.</c:v>
                </c:pt>
              </c:strCache>
            </c:strRef>
          </c:cat>
          <c:val>
            <c:numRef>
              <c:f>Соцэконом!$A$3:$E$3</c:f>
              <c:numCache>
                <c:formatCode>General</c:formatCode>
                <c:ptCount val="5"/>
                <c:pt idx="0">
                  <c:v>3251</c:v>
                </c:pt>
                <c:pt idx="1">
                  <c:v>3875.1</c:v>
                </c:pt>
                <c:pt idx="2">
                  <c:v>4052.3</c:v>
                </c:pt>
                <c:pt idx="3">
                  <c:v>4183.9000000000005</c:v>
                </c:pt>
                <c:pt idx="4">
                  <c:v>4394.5</c:v>
                </c:pt>
              </c:numCache>
            </c:numRef>
          </c:val>
        </c:ser>
        <c:marker val="1"/>
        <c:axId val="72737920"/>
        <c:axId val="72739456"/>
      </c:lineChart>
      <c:catAx>
        <c:axId val="72737920"/>
        <c:scaling>
          <c:orientation val="minMax"/>
        </c:scaling>
        <c:axPos val="b"/>
        <c:tickLblPos val="nextTo"/>
        <c:crossAx val="72739456"/>
        <c:crosses val="autoZero"/>
        <c:auto val="1"/>
        <c:lblAlgn val="ctr"/>
        <c:lblOffset val="100"/>
      </c:catAx>
      <c:valAx>
        <c:axId val="72739456"/>
        <c:scaling>
          <c:orientation val="minMax"/>
        </c:scaling>
        <c:axPos val="l"/>
        <c:majorGridlines/>
        <c:numFmt formatCode="General" sourceLinked="1"/>
        <c:tickLblPos val="nextTo"/>
        <c:crossAx val="72737920"/>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67745544964776"/>
          <c:y val="0.17794317565745257"/>
          <c:w val="0.39428049760350664"/>
          <c:h val="0.6082932045823447"/>
        </c:manualLayout>
      </c:layout>
      <c:pieChart>
        <c:varyColors val="1"/>
        <c:ser>
          <c:idx val="0"/>
          <c:order val="0"/>
          <c:tx>
            <c:strRef>
              <c:f>'Налоговые  2019 - 2021'!$B$27</c:f>
              <c:strCache>
                <c:ptCount val="1"/>
                <c:pt idx="0">
                  <c:v>План на 2024 год </c:v>
                </c:pt>
              </c:strCache>
            </c:strRef>
          </c:tx>
          <c:dLbls>
            <c:dLbl>
              <c:idx val="0"/>
              <c:layout>
                <c:manualLayout>
                  <c:x val="-3.1349714612966456E-2"/>
                  <c:y val="0.17259961146572594"/>
                </c:manualLayout>
              </c:layout>
              <c:showCatName val="1"/>
              <c:showPercent val="1"/>
            </c:dLbl>
            <c:dLbl>
              <c:idx val="1"/>
              <c:layout>
                <c:manualLayout>
                  <c:x val="2.9846740143494442E-2"/>
                  <c:y val="0.22015416768142446"/>
                </c:manualLayout>
              </c:layout>
              <c:showCatName val="1"/>
              <c:showPercent val="1"/>
            </c:dLbl>
            <c:dLbl>
              <c:idx val="2"/>
              <c:layout>
                <c:manualLayout>
                  <c:x val="6.4059787485767883E-4"/>
                  <c:y val="0.1037206039871382"/>
                </c:manualLayout>
              </c:layout>
              <c:showCatName val="1"/>
              <c:showPercent val="1"/>
            </c:dLbl>
            <c:dLbl>
              <c:idx val="3"/>
              <c:layout>
                <c:manualLayout>
                  <c:x val="0"/>
                  <c:y val="1.9060260511055041E-2"/>
                </c:manualLayout>
              </c:layout>
              <c:showCatName val="1"/>
              <c:showPercent val="1"/>
            </c:dLbl>
            <c:dLbl>
              <c:idx val="5"/>
              <c:layout>
                <c:manualLayout>
                  <c:x val="0.23073158818233544"/>
                  <c:y val="2.3863969023551371E-2"/>
                </c:manualLayout>
              </c:layout>
              <c:showCatName val="1"/>
              <c:showPercent val="1"/>
            </c:dLbl>
            <c:txPr>
              <a:bodyPr/>
              <a:lstStyle/>
              <a:p>
                <a:pPr>
                  <a:defRPr sz="1400" b="1">
                    <a:latin typeface="Times New Roman" pitchFamily="18" charset="0"/>
                    <a:cs typeface="Times New Roman" pitchFamily="18" charset="0"/>
                  </a:defRPr>
                </a:pPr>
                <a:endParaRPr lang="ru-RU"/>
              </a:p>
            </c:txPr>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201493.1</c:v>
                </c:pt>
                <c:pt idx="1">
                  <c:v>19424.900000000001</c:v>
                </c:pt>
                <c:pt idx="2">
                  <c:v>20116.599999999973</c:v>
                </c:pt>
                <c:pt idx="3">
                  <c:v>11440</c:v>
                </c:pt>
                <c:pt idx="4">
                  <c:v>18125</c:v>
                </c:pt>
                <c:pt idx="5">
                  <c:v>6525</c:v>
                </c:pt>
              </c:numCache>
            </c:numRef>
          </c:val>
        </c:ser>
        <c:firstSliceAng val="0"/>
      </c:pieChart>
    </c:plotArea>
    <c:legend>
      <c:legendPos val="r"/>
      <c:layout>
        <c:manualLayout>
          <c:xMode val="edge"/>
          <c:yMode val="edge"/>
          <c:x val="0.70138253665420902"/>
          <c:y val="0.12806169591874517"/>
          <c:w val="0.26703851191178918"/>
          <c:h val="0.72663303028545589"/>
        </c:manualLayout>
      </c:layout>
      <c:txPr>
        <a:bodyPr/>
        <a:lstStyle/>
        <a:p>
          <a:pPr>
            <a:defRPr sz="1400" b="1">
              <a:latin typeface="Times New Roman" pitchFamily="18" charset="0"/>
              <a:cs typeface="Times New Roman" pitchFamily="18" charset="0"/>
            </a:defRPr>
          </a:pPr>
          <a:endParaRPr lang="ru-RU"/>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677455449647769"/>
          <c:y val="0.17794317565745296"/>
          <c:w val="0.35503950821936731"/>
          <c:h val="0.58226471304534755"/>
        </c:manualLayout>
      </c:layout>
      <c:pieChart>
        <c:varyColors val="1"/>
        <c:ser>
          <c:idx val="0"/>
          <c:order val="0"/>
          <c:tx>
            <c:strRef>
              <c:f>'Налоговые  2019 - 2021'!$B$27</c:f>
              <c:strCache>
                <c:ptCount val="1"/>
                <c:pt idx="0">
                  <c:v>План на 2023 год </c:v>
                </c:pt>
              </c:strCache>
            </c:strRef>
          </c:tx>
          <c:explosion val="6"/>
          <c:dPt>
            <c:idx val="0"/>
            <c:explosion val="0"/>
          </c:dPt>
          <c:dLbls>
            <c:dLbl>
              <c:idx val="0"/>
              <c:layout>
                <c:manualLayout>
                  <c:x val="-3.1349714612966456E-2"/>
                  <c:y val="0.17259961146572594"/>
                </c:manualLayout>
              </c:layout>
              <c:showCatName val="1"/>
              <c:showPercent val="1"/>
            </c:dLbl>
            <c:dLbl>
              <c:idx val="1"/>
              <c:layout>
                <c:manualLayout>
                  <c:x val="2.9846740143494442E-2"/>
                  <c:y val="0.22015416768142446"/>
                </c:manualLayout>
              </c:layout>
              <c:showCatName val="1"/>
              <c:showPercent val="1"/>
            </c:dLbl>
            <c:dLbl>
              <c:idx val="2"/>
              <c:layout>
                <c:manualLayout>
                  <c:x val="6.4059787485767883E-4"/>
                  <c:y val="0.10372060398713845"/>
                </c:manualLayout>
              </c:layout>
              <c:showCatName val="1"/>
              <c:showPercent val="1"/>
            </c:dLbl>
            <c:dLbl>
              <c:idx val="3"/>
              <c:layout>
                <c:manualLayout>
                  <c:x val="0"/>
                  <c:y val="-7.6898854248649368E-2"/>
                </c:manualLayout>
              </c:layout>
              <c:showCatName val="1"/>
              <c:showPercent val="1"/>
            </c:dLbl>
            <c:dLbl>
              <c:idx val="4"/>
              <c:layout>
                <c:manualLayout>
                  <c:x val="1.0503527998083139E-2"/>
                  <c:y val="-8.2837540847487595E-2"/>
                </c:manualLayout>
              </c:layout>
              <c:showCatName val="1"/>
              <c:showPercent val="1"/>
            </c:dLbl>
            <c:dLbl>
              <c:idx val="5"/>
              <c:layout>
                <c:manualLayout>
                  <c:x val="0.18012744529652591"/>
                  <c:y val="-1.8812409712808648E-2"/>
                </c:manualLayout>
              </c:layout>
              <c:showCatName val="1"/>
              <c:showPercent val="1"/>
            </c:dLbl>
            <c:txPr>
              <a:bodyPr/>
              <a:lstStyle/>
              <a:p>
                <a:pPr>
                  <a:defRPr sz="1400" b="1">
                    <a:latin typeface="Times New Roman" pitchFamily="18" charset="0"/>
                    <a:cs typeface="Times New Roman" pitchFamily="18" charset="0"/>
                  </a:defRPr>
                </a:pPr>
                <a:endParaRPr lang="ru-RU"/>
              </a:p>
            </c:txPr>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157693.5</c:v>
                </c:pt>
                <c:pt idx="1">
                  <c:v>16501</c:v>
                </c:pt>
                <c:pt idx="2">
                  <c:v>27985.200000000001</c:v>
                </c:pt>
                <c:pt idx="3">
                  <c:v>7200</c:v>
                </c:pt>
                <c:pt idx="4">
                  <c:v>33169</c:v>
                </c:pt>
                <c:pt idx="5">
                  <c:v>6189</c:v>
                </c:pt>
              </c:numCache>
            </c:numRef>
          </c:val>
        </c:ser>
        <c:firstSliceAng val="0"/>
      </c:pieChart>
    </c:plotArea>
    <c:legend>
      <c:legendPos val="r"/>
      <c:layout>
        <c:manualLayout>
          <c:xMode val="edge"/>
          <c:yMode val="edge"/>
          <c:x val="0.65506826783248062"/>
          <c:y val="2.8838397720668388E-2"/>
          <c:w val="0.31335280153022477"/>
          <c:h val="0.92700261432089226"/>
        </c:manualLayout>
      </c:layout>
      <c:txPr>
        <a:bodyPr/>
        <a:lstStyle/>
        <a:p>
          <a:pPr>
            <a:defRPr sz="1600" b="1">
              <a:latin typeface="Times New Roman" pitchFamily="18" charset="0"/>
              <a:cs typeface="Times New Roman" pitchFamily="18" charset="0"/>
            </a:defRPr>
          </a:pPr>
          <a:endParaRPr lang="ru-RU"/>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2018 - 2020'!$B$5</c:f>
              <c:strCache>
                <c:ptCount val="1"/>
                <c:pt idx="0">
                  <c:v>План на 2023 год </c:v>
                </c:pt>
              </c:strCache>
            </c:strRef>
          </c:tx>
          <c:explosion val="18"/>
          <c:dLbls>
            <c:dLbl>
              <c:idx val="0"/>
              <c:layout>
                <c:manualLayout>
                  <c:x val="-0.19077003082946267"/>
                  <c:y val="-0.24524303803918598"/>
                </c:manualLayout>
              </c:layout>
              <c:showCatName val="1"/>
              <c:showPercent val="1"/>
            </c:dLbl>
            <c:dLbl>
              <c:idx val="1"/>
              <c:layout>
                <c:manualLayout>
                  <c:x val="-0.18276204104605498"/>
                  <c:y val="0.13124731148082358"/>
                </c:manualLayout>
              </c:layout>
              <c:showCatName val="1"/>
              <c:showPercent val="1"/>
            </c:dLbl>
            <c:dLbl>
              <c:idx val="3"/>
              <c:layout>
                <c:manualLayout>
                  <c:x val="-7.9797980556342185E-2"/>
                  <c:y val="-1.9405196902259531E-2"/>
                </c:manualLayout>
              </c:layout>
              <c:showCatName val="1"/>
              <c:showPercent val="1"/>
            </c:dLbl>
            <c:txPr>
              <a:bodyPr/>
              <a:lstStyle/>
              <a:p>
                <a:pPr>
                  <a:defRPr sz="1200" b="1">
                    <a:latin typeface="Times New Roman" pitchFamily="18" charset="0"/>
                    <a:cs typeface="Times New Roman" pitchFamily="18" charset="0"/>
                  </a:defRPr>
                </a:pPr>
                <a:endParaRPr lang="ru-RU"/>
              </a:p>
            </c:txPr>
            <c:showCatName val="1"/>
            <c:showPercent val="1"/>
            <c:showLeaderLines val="1"/>
          </c:dLbls>
          <c:cat>
            <c:strRef>
              <c:f>'Неналоговые 2018 - 2020'!$A$6:$A$9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2018 - 2020'!$B$6:$B$9</c:f>
              <c:numCache>
                <c:formatCode>#,##0.0</c:formatCode>
                <c:ptCount val="4"/>
                <c:pt idx="0">
                  <c:v>7984.8</c:v>
                </c:pt>
                <c:pt idx="1">
                  <c:v>500</c:v>
                </c:pt>
                <c:pt idx="2">
                  <c:v>10679.7</c:v>
                </c:pt>
                <c:pt idx="3">
                  <c:v>1600</c:v>
                </c:pt>
              </c:numCache>
            </c:numRef>
          </c:val>
        </c:ser>
      </c:pie3DChart>
    </c:plotArea>
    <c:legend>
      <c:legendPos val="r"/>
      <c:layout>
        <c:manualLayout>
          <c:xMode val="edge"/>
          <c:yMode val="edge"/>
          <c:x val="0.7060641369940287"/>
          <c:y val="0.1341486407297002"/>
          <c:w val="0.26056376448282781"/>
          <c:h val="0.76276572651532626"/>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2018 - 2020'!$B$19</c:f>
              <c:strCache>
                <c:ptCount val="1"/>
                <c:pt idx="0">
                  <c:v>План на 2024 год </c:v>
                </c:pt>
              </c:strCache>
            </c:strRef>
          </c:tx>
          <c:explosion val="25"/>
          <c:dLbls>
            <c:dLbl>
              <c:idx val="0"/>
              <c:layout>
                <c:manualLayout>
                  <c:x val="-7.3867527723886134E-2"/>
                  <c:y val="-0.12498159276397409"/>
                </c:manualLayout>
              </c:layout>
              <c:showCatName val="1"/>
              <c:showPercent val="1"/>
            </c:dLbl>
            <c:dLbl>
              <c:idx val="1"/>
              <c:layout>
                <c:manualLayout>
                  <c:x val="-0.22207267242120388"/>
                  <c:y val="8.0862043901730005E-2"/>
                </c:manualLayout>
              </c:layout>
              <c:showCatName val="1"/>
              <c:showPercent val="1"/>
            </c:dLbl>
            <c:txPr>
              <a:bodyPr/>
              <a:lstStyle/>
              <a:p>
                <a:pPr>
                  <a:defRPr sz="1200" b="1">
                    <a:latin typeface="Times New Roman" pitchFamily="18" charset="0"/>
                    <a:cs typeface="Times New Roman" pitchFamily="18" charset="0"/>
                  </a:defRPr>
                </a:pPr>
                <a:endParaRPr lang="ru-RU"/>
              </a:p>
            </c:txPr>
            <c:showCatName val="1"/>
            <c:showPercent val="1"/>
            <c:showLeaderLines val="1"/>
          </c:dLbls>
          <c:cat>
            <c:strRef>
              <c:f>'Неналоговые 2018 - 2020'!$A$20:$A$23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2018 - 2020'!$B$20:$B$23</c:f>
              <c:numCache>
                <c:formatCode>#,##0.0</c:formatCode>
                <c:ptCount val="4"/>
                <c:pt idx="0">
                  <c:v>7984.8</c:v>
                </c:pt>
                <c:pt idx="1">
                  <c:v>500</c:v>
                </c:pt>
                <c:pt idx="2">
                  <c:v>10679.7</c:v>
                </c:pt>
                <c:pt idx="3">
                  <c:v>1600</c:v>
                </c:pt>
              </c:numCache>
            </c:numRef>
          </c:val>
        </c:ser>
      </c:pie3DChart>
    </c:plotArea>
    <c:legend>
      <c:legendPos val="r"/>
      <c:layout>
        <c:manualLayout>
          <c:xMode val="edge"/>
          <c:yMode val="edge"/>
          <c:x val="0.71180677915576851"/>
          <c:y val="7.4882305757006121E-2"/>
          <c:w val="0.24776987458308283"/>
          <c:h val="0.85016057957320212"/>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2018 - 2020'!$B$38</c:f>
              <c:strCache>
                <c:ptCount val="1"/>
                <c:pt idx="0">
                  <c:v>План на 2024 год </c:v>
                </c:pt>
              </c:strCache>
            </c:strRef>
          </c:tx>
          <c:explosion val="25"/>
          <c:dLbls>
            <c:dLbl>
              <c:idx val="0"/>
              <c:layout>
                <c:manualLayout>
                  <c:x val="-0.13236844090799282"/>
                  <c:y val="-0.32996986668397477"/>
                </c:manualLayout>
              </c:layout>
              <c:showCatName val="1"/>
              <c:showPercent val="1"/>
            </c:dLbl>
            <c:dLbl>
              <c:idx val="1"/>
              <c:layout>
                <c:manualLayout>
                  <c:x val="0.24738219623185936"/>
                  <c:y val="4.0266636200909034E-2"/>
                </c:manualLayout>
              </c:layout>
              <c:showCatName val="1"/>
              <c:showPercent val="1"/>
            </c:dLbl>
            <c:dLbl>
              <c:idx val="2"/>
              <c:layout>
                <c:manualLayout>
                  <c:x val="4.3776072107563624E-2"/>
                  <c:y val="0.26243105549958379"/>
                </c:manualLayout>
              </c:layout>
              <c:showCatName val="1"/>
              <c:showPercent val="1"/>
            </c:dLbl>
            <c:dLbl>
              <c:idx val="3"/>
              <c:layout>
                <c:manualLayout>
                  <c:x val="6.5742707391604899E-2"/>
                  <c:y val="-5.9186162021571724E-2"/>
                </c:manualLayout>
              </c:layout>
              <c:showCatName val="1"/>
              <c:showPercent val="1"/>
            </c:dLbl>
            <c:txPr>
              <a:bodyPr/>
              <a:lstStyle/>
              <a:p>
                <a:pPr>
                  <a:defRPr sz="1200" b="1">
                    <a:latin typeface="Times New Roman" pitchFamily="18" charset="0"/>
                    <a:cs typeface="Times New Roman" pitchFamily="18" charset="0"/>
                  </a:defRPr>
                </a:pPr>
                <a:endParaRPr lang="ru-RU"/>
              </a:p>
            </c:txPr>
            <c:showCatName val="1"/>
            <c:showPercent val="1"/>
            <c:showLeaderLines val="1"/>
          </c:dLbls>
          <c:cat>
            <c:strRef>
              <c:f>'Неналоговые 2018 - 2020'!$A$39:$A$42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2018 - 2020'!$B$39:$B$42</c:f>
              <c:numCache>
                <c:formatCode>#,##0.0</c:formatCode>
                <c:ptCount val="4"/>
                <c:pt idx="0">
                  <c:v>6466.2</c:v>
                </c:pt>
                <c:pt idx="1">
                  <c:v>400</c:v>
                </c:pt>
                <c:pt idx="2">
                  <c:v>3800</c:v>
                </c:pt>
                <c:pt idx="3">
                  <c:v>1700</c:v>
                </c:pt>
              </c:numCache>
            </c:numRef>
          </c:val>
        </c:ser>
      </c:pie3DChart>
    </c:plotArea>
    <c:legend>
      <c:legendPos val="r"/>
      <c:layout>
        <c:manualLayout>
          <c:xMode val="edge"/>
          <c:yMode val="edge"/>
          <c:x val="0.6843977073359645"/>
          <c:y val="9.7520143996321071E-2"/>
          <c:w val="0.28114544177658829"/>
          <c:h val="0.76802820543071582"/>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2018 - 2020'!$B$6:$D$6</c:f>
              <c:numCache>
                <c:formatCode>#,##0.0</c:formatCode>
                <c:ptCount val="3"/>
                <c:pt idx="0">
                  <c:v>172363.1</c:v>
                </c:pt>
                <c:pt idx="1">
                  <c:v>148738.70000000001</c:v>
                </c:pt>
                <c:pt idx="2">
                  <c:v>142169.1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2018 - 2020'!$B$7:$D$7</c:f>
              <c:numCache>
                <c:formatCode>#,##0.0</c:formatCode>
                <c:ptCount val="3"/>
                <c:pt idx="0">
                  <c:v>44103</c:v>
                </c:pt>
                <c:pt idx="1">
                  <c:v>0</c:v>
                </c:pt>
                <c:pt idx="2">
                  <c:v>0</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2018 - 2020'!$B$8:$D$8</c:f>
              <c:numCache>
                <c:formatCode>#,##0.0</c:formatCode>
                <c:ptCount val="3"/>
                <c:pt idx="0">
                  <c:v>554421.80000000005</c:v>
                </c:pt>
                <c:pt idx="1">
                  <c:v>554860.9</c:v>
                </c:pt>
                <c:pt idx="2">
                  <c:v>555299.5</c:v>
                </c:pt>
              </c:numCache>
            </c:numRef>
          </c:val>
        </c:ser>
        <c:ser>
          <c:idx val="3"/>
          <c:order val="3"/>
          <c:tx>
            <c:strRef>
              <c:f>'Безвозмездные 2018 - 2020'!$A$9</c:f>
              <c:strCache>
                <c:ptCount val="1"/>
                <c:pt idx="0">
                  <c:v>Иные межбюджетные трансферты</c:v>
                </c:pt>
              </c:strCache>
            </c:strRef>
          </c:tx>
          <c:cat>
            <c:strRef>
              <c:f>'Безвозмездные 2018 - 2020'!$B$5:$D$5</c:f>
              <c:strCache>
                <c:ptCount val="3"/>
                <c:pt idx="0">
                  <c:v>План на 2023 год </c:v>
                </c:pt>
                <c:pt idx="1">
                  <c:v>План на 2024 год </c:v>
                </c:pt>
                <c:pt idx="2">
                  <c:v>План на 2025 год </c:v>
                </c:pt>
              </c:strCache>
            </c:strRef>
          </c:cat>
          <c:val>
            <c:numRef>
              <c:f>'Безвозмездные 2018 - 2020'!$B$9:$D$9</c:f>
              <c:numCache>
                <c:formatCode>#,##0.0</c:formatCode>
                <c:ptCount val="3"/>
                <c:pt idx="0">
                  <c:v>2612.9</c:v>
                </c:pt>
                <c:pt idx="1">
                  <c:v>5512.9</c:v>
                </c:pt>
                <c:pt idx="2">
                  <c:v>612.9</c:v>
                </c:pt>
              </c:numCache>
            </c:numRef>
          </c:val>
        </c:ser>
        <c:axId val="51129344"/>
        <c:axId val="51135232"/>
      </c:barChart>
      <c:catAx>
        <c:axId val="51129344"/>
        <c:scaling>
          <c:orientation val="minMax"/>
        </c:scaling>
        <c:axPos val="b"/>
        <c:tickLblPos val="nextTo"/>
        <c:txPr>
          <a:bodyPr/>
          <a:lstStyle/>
          <a:p>
            <a:pPr>
              <a:defRPr sz="1200" b="1">
                <a:latin typeface="Times New Roman" pitchFamily="18" charset="0"/>
                <a:cs typeface="Times New Roman" pitchFamily="18" charset="0"/>
              </a:defRPr>
            </a:pPr>
            <a:endParaRPr lang="ru-RU"/>
          </a:p>
        </c:txPr>
        <c:crossAx val="51135232"/>
        <c:crosses val="autoZero"/>
        <c:auto val="1"/>
        <c:lblAlgn val="ctr"/>
        <c:lblOffset val="100"/>
      </c:catAx>
      <c:valAx>
        <c:axId val="51135232"/>
        <c:scaling>
          <c:orientation val="minMax"/>
        </c:scaling>
        <c:axPos val="l"/>
        <c:majorGridlines/>
        <c:numFmt formatCode="#,##0.0" sourceLinked="1"/>
        <c:tickLblPos val="nextTo"/>
        <c:txPr>
          <a:bodyPr/>
          <a:lstStyle/>
          <a:p>
            <a:pPr>
              <a:defRPr sz="1200" b="1"/>
            </a:pPr>
            <a:endParaRPr lang="ru-RU"/>
          </a:p>
        </c:txPr>
        <c:crossAx val="51129344"/>
        <c:crosses val="autoZero"/>
        <c:crossBetween val="between"/>
      </c:valAx>
    </c:plotArea>
    <c:legend>
      <c:legendPos val="r"/>
      <c:layout>
        <c:manualLayout>
          <c:xMode val="edge"/>
          <c:yMode val="edge"/>
          <c:x val="0.72229341667351199"/>
          <c:y val="0.10406427117554011"/>
          <c:w val="0.26850470720644637"/>
          <c:h val="0.79187145764892175"/>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ru-RU"/>
  <c:style val="4"/>
  <c:chart>
    <c:title>
      <c:tx>
        <c:rich>
          <a:bodyPr/>
          <a:lstStyle/>
          <a:p>
            <a:pPr>
              <a:defRPr/>
            </a:pPr>
            <a:r>
              <a:rPr lang="ru-RU" dirty="0"/>
              <a:t>Расходы на дошкольное образование на 2023-2025 </a:t>
            </a:r>
            <a:r>
              <a:rPr lang="ru-RU" dirty="0" smtClean="0"/>
              <a:t>годы         </a:t>
            </a:r>
            <a:r>
              <a:rPr lang="ru-RU" dirty="0"/>
              <a:t>(тыс. руб.)</a:t>
            </a:r>
          </a:p>
        </c:rich>
      </c:tx>
      <c:layout/>
    </c:title>
    <c:view3D>
      <c:rAngAx val="1"/>
    </c:view3D>
    <c:plotArea>
      <c:layout/>
      <c:bar3DChart>
        <c:barDir val="col"/>
        <c:grouping val="clustered"/>
        <c:ser>
          <c:idx val="0"/>
          <c:order val="0"/>
          <c:tx>
            <c:strRef>
              <c:f>Лист3!$A$2</c:f>
              <c:strCache>
                <c:ptCount val="1"/>
                <c:pt idx="0">
                  <c:v>Расходы на дошкольное образование на 2023-2025 годы (тыс. руб.)</c:v>
                </c:pt>
              </c:strCache>
            </c:strRef>
          </c:tx>
          <c:dLbls>
            <c:dLbl>
              <c:idx val="0"/>
              <c:layout>
                <c:manualLayout>
                  <c:x val="1.992323220231482E-2"/>
                  <c:y val="-6.4956810316422878E-2"/>
                </c:manualLayout>
              </c:layout>
              <c:showVal val="1"/>
            </c:dLbl>
            <c:dLbl>
              <c:idx val="1"/>
              <c:layout>
                <c:manualLayout>
                  <c:x val="2.1455788525569813E-2"/>
                  <c:y val="-3.7606574393718555E-2"/>
                </c:manualLayout>
              </c:layout>
              <c:showVal val="1"/>
            </c:dLbl>
            <c:dLbl>
              <c:idx val="2"/>
              <c:layout>
                <c:manualLayout>
                  <c:x val="2.2988344848824793E-2"/>
                  <c:y val="-5.8119251335746788E-2"/>
                </c:manualLayout>
              </c:layout>
              <c:showVal val="1"/>
            </c:dLbl>
            <c:showVal val="1"/>
          </c:dLbls>
          <c:cat>
            <c:strRef>
              <c:f>Лист3!$B$1:$D$1</c:f>
              <c:strCache>
                <c:ptCount val="3"/>
                <c:pt idx="0">
                  <c:v>2023 год</c:v>
                </c:pt>
                <c:pt idx="1">
                  <c:v>2024 год</c:v>
                </c:pt>
                <c:pt idx="2">
                  <c:v>2025 год</c:v>
                </c:pt>
              </c:strCache>
            </c:strRef>
          </c:cat>
          <c:val>
            <c:numRef>
              <c:f>Лист3!$B$2:$D$2</c:f>
              <c:numCache>
                <c:formatCode>#,##0.0</c:formatCode>
                <c:ptCount val="3"/>
                <c:pt idx="0">
                  <c:v>191260.3</c:v>
                </c:pt>
                <c:pt idx="1">
                  <c:v>185905.7</c:v>
                </c:pt>
                <c:pt idx="2">
                  <c:v>185487.9</c:v>
                </c:pt>
              </c:numCache>
            </c:numRef>
          </c:val>
        </c:ser>
        <c:shape val="box"/>
        <c:axId val="51324032"/>
        <c:axId val="51325568"/>
        <c:axId val="0"/>
      </c:bar3DChart>
      <c:catAx>
        <c:axId val="51324032"/>
        <c:scaling>
          <c:orientation val="minMax"/>
        </c:scaling>
        <c:axPos val="b"/>
        <c:tickLblPos val="nextTo"/>
        <c:crossAx val="51325568"/>
        <c:crosses val="autoZero"/>
        <c:auto val="1"/>
        <c:lblAlgn val="ctr"/>
        <c:lblOffset val="100"/>
      </c:catAx>
      <c:valAx>
        <c:axId val="51325568"/>
        <c:scaling>
          <c:orientation val="minMax"/>
        </c:scaling>
        <c:axPos val="l"/>
        <c:majorGridlines/>
        <c:numFmt formatCode="#,##0.0" sourceLinked="1"/>
        <c:tickLblPos val="nextTo"/>
        <c:crossAx val="51324032"/>
        <c:crosses val="autoZero"/>
        <c:crossBetween val="between"/>
      </c:valAx>
    </c:plotArea>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ru-RU"/>
  <c:chart>
    <c:title>
      <c:layout/>
    </c:title>
    <c:view3D>
      <c:rAngAx val="1"/>
    </c:view3D>
    <c:plotArea>
      <c:layout/>
      <c:bar3DChart>
        <c:barDir val="col"/>
        <c:grouping val="clustered"/>
        <c:ser>
          <c:idx val="0"/>
          <c:order val="0"/>
          <c:tx>
            <c:strRef>
              <c:f>Лист3!$A$17</c:f>
              <c:strCache>
                <c:ptCount val="1"/>
                <c:pt idx="0">
                  <c:v>Расходы на общее образование на 2023-2025 годы (тыс. руб.)</c:v>
                </c:pt>
              </c:strCache>
            </c:strRef>
          </c:tx>
          <c:dLbls>
            <c:dLbl>
              <c:idx val="0"/>
              <c:layout>
                <c:manualLayout>
                  <c:x val="3.1638196639399548E-2"/>
                  <c:y val="-6.9135318582391553E-2"/>
                </c:manualLayout>
              </c:layout>
              <c:showVal val="1"/>
            </c:dLbl>
            <c:dLbl>
              <c:idx val="1"/>
              <c:layout>
                <c:manualLayout>
                  <c:x val="2.8625035054694815E-2"/>
                  <c:y val="-5.4320607457593408E-2"/>
                </c:manualLayout>
              </c:layout>
              <c:showVal val="1"/>
            </c:dLbl>
            <c:dLbl>
              <c:idx val="2"/>
              <c:layout>
                <c:manualLayout>
                  <c:x val="2.5611873469990113E-2"/>
                  <c:y val="-8.8888266748789205E-2"/>
                </c:manualLayout>
              </c:layout>
              <c:showVal val="1"/>
            </c:dLbl>
            <c:showVal val="1"/>
          </c:dLbls>
          <c:cat>
            <c:strRef>
              <c:f>Лист3!$B$16:$D$16</c:f>
              <c:strCache>
                <c:ptCount val="3"/>
                <c:pt idx="0">
                  <c:v>2023 год</c:v>
                </c:pt>
                <c:pt idx="1">
                  <c:v>2024 год</c:v>
                </c:pt>
                <c:pt idx="2">
                  <c:v>2025 год</c:v>
                </c:pt>
              </c:strCache>
            </c:strRef>
          </c:cat>
          <c:val>
            <c:numRef>
              <c:f>Лист3!$B$17:$D$17</c:f>
              <c:numCache>
                <c:formatCode>#,##0.0</c:formatCode>
                <c:ptCount val="3"/>
                <c:pt idx="0">
                  <c:v>488651.1</c:v>
                </c:pt>
                <c:pt idx="1">
                  <c:v>467090.3</c:v>
                </c:pt>
                <c:pt idx="2">
                  <c:v>464179.6</c:v>
                </c:pt>
              </c:numCache>
            </c:numRef>
          </c:val>
        </c:ser>
        <c:shape val="box"/>
        <c:axId val="51294592"/>
        <c:axId val="51296128"/>
        <c:axId val="0"/>
      </c:bar3DChart>
      <c:catAx>
        <c:axId val="51294592"/>
        <c:scaling>
          <c:orientation val="minMax"/>
        </c:scaling>
        <c:axPos val="b"/>
        <c:tickLblPos val="nextTo"/>
        <c:crossAx val="51296128"/>
        <c:crosses val="autoZero"/>
        <c:auto val="1"/>
        <c:lblAlgn val="ctr"/>
        <c:lblOffset val="100"/>
      </c:catAx>
      <c:valAx>
        <c:axId val="51296128"/>
        <c:scaling>
          <c:orientation val="minMax"/>
        </c:scaling>
        <c:axPos val="l"/>
        <c:majorGridlines/>
        <c:numFmt formatCode="#,##0.0" sourceLinked="1"/>
        <c:tickLblPos val="nextTo"/>
        <c:crossAx val="51294592"/>
        <c:crosses val="autoZero"/>
        <c:crossBetween val="between"/>
      </c:valAx>
    </c:plotArea>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Расходы на дополнительное образование на 2023-2025 годы </a:t>
            </a:r>
            <a:r>
              <a:rPr lang="ru-RU" dirty="0" smtClean="0"/>
              <a:t>   (</a:t>
            </a:r>
            <a:r>
              <a:rPr lang="ru-RU" dirty="0"/>
              <a:t>тыс. руб.)</a:t>
            </a:r>
          </a:p>
        </c:rich>
      </c:tx>
      <c:layout/>
    </c:title>
    <c:view3D>
      <c:rAngAx val="1"/>
    </c:view3D>
    <c:plotArea>
      <c:layout/>
      <c:bar3DChart>
        <c:barDir val="col"/>
        <c:grouping val="clustered"/>
        <c:ser>
          <c:idx val="0"/>
          <c:order val="0"/>
          <c:tx>
            <c:strRef>
              <c:f>Лист3!$A$22</c:f>
              <c:strCache>
                <c:ptCount val="1"/>
                <c:pt idx="0">
                  <c:v>Расходы на дополнительное образование на 2023-2025 годы (тыс. руб.)</c:v>
                </c:pt>
              </c:strCache>
            </c:strRef>
          </c:tx>
          <c:dLbls>
            <c:dLbl>
              <c:idx val="0"/>
              <c:layout>
                <c:manualLayout>
                  <c:x val="3.0131615847047179E-2"/>
                  <c:y val="-6.3491619106277972E-2"/>
                </c:manualLayout>
              </c:layout>
              <c:showVal val="1"/>
            </c:dLbl>
            <c:dLbl>
              <c:idx val="1"/>
              <c:layout>
                <c:manualLayout>
                  <c:x val="2.8625035054694815E-2"/>
                  <c:y val="-7.1957168320448364E-2"/>
                </c:manualLayout>
              </c:layout>
              <c:showVal val="1"/>
            </c:dLbl>
            <c:dLbl>
              <c:idx val="2"/>
              <c:layout>
                <c:manualLayout>
                  <c:x val="2.8625035054694815E-2"/>
                  <c:y val="-6.3491619106277972E-2"/>
                </c:manualLayout>
              </c:layout>
              <c:showVal val="1"/>
            </c:dLbl>
            <c:showVal val="1"/>
          </c:dLbls>
          <c:cat>
            <c:strRef>
              <c:f>Лист3!$B$21:$D$21</c:f>
              <c:strCache>
                <c:ptCount val="3"/>
                <c:pt idx="0">
                  <c:v>2023 год</c:v>
                </c:pt>
                <c:pt idx="1">
                  <c:v>2024 год</c:v>
                </c:pt>
                <c:pt idx="2">
                  <c:v>2025 год</c:v>
                </c:pt>
              </c:strCache>
            </c:strRef>
          </c:cat>
          <c:val>
            <c:numRef>
              <c:f>Лист3!$B$22:$D$22</c:f>
              <c:numCache>
                <c:formatCode>#,##0.0</c:formatCode>
                <c:ptCount val="3"/>
                <c:pt idx="0">
                  <c:v>45528.5</c:v>
                </c:pt>
                <c:pt idx="1">
                  <c:v>25154</c:v>
                </c:pt>
                <c:pt idx="2">
                  <c:v>25382.799999999996</c:v>
                </c:pt>
              </c:numCache>
            </c:numRef>
          </c:val>
        </c:ser>
        <c:shape val="box"/>
        <c:axId val="51004928"/>
        <c:axId val="51006464"/>
        <c:axId val="0"/>
      </c:bar3DChart>
      <c:catAx>
        <c:axId val="51004928"/>
        <c:scaling>
          <c:orientation val="minMax"/>
        </c:scaling>
        <c:axPos val="b"/>
        <c:tickLblPos val="nextTo"/>
        <c:crossAx val="51006464"/>
        <c:crosses val="autoZero"/>
        <c:auto val="1"/>
        <c:lblAlgn val="ctr"/>
        <c:lblOffset val="100"/>
      </c:catAx>
      <c:valAx>
        <c:axId val="51006464"/>
        <c:scaling>
          <c:orientation val="minMax"/>
        </c:scaling>
        <c:axPos val="l"/>
        <c:majorGridlines/>
        <c:numFmt formatCode="#,##0.0" sourceLinked="1"/>
        <c:tickLblPos val="nextTo"/>
        <c:crossAx val="51004928"/>
        <c:crosses val="autoZero"/>
        <c:crossBetween val="between"/>
      </c:valAx>
    </c:plotArea>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AngAx val="1"/>
    </c:view3D>
    <c:plotArea>
      <c:layout/>
      <c:bar3DChart>
        <c:barDir val="col"/>
        <c:grouping val="clustered"/>
        <c:ser>
          <c:idx val="0"/>
          <c:order val="0"/>
          <c:tx>
            <c:strRef>
              <c:f>Лист3!$A$29</c:f>
              <c:strCache>
                <c:ptCount val="1"/>
                <c:pt idx="0">
                  <c:v>Расходы на другие вопросы в области образования на 2023-2025 годы (тыс. руб.)</c:v>
                </c:pt>
              </c:strCache>
            </c:strRef>
          </c:tx>
          <c:dLbls>
            <c:dLbl>
              <c:idx val="0"/>
              <c:layout>
                <c:manualLayout>
                  <c:x val="3.6157939016456614E-2"/>
                  <c:y val="-5.6623201573904366E-2"/>
                </c:manualLayout>
              </c:layout>
              <c:showVal val="1"/>
            </c:dLbl>
            <c:dLbl>
              <c:idx val="1"/>
              <c:layout>
                <c:manualLayout>
                  <c:x val="3.1638196639399548E-2"/>
                  <c:y val="-5.3643033070014716E-2"/>
                </c:manualLayout>
              </c:layout>
              <c:showVal val="1"/>
            </c:dLbl>
            <c:dLbl>
              <c:idx val="2"/>
              <c:layout>
                <c:manualLayout>
                  <c:x val="3.4651358224104263E-2"/>
                  <c:y val="-5.066286456612501E-2"/>
                </c:manualLayout>
              </c:layout>
              <c:showVal val="1"/>
            </c:dLbl>
            <c:showVal val="1"/>
          </c:dLbls>
          <c:cat>
            <c:strRef>
              <c:f>Лист3!$B$28:$D$28</c:f>
              <c:strCache>
                <c:ptCount val="3"/>
                <c:pt idx="0">
                  <c:v>2023 год</c:v>
                </c:pt>
                <c:pt idx="1">
                  <c:v>2024 год</c:v>
                </c:pt>
                <c:pt idx="2">
                  <c:v>2025 год</c:v>
                </c:pt>
              </c:strCache>
            </c:strRef>
          </c:cat>
          <c:val>
            <c:numRef>
              <c:f>Лист3!$B$29:$D$29</c:f>
              <c:numCache>
                <c:formatCode>#,##0.0</c:formatCode>
                <c:ptCount val="3"/>
                <c:pt idx="0">
                  <c:v>46400.2</c:v>
                </c:pt>
                <c:pt idx="1">
                  <c:v>45791.4</c:v>
                </c:pt>
                <c:pt idx="2">
                  <c:v>47477.1</c:v>
                </c:pt>
              </c:numCache>
            </c:numRef>
          </c:val>
        </c:ser>
        <c:shape val="box"/>
        <c:axId val="51385088"/>
        <c:axId val="51386624"/>
        <c:axId val="0"/>
      </c:bar3DChart>
      <c:catAx>
        <c:axId val="51385088"/>
        <c:scaling>
          <c:orientation val="minMax"/>
        </c:scaling>
        <c:axPos val="b"/>
        <c:tickLblPos val="nextTo"/>
        <c:crossAx val="51386624"/>
        <c:crosses val="autoZero"/>
        <c:auto val="1"/>
        <c:lblAlgn val="ctr"/>
        <c:lblOffset val="100"/>
      </c:catAx>
      <c:valAx>
        <c:axId val="51386624"/>
        <c:scaling>
          <c:orientation val="minMax"/>
        </c:scaling>
        <c:axPos val="l"/>
        <c:majorGridlines/>
        <c:numFmt formatCode="#,##0.0" sourceLinked="1"/>
        <c:tickLblPos val="nextTo"/>
        <c:crossAx val="51385088"/>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3784951881014873"/>
          <c:y val="7.4548702245552642E-2"/>
          <c:w val="0.8567893700787419"/>
          <c:h val="0.79822506561679785"/>
        </c:manualLayout>
      </c:layout>
      <c:barChart>
        <c:barDir val="col"/>
        <c:grouping val="clustered"/>
        <c:ser>
          <c:idx val="0"/>
          <c:order val="0"/>
          <c:dLbls>
            <c:showVal val="1"/>
          </c:dLbls>
          <c:cat>
            <c:strRef>
              <c:f>Соцэконом!$A$22:$E$22</c:f>
              <c:strCache>
                <c:ptCount val="5"/>
                <c:pt idx="0">
                  <c:v>2021г.</c:v>
                </c:pt>
                <c:pt idx="1">
                  <c:v>2022г.</c:v>
                </c:pt>
                <c:pt idx="2">
                  <c:v>2023г.</c:v>
                </c:pt>
                <c:pt idx="3">
                  <c:v>2024г.</c:v>
                </c:pt>
                <c:pt idx="4">
                  <c:v>2025г.</c:v>
                </c:pt>
              </c:strCache>
            </c:strRef>
          </c:cat>
          <c:val>
            <c:numRef>
              <c:f>Соцэконом!$A$23:$E$23</c:f>
              <c:numCache>
                <c:formatCode>0.0</c:formatCode>
                <c:ptCount val="5"/>
                <c:pt idx="0" formatCode="General">
                  <c:v>6468.8</c:v>
                </c:pt>
                <c:pt idx="1">
                  <c:v>7142.1</c:v>
                </c:pt>
                <c:pt idx="2" formatCode="General">
                  <c:v>8064.1</c:v>
                </c:pt>
                <c:pt idx="3" formatCode="General">
                  <c:v>8878.6</c:v>
                </c:pt>
                <c:pt idx="4" formatCode="General">
                  <c:v>9596.9</c:v>
                </c:pt>
              </c:numCache>
            </c:numRef>
          </c:val>
        </c:ser>
        <c:axId val="49907584"/>
        <c:axId val="49909120"/>
      </c:barChart>
      <c:catAx>
        <c:axId val="49907584"/>
        <c:scaling>
          <c:orientation val="minMax"/>
        </c:scaling>
        <c:axPos val="b"/>
        <c:tickLblPos val="nextTo"/>
        <c:crossAx val="49909120"/>
        <c:crosses val="autoZero"/>
        <c:auto val="1"/>
        <c:lblAlgn val="ctr"/>
        <c:lblOffset val="100"/>
      </c:catAx>
      <c:valAx>
        <c:axId val="49909120"/>
        <c:scaling>
          <c:orientation val="minMax"/>
        </c:scaling>
        <c:axPos val="l"/>
        <c:majorGridlines/>
        <c:numFmt formatCode="General" sourceLinked="1"/>
        <c:tickLblPos val="nextTo"/>
        <c:crossAx val="49907584"/>
        <c:crosses val="autoZero"/>
        <c:crossBetween val="between"/>
      </c:valAx>
    </c:plotArea>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tx>
            <c:strRef>
              <c:f>Лист1!$B$1</c:f>
              <c:strCache>
                <c:ptCount val="1"/>
                <c:pt idx="0">
                  <c:v>2023 год</c:v>
                </c:pt>
              </c:strCache>
            </c:strRef>
          </c:tx>
          <c:dLbls>
            <c:dLbl>
              <c:idx val="0"/>
              <c:layout>
                <c:manualLayout>
                  <c:x val="1.0460251046025121E-2"/>
                  <c:y val="-1.9120458891013409E-2"/>
                </c:manualLayout>
              </c:layout>
              <c:showVal val="1"/>
            </c:dLbl>
            <c:dLbl>
              <c:idx val="1"/>
              <c:layout>
                <c:manualLayout>
                  <c:x val="0"/>
                  <c:y val="-1.2746972594008922E-2"/>
                </c:manualLayout>
              </c:layout>
              <c:showVal val="1"/>
            </c:dLbl>
            <c:dLbl>
              <c:idx val="2"/>
              <c:layout>
                <c:manualLayout>
                  <c:x val="1.0460251046025121E-2"/>
                  <c:y val="-2.2307202039515635E-2"/>
                </c:manualLayout>
              </c:layout>
              <c:showVal val="1"/>
            </c:dLbl>
            <c:dLbl>
              <c:idx val="3"/>
              <c:layout>
                <c:manualLayout>
                  <c:x val="-1.0460251046025121E-2"/>
                  <c:y val="-1.5933715742511161E-2"/>
                </c:manualLayout>
              </c:layout>
              <c:showVal val="1"/>
            </c:dLbl>
            <c:showVal val="1"/>
          </c:dLbls>
          <c:cat>
            <c:strRef>
              <c:f>Лист1!$A$2:$A$5</c:f>
              <c:strCache>
                <c:ptCount val="4"/>
                <c:pt idx="0">
                  <c:v>обеспечение деятельности библиотек </c:v>
                </c:pt>
                <c:pt idx="1">
                  <c:v>обеспечение деятельности клубных формирований </c:v>
                </c:pt>
                <c:pt idx="2">
                  <c:v>обеспечение деятельности музеев </c:v>
                </c:pt>
                <c:pt idx="3">
                  <c:v>прочие мероприятия в области культуры</c:v>
                </c:pt>
              </c:strCache>
            </c:strRef>
          </c:cat>
          <c:val>
            <c:numRef>
              <c:f>Лист1!$B$2:$B$5</c:f>
              <c:numCache>
                <c:formatCode>0.0%</c:formatCode>
                <c:ptCount val="4"/>
                <c:pt idx="0">
                  <c:v>0.128</c:v>
                </c:pt>
                <c:pt idx="1">
                  <c:v>0.55700000000000005</c:v>
                </c:pt>
                <c:pt idx="2">
                  <c:v>5.3000000000000012E-2</c:v>
                </c:pt>
                <c:pt idx="3">
                  <c:v>0.26200000000000001</c:v>
                </c:pt>
              </c:numCache>
            </c:numRef>
          </c:val>
        </c:ser>
        <c:ser>
          <c:idx val="1"/>
          <c:order val="1"/>
          <c:tx>
            <c:strRef>
              <c:f>Лист1!$C$1</c:f>
              <c:strCache>
                <c:ptCount val="1"/>
                <c:pt idx="0">
                  <c:v>2024 год</c:v>
                </c:pt>
              </c:strCache>
            </c:strRef>
          </c:tx>
          <c:dLbls>
            <c:dLbl>
              <c:idx val="0"/>
              <c:layout>
                <c:manualLayout>
                  <c:x val="1.3947001394700157E-2"/>
                  <c:y val="-3.1867431485022343E-2"/>
                </c:manualLayout>
              </c:layout>
              <c:showVal val="1"/>
            </c:dLbl>
            <c:dLbl>
              <c:idx val="1"/>
              <c:layout>
                <c:manualLayout>
                  <c:x val="1.5690376569037663E-2"/>
                  <c:y val="-1.9120458891013409E-2"/>
                </c:manualLayout>
              </c:layout>
              <c:showVal val="1"/>
            </c:dLbl>
            <c:dLbl>
              <c:idx val="2"/>
              <c:layout>
                <c:manualLayout>
                  <c:x val="1.046025104602505E-2"/>
                  <c:y val="-3.1867431485022343E-2"/>
                </c:manualLayout>
              </c:layout>
              <c:showVal val="1"/>
            </c:dLbl>
            <c:dLbl>
              <c:idx val="3"/>
              <c:layout>
                <c:manualLayout>
                  <c:x val="8.7168758716875874E-3"/>
                  <c:y val="-2.5493945188017876E-2"/>
                </c:manualLayout>
              </c:layout>
              <c:showVal val="1"/>
            </c:dLbl>
            <c:showVal val="1"/>
          </c:dLbls>
          <c:cat>
            <c:strRef>
              <c:f>Лист1!$A$2:$A$5</c:f>
              <c:strCache>
                <c:ptCount val="4"/>
                <c:pt idx="0">
                  <c:v>обеспечение деятельности библиотек </c:v>
                </c:pt>
                <c:pt idx="1">
                  <c:v>обеспечение деятельности клубных формирований </c:v>
                </c:pt>
                <c:pt idx="2">
                  <c:v>обеспечение деятельности музеев </c:v>
                </c:pt>
                <c:pt idx="3">
                  <c:v>прочие мероприятия в области культуры</c:v>
                </c:pt>
              </c:strCache>
            </c:strRef>
          </c:cat>
          <c:val>
            <c:numRef>
              <c:f>Лист1!$C$2:$C$5</c:f>
              <c:numCache>
                <c:formatCode>0.0%</c:formatCode>
                <c:ptCount val="4"/>
                <c:pt idx="0">
                  <c:v>8.9000000000000051E-2</c:v>
                </c:pt>
                <c:pt idx="1">
                  <c:v>0.55900000000000005</c:v>
                </c:pt>
                <c:pt idx="2">
                  <c:v>3.0000000000000002E-2</c:v>
                </c:pt>
                <c:pt idx="3">
                  <c:v>0.32200000000000012</c:v>
                </c:pt>
              </c:numCache>
            </c:numRef>
          </c:val>
        </c:ser>
        <c:ser>
          <c:idx val="2"/>
          <c:order val="2"/>
          <c:tx>
            <c:strRef>
              <c:f>Лист1!$D$1</c:f>
              <c:strCache>
                <c:ptCount val="1"/>
                <c:pt idx="0">
                  <c:v>2025 год</c:v>
                </c:pt>
              </c:strCache>
            </c:strRef>
          </c:tx>
          <c:dLbls>
            <c:dLbl>
              <c:idx val="0"/>
              <c:layout>
                <c:manualLayout>
                  <c:x val="1.5690376569037663E-2"/>
                  <c:y val="-3.5054174633524567E-2"/>
                </c:manualLayout>
              </c:layout>
              <c:showVal val="1"/>
            </c:dLbl>
            <c:dLbl>
              <c:idx val="1"/>
              <c:layout>
                <c:manualLayout>
                  <c:x val="2.7894002789400314E-2"/>
                  <c:y val="-2.8680688336520075E-2"/>
                </c:manualLayout>
              </c:layout>
              <c:showVal val="1"/>
            </c:dLbl>
            <c:dLbl>
              <c:idx val="2"/>
              <c:layout>
                <c:manualLayout>
                  <c:x val="1.220362622036263E-2"/>
                  <c:y val="-2.8680688336520075E-2"/>
                </c:manualLayout>
              </c:layout>
              <c:showVal val="1"/>
            </c:dLbl>
            <c:dLbl>
              <c:idx val="3"/>
              <c:layout>
                <c:manualLayout>
                  <c:x val="2.4407252440725266E-2"/>
                  <c:y val="-1.9120458891013409E-2"/>
                </c:manualLayout>
              </c:layout>
              <c:showVal val="1"/>
            </c:dLbl>
            <c:showVal val="1"/>
          </c:dLbls>
          <c:cat>
            <c:strRef>
              <c:f>Лист1!$A$2:$A$5</c:f>
              <c:strCache>
                <c:ptCount val="4"/>
                <c:pt idx="0">
                  <c:v>обеспечение деятельности библиотек </c:v>
                </c:pt>
                <c:pt idx="1">
                  <c:v>обеспечение деятельности клубных формирований </c:v>
                </c:pt>
                <c:pt idx="2">
                  <c:v>обеспечение деятельности музеев </c:v>
                </c:pt>
                <c:pt idx="3">
                  <c:v>прочие мероприятия в области культуры</c:v>
                </c:pt>
              </c:strCache>
            </c:strRef>
          </c:cat>
          <c:val>
            <c:numRef>
              <c:f>Лист1!$D$2:$D$5</c:f>
              <c:numCache>
                <c:formatCode>0.0%</c:formatCode>
                <c:ptCount val="4"/>
                <c:pt idx="0">
                  <c:v>9.0000000000000024E-2</c:v>
                </c:pt>
                <c:pt idx="1">
                  <c:v>0.55000000000000004</c:v>
                </c:pt>
                <c:pt idx="2">
                  <c:v>3.0000000000000002E-2</c:v>
                </c:pt>
                <c:pt idx="3">
                  <c:v>0.33000000000000013</c:v>
                </c:pt>
              </c:numCache>
            </c:numRef>
          </c:val>
        </c:ser>
        <c:shape val="box"/>
        <c:axId val="51452160"/>
        <c:axId val="51486720"/>
        <c:axId val="0"/>
      </c:bar3DChart>
      <c:catAx>
        <c:axId val="51452160"/>
        <c:scaling>
          <c:orientation val="minMax"/>
        </c:scaling>
        <c:axPos val="b"/>
        <c:tickLblPos val="nextTo"/>
        <c:crossAx val="51486720"/>
        <c:crosses val="autoZero"/>
        <c:auto val="1"/>
        <c:lblAlgn val="ctr"/>
        <c:lblOffset val="100"/>
      </c:catAx>
      <c:valAx>
        <c:axId val="51486720"/>
        <c:scaling>
          <c:orientation val="minMax"/>
        </c:scaling>
        <c:axPos val="l"/>
        <c:majorGridlines/>
        <c:numFmt formatCode="0.0%" sourceLinked="1"/>
        <c:tickLblPos val="nextTo"/>
        <c:crossAx val="51452160"/>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2021г.</c:v>
                </c:pt>
                <c:pt idx="1">
                  <c:v>2022г.</c:v>
                </c:pt>
                <c:pt idx="2">
                  <c:v>2023г.</c:v>
                </c:pt>
                <c:pt idx="3">
                  <c:v>2024г.</c:v>
                </c:pt>
                <c:pt idx="4">
                  <c:v>2025г.</c:v>
                </c:pt>
              </c:strCache>
            </c:strRef>
          </c:cat>
          <c:val>
            <c:numRef>
              <c:f>Соцэконом!$A$42:$E$42</c:f>
              <c:numCache>
                <c:formatCode>0.0</c:formatCode>
                <c:ptCount val="5"/>
                <c:pt idx="0">
                  <c:v>127.8</c:v>
                </c:pt>
                <c:pt idx="1">
                  <c:v>141.30000000000001</c:v>
                </c:pt>
                <c:pt idx="2">
                  <c:v>159.5</c:v>
                </c:pt>
                <c:pt idx="3">
                  <c:v>175.6</c:v>
                </c:pt>
                <c:pt idx="4">
                  <c:v>189.9</c:v>
                </c:pt>
              </c:numCache>
            </c:numRef>
          </c:val>
        </c:ser>
        <c:axId val="50403584"/>
        <c:axId val="50421760"/>
      </c:barChart>
      <c:catAx>
        <c:axId val="50403584"/>
        <c:scaling>
          <c:orientation val="minMax"/>
        </c:scaling>
        <c:axPos val="b"/>
        <c:tickLblPos val="nextTo"/>
        <c:crossAx val="50421760"/>
        <c:crosses val="autoZero"/>
        <c:auto val="1"/>
        <c:lblAlgn val="ctr"/>
        <c:lblOffset val="100"/>
      </c:catAx>
      <c:valAx>
        <c:axId val="50421760"/>
        <c:scaling>
          <c:orientation val="minMax"/>
        </c:scaling>
        <c:axPos val="l"/>
        <c:majorGridlines/>
        <c:numFmt formatCode="0.0" sourceLinked="1"/>
        <c:tickLblPos val="nextTo"/>
        <c:crossAx val="50403584"/>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185"/>
          <c:y val="7.4548724584914336E-2"/>
          <c:w val="0.7993033683289571"/>
          <c:h val="0.79822506561679785"/>
        </c:manualLayout>
      </c:layout>
      <c:area3DChart>
        <c:grouping val="stacked"/>
        <c:ser>
          <c:idx val="0"/>
          <c:order val="0"/>
          <c:dLbls>
            <c:dLbl>
              <c:idx val="0"/>
              <c:layout>
                <c:manualLayout>
                  <c:x val="9.6969018271406363E-3"/>
                  <c:y val="-0.19635020117642996"/>
                </c:manualLayout>
              </c:layout>
              <c:showVal val="1"/>
            </c:dLbl>
            <c:dLbl>
              <c:idx val="1"/>
              <c:layout>
                <c:manualLayout>
                  <c:x val="-1.6161503045234407E-2"/>
                  <c:y val="-0.22553739324319641"/>
                </c:manualLayout>
              </c:layout>
              <c:showVal val="1"/>
            </c:dLbl>
            <c:dLbl>
              <c:idx val="2"/>
              <c:layout>
                <c:manualLayout>
                  <c:x val="-3.2323006090468191E-3"/>
                  <c:y val="-0.26003134750392021"/>
                </c:manualLayout>
              </c:layout>
              <c:showVal val="1"/>
            </c:dLbl>
            <c:dLbl>
              <c:idx val="3"/>
              <c:layout>
                <c:manualLayout>
                  <c:x val="-1.6161503045234407E-2"/>
                  <c:y val="-0.28391177737672973"/>
                </c:manualLayout>
              </c:layout>
              <c:showVal val="1"/>
            </c:dLbl>
            <c:dLbl>
              <c:idx val="4"/>
              <c:layout>
                <c:manualLayout>
                  <c:x val="-3.555530669951569E-2"/>
                  <c:y val="-0.30513882615255988"/>
                </c:manualLayout>
              </c:layout>
              <c:showVal val="1"/>
            </c:dLbl>
            <c:showVal val="1"/>
          </c:dLbls>
          <c:cat>
            <c:strRef>
              <c:f>Соцэконом!$A$61:$E$61</c:f>
              <c:strCache>
                <c:ptCount val="5"/>
                <c:pt idx="0">
                  <c:v>2021г.</c:v>
                </c:pt>
                <c:pt idx="1">
                  <c:v>2022г.</c:v>
                </c:pt>
                <c:pt idx="2">
                  <c:v>2023г.</c:v>
                </c:pt>
                <c:pt idx="3">
                  <c:v>2024г.</c:v>
                </c:pt>
                <c:pt idx="4">
                  <c:v>2025г.</c:v>
                </c:pt>
              </c:strCache>
            </c:strRef>
          </c:cat>
          <c:val>
            <c:numRef>
              <c:f>Соцэконом!$A$62:$E$62</c:f>
              <c:numCache>
                <c:formatCode>0.0</c:formatCode>
                <c:ptCount val="5"/>
                <c:pt idx="0">
                  <c:v>8925.4</c:v>
                </c:pt>
                <c:pt idx="1">
                  <c:v>10611.1</c:v>
                </c:pt>
                <c:pt idx="2">
                  <c:v>12086.6</c:v>
                </c:pt>
                <c:pt idx="3">
                  <c:v>13224.1</c:v>
                </c:pt>
                <c:pt idx="4">
                  <c:v>14419</c:v>
                </c:pt>
              </c:numCache>
            </c:numRef>
          </c:val>
        </c:ser>
        <c:axId val="50437504"/>
        <c:axId val="50459776"/>
        <c:axId val="0"/>
      </c:area3DChart>
      <c:catAx>
        <c:axId val="50437504"/>
        <c:scaling>
          <c:orientation val="minMax"/>
        </c:scaling>
        <c:axPos val="b"/>
        <c:tickLblPos val="nextTo"/>
        <c:crossAx val="50459776"/>
        <c:crosses val="autoZero"/>
        <c:auto val="1"/>
        <c:lblAlgn val="ctr"/>
        <c:lblOffset val="100"/>
      </c:catAx>
      <c:valAx>
        <c:axId val="50459776"/>
        <c:scaling>
          <c:orientation val="minMax"/>
        </c:scaling>
        <c:axPos val="l"/>
        <c:majorGridlines/>
        <c:numFmt formatCode="0.0" sourceLinked="1"/>
        <c:tickLblPos val="nextTo"/>
        <c:crossAx val="50437504"/>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plotArea>
      <c:layout>
        <c:manualLayout>
          <c:layoutTarget val="inner"/>
          <c:xMode val="edge"/>
          <c:yMode val="edge"/>
          <c:x val="9.8766185476815566E-2"/>
          <c:y val="7.4548702245552642E-2"/>
          <c:w val="0.85678937007874212"/>
          <c:h val="0.79822506561679785"/>
        </c:manualLayout>
      </c:layout>
      <c:barChart>
        <c:barDir val="col"/>
        <c:grouping val="clustered"/>
        <c:ser>
          <c:idx val="0"/>
          <c:order val="0"/>
          <c:dLbls>
            <c:showVal val="1"/>
          </c:dLbls>
          <c:cat>
            <c:strRef>
              <c:f>'сред зп'!$A$3:$E$3</c:f>
              <c:strCache>
                <c:ptCount val="5"/>
                <c:pt idx="0">
                  <c:v>2021г.</c:v>
                </c:pt>
                <c:pt idx="1">
                  <c:v>2022г.</c:v>
                </c:pt>
                <c:pt idx="2">
                  <c:v>2023г.</c:v>
                </c:pt>
                <c:pt idx="3">
                  <c:v>2024г.</c:v>
                </c:pt>
                <c:pt idx="4">
                  <c:v>2025г.</c:v>
                </c:pt>
              </c:strCache>
            </c:strRef>
          </c:cat>
          <c:val>
            <c:numRef>
              <c:f>'сред зп'!$A$4:$E$4</c:f>
              <c:numCache>
                <c:formatCode>0.0</c:formatCode>
                <c:ptCount val="5"/>
                <c:pt idx="0">
                  <c:v>29</c:v>
                </c:pt>
                <c:pt idx="1">
                  <c:v>32.6</c:v>
                </c:pt>
                <c:pt idx="2" formatCode="General">
                  <c:v>35.800000000000004</c:v>
                </c:pt>
                <c:pt idx="3" formatCode="General">
                  <c:v>38.9</c:v>
                </c:pt>
                <c:pt idx="4" formatCode="General">
                  <c:v>41.4</c:v>
                </c:pt>
              </c:numCache>
            </c:numRef>
          </c:val>
        </c:ser>
        <c:axId val="50616192"/>
        <c:axId val="50617728"/>
      </c:barChart>
      <c:catAx>
        <c:axId val="50616192"/>
        <c:scaling>
          <c:orientation val="minMax"/>
        </c:scaling>
        <c:axPos val="b"/>
        <c:tickLblPos val="nextTo"/>
        <c:crossAx val="50617728"/>
        <c:crosses val="autoZero"/>
        <c:auto val="1"/>
        <c:lblAlgn val="ctr"/>
        <c:lblOffset val="100"/>
      </c:catAx>
      <c:valAx>
        <c:axId val="50617728"/>
        <c:scaling>
          <c:orientation val="minMax"/>
        </c:scaling>
        <c:axPos val="l"/>
        <c:majorGridlines/>
        <c:numFmt formatCode="0.0" sourceLinked="1"/>
        <c:tickLblPos val="nextTo"/>
        <c:crossAx val="50616192"/>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2023 год </c:v>
                </c:pt>
                <c:pt idx="1">
                  <c:v>План на 2024 год </c:v>
                </c:pt>
                <c:pt idx="2">
                  <c:v>План на 2025 год </c:v>
                </c:pt>
              </c:strCache>
            </c:strRef>
          </c:cat>
          <c:val>
            <c:numRef>
              <c:f>'Табл 2 '!$B$5:$D$5</c:f>
              <c:numCache>
                <c:formatCode>#,##0.0</c:formatCode>
                <c:ptCount val="3"/>
                <c:pt idx="0">
                  <c:v>283352.7</c:v>
                </c:pt>
                <c:pt idx="1">
                  <c:v>297969.09999999998</c:v>
                </c:pt>
                <c:pt idx="2">
                  <c:v>316900.2</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2023 год </c:v>
                </c:pt>
                <c:pt idx="1">
                  <c:v>План на 2024 год </c:v>
                </c:pt>
                <c:pt idx="2">
                  <c:v>План на 2025 год </c:v>
                </c:pt>
              </c:strCache>
            </c:strRef>
          </c:cat>
          <c:val>
            <c:numRef>
              <c:f>'Табл 2 '!$B$6:$D$6</c:f>
              <c:numCache>
                <c:formatCode>#,##0.0</c:formatCode>
                <c:ptCount val="3"/>
                <c:pt idx="0">
                  <c:v>800959.9</c:v>
                </c:pt>
                <c:pt idx="1">
                  <c:v>696188.7</c:v>
                </c:pt>
                <c:pt idx="2">
                  <c:v>692389</c:v>
                </c:pt>
              </c:numCache>
            </c:numRef>
          </c:val>
        </c:ser>
        <c:shape val="cylinder"/>
        <c:axId val="50342528"/>
        <c:axId val="50356608"/>
        <c:axId val="65005760"/>
      </c:bar3DChart>
      <c:catAx>
        <c:axId val="50342528"/>
        <c:scaling>
          <c:orientation val="minMax"/>
        </c:scaling>
        <c:axPos val="b"/>
        <c:tickLblPos val="nextTo"/>
        <c:crossAx val="50356608"/>
        <c:crosses val="autoZero"/>
        <c:auto val="1"/>
        <c:lblAlgn val="ctr"/>
        <c:lblOffset val="100"/>
      </c:catAx>
      <c:valAx>
        <c:axId val="50356608"/>
        <c:scaling>
          <c:orientation val="minMax"/>
        </c:scaling>
        <c:axPos val="l"/>
        <c:majorGridlines/>
        <c:numFmt formatCode="#,##0.0" sourceLinked="1"/>
        <c:tickLblPos val="nextTo"/>
        <c:crossAx val="50342528"/>
        <c:crosses val="autoZero"/>
        <c:crossBetween val="between"/>
      </c:valAx>
      <c:serAx>
        <c:axId val="65005760"/>
        <c:scaling>
          <c:orientation val="minMax"/>
        </c:scaling>
        <c:delete val="1"/>
        <c:axPos val="b"/>
        <c:tickLblPos val="none"/>
        <c:crossAx val="50356608"/>
        <c:crosses val="autoZero"/>
      </c:serAx>
    </c:plotArea>
    <c:legend>
      <c:legendPos val="r"/>
      <c:legendEntry>
        <c:idx val="0"/>
        <c:txPr>
          <a:bodyPr/>
          <a:lstStyle/>
          <a:p>
            <a:pPr>
              <a:defRPr sz="1400" b="1">
                <a:latin typeface="Times New Roman" pitchFamily="18" charset="0"/>
                <a:cs typeface="Times New Roman" pitchFamily="18" charset="0"/>
              </a:defRPr>
            </a:pPr>
            <a:endParaRPr lang="ru-RU"/>
          </a:p>
        </c:txPr>
      </c:legendEntry>
      <c:legendEntry>
        <c:idx val="1"/>
        <c:txPr>
          <a:bodyPr/>
          <a:lstStyle/>
          <a:p>
            <a:pPr>
              <a:defRPr sz="1400" b="1">
                <a:latin typeface="Times New Roman" pitchFamily="18" charset="0"/>
                <a:cs typeface="Times New Roman" pitchFamily="18" charset="0"/>
              </a:defRPr>
            </a:pPr>
            <a:endParaRPr lang="ru-RU"/>
          </a:p>
        </c:txPr>
      </c:legendEntry>
      <c:layout>
        <c:manualLayout>
          <c:xMode val="edge"/>
          <c:yMode val="edge"/>
          <c:x val="0.75622978828178344"/>
          <c:y val="0.14967553356426416"/>
          <c:w val="0.23423673645871179"/>
          <c:h val="0.61114809797253133"/>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структура!$B$5</c:f>
              <c:strCache>
                <c:ptCount val="1"/>
                <c:pt idx="0">
                  <c:v>План на 2023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структура!$B$6:$B$16</c:f>
              <c:numCache>
                <c:formatCode>#,##0.0</c:formatCode>
                <c:ptCount val="11"/>
                <c:pt idx="0">
                  <c:v>189810.6</c:v>
                </c:pt>
                <c:pt idx="1">
                  <c:v>18901.599999999973</c:v>
                </c:pt>
                <c:pt idx="2">
                  <c:v>100</c:v>
                </c:pt>
                <c:pt idx="3">
                  <c:v>19158.7</c:v>
                </c:pt>
                <c:pt idx="4">
                  <c:v>10960</c:v>
                </c:pt>
                <c:pt idx="5">
                  <c:v>18125</c:v>
                </c:pt>
                <c:pt idx="6">
                  <c:v>6150</c:v>
                </c:pt>
                <c:pt idx="7">
                  <c:v>8483.1</c:v>
                </c:pt>
                <c:pt idx="8">
                  <c:v>400</c:v>
                </c:pt>
                <c:pt idx="9">
                  <c:v>9763.7000000000007</c:v>
                </c:pt>
                <c:pt idx="10">
                  <c:v>1500</c:v>
                </c:pt>
              </c:numCache>
            </c:numRef>
          </c:val>
        </c:ser>
        <c:ser>
          <c:idx val="1"/>
          <c:order val="1"/>
          <c:tx>
            <c:strRef>
              <c:f>структура!$C$5</c:f>
              <c:strCache>
                <c:ptCount val="1"/>
                <c:pt idx="0">
                  <c:v>План на 2024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структура!$C$6:$C$16</c:f>
              <c:numCache>
                <c:formatCode>#,##0.0</c:formatCode>
                <c:ptCount val="11"/>
                <c:pt idx="0">
                  <c:v>201493.1</c:v>
                </c:pt>
                <c:pt idx="1">
                  <c:v>19424.900000000001</c:v>
                </c:pt>
                <c:pt idx="2">
                  <c:v>80</c:v>
                </c:pt>
                <c:pt idx="3">
                  <c:v>20116.599999999973</c:v>
                </c:pt>
                <c:pt idx="4">
                  <c:v>11440</c:v>
                </c:pt>
                <c:pt idx="5">
                  <c:v>18125</c:v>
                </c:pt>
                <c:pt idx="6">
                  <c:v>6525</c:v>
                </c:pt>
                <c:pt idx="7">
                  <c:v>7984.8</c:v>
                </c:pt>
                <c:pt idx="8">
                  <c:v>500</c:v>
                </c:pt>
                <c:pt idx="9">
                  <c:v>10679.7</c:v>
                </c:pt>
                <c:pt idx="10">
                  <c:v>1600</c:v>
                </c:pt>
              </c:numCache>
            </c:numRef>
          </c:val>
        </c:ser>
        <c:ser>
          <c:idx val="2"/>
          <c:order val="2"/>
          <c:tx>
            <c:strRef>
              <c:f>структура!$D$5</c:f>
              <c:strCache>
                <c:ptCount val="1"/>
                <c:pt idx="0">
                  <c:v>План на 2025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структура!$D$6:$D$16</c:f>
              <c:numCache>
                <c:formatCode>#,##0.0</c:formatCode>
                <c:ptCount val="11"/>
                <c:pt idx="0">
                  <c:v>221968.1</c:v>
                </c:pt>
                <c:pt idx="1">
                  <c:v>19873.900000000001</c:v>
                </c:pt>
                <c:pt idx="2">
                  <c:v>80</c:v>
                </c:pt>
                <c:pt idx="3">
                  <c:v>21323.599999999973</c:v>
                </c:pt>
                <c:pt idx="4">
                  <c:v>11942</c:v>
                </c:pt>
                <c:pt idx="5">
                  <c:v>18125</c:v>
                </c:pt>
                <c:pt idx="6">
                  <c:v>6580</c:v>
                </c:pt>
                <c:pt idx="7">
                  <c:v>7785.9</c:v>
                </c:pt>
                <c:pt idx="8">
                  <c:v>600</c:v>
                </c:pt>
                <c:pt idx="9">
                  <c:v>6921.7</c:v>
                </c:pt>
                <c:pt idx="10">
                  <c:v>1700</c:v>
                </c:pt>
              </c:numCache>
            </c:numRef>
          </c:val>
        </c:ser>
        <c:axId val="50660480"/>
        <c:axId val="50662016"/>
      </c:barChart>
      <c:dateAx>
        <c:axId val="50660480"/>
        <c:scaling>
          <c:orientation val="minMax"/>
        </c:scaling>
        <c:axPos val="b"/>
        <c:tickLblPos val="nextTo"/>
        <c:txPr>
          <a:bodyPr/>
          <a:lstStyle/>
          <a:p>
            <a:pPr>
              <a:defRPr sz="1200">
                <a:latin typeface="Times New Roman" pitchFamily="18" charset="0"/>
                <a:cs typeface="Times New Roman" pitchFamily="18" charset="0"/>
              </a:defRPr>
            </a:pPr>
            <a:endParaRPr lang="ru-RU"/>
          </a:p>
        </c:txPr>
        <c:crossAx val="50662016"/>
        <c:crosses val="autoZero"/>
        <c:lblOffset val="100"/>
        <c:baseTimeUnit val="days"/>
      </c:dateAx>
      <c:valAx>
        <c:axId val="50662016"/>
        <c:scaling>
          <c:orientation val="minMax"/>
        </c:scaling>
        <c:axPos val="l"/>
        <c:majorGridlines/>
        <c:numFmt formatCode="#,##0.0" sourceLinked="1"/>
        <c:tickLblPos val="nextTo"/>
        <c:crossAx val="50660480"/>
        <c:crosses val="autoZero"/>
        <c:crossBetween val="between"/>
      </c:valAx>
    </c:plotArea>
    <c:legend>
      <c:legendPos val="r"/>
      <c:layout>
        <c:manualLayout>
          <c:xMode val="edge"/>
          <c:yMode val="edge"/>
          <c:x val="0.83504518016516682"/>
          <c:y val="5.8754104681609055E-2"/>
          <c:w val="0.15487657456049878"/>
          <c:h val="0.70612246231678222"/>
        </c:manualLayout>
      </c:layout>
      <c:txPr>
        <a:bodyPr/>
        <a:lstStyle/>
        <a:p>
          <a:pPr>
            <a:defRPr sz="1600" b="1">
              <a:latin typeface="Times New Roman" pitchFamily="18" charset="0"/>
              <a:cs typeface="Times New Roman" pitchFamily="18" charset="0"/>
            </a:defRPr>
          </a:pPr>
          <a:endParaRPr lang="ru-RU"/>
        </a:p>
      </c:txPr>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9579283826088811"/>
          <c:y val="0.19186176670218102"/>
          <c:w val="0.34877108899227388"/>
          <c:h val="0.74866236016855581"/>
        </c:manualLayout>
      </c:layout>
      <c:pieChart>
        <c:varyColors val="1"/>
        <c:firstSliceAng val="0"/>
      </c:pieChart>
    </c:plotArea>
    <c:legend>
      <c:legendPos val="r"/>
      <c:layout>
        <c:manualLayout>
          <c:xMode val="edge"/>
          <c:yMode val="edge"/>
          <c:x val="0.73736010327440171"/>
          <c:y val="0.14795137276088391"/>
          <c:w val="0.23032523617671671"/>
          <c:h val="0.62275720530634704"/>
        </c:manualLayout>
      </c:layout>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9579283826088811"/>
          <c:y val="0.19186176670218102"/>
          <c:w val="0.34877108899227388"/>
          <c:h val="0.74866236016855581"/>
        </c:manualLayout>
      </c:layout>
      <c:pieChart>
        <c:varyColors val="1"/>
        <c:ser>
          <c:idx val="0"/>
          <c:order val="0"/>
          <c:tx>
            <c:strRef>
              <c:f>'Налоговые  2019 - 2021'!$B$7</c:f>
              <c:strCache>
                <c:ptCount val="1"/>
                <c:pt idx="0">
                  <c:v>План на 2023 год </c:v>
                </c:pt>
              </c:strCache>
            </c:strRef>
          </c:tx>
          <c:dLbls>
            <c:dLbl>
              <c:idx val="0"/>
              <c:layout>
                <c:manualLayout>
                  <c:x val="1.3692004011867829E-2"/>
                  <c:y val="0.14308864884927044"/>
                </c:manualLayout>
              </c:layout>
              <c:showCatName val="1"/>
              <c:showPercent val="1"/>
            </c:dLbl>
            <c:dLbl>
              <c:idx val="1"/>
              <c:layout>
                <c:manualLayout>
                  <c:x val="2.399798997959331E-2"/>
                  <c:y val="0.12709625632629612"/>
                </c:manualLayout>
              </c:layout>
              <c:showCatName val="1"/>
              <c:showPercent val="1"/>
            </c:dLbl>
            <c:dLbl>
              <c:idx val="2"/>
              <c:layout>
                <c:manualLayout>
                  <c:x val="-4.6598721025897023E-2"/>
                  <c:y val="8.2999045573848726E-2"/>
                </c:manualLayout>
              </c:layout>
              <c:showCatName val="1"/>
              <c:showPercent val="1"/>
            </c:dLbl>
            <c:dLbl>
              <c:idx val="3"/>
              <c:layout>
                <c:manualLayout>
                  <c:x val="-6.8267545212859049E-2"/>
                  <c:y val="8.1486093404620503E-3"/>
                </c:manualLayout>
              </c:layout>
              <c:showCatName val="1"/>
              <c:showPercent val="1"/>
            </c:dLbl>
            <c:dLbl>
              <c:idx val="4"/>
              <c:layout>
                <c:manualLayout>
                  <c:x val="3.7006115741813612E-3"/>
                  <c:y val="-7.8070634897104876E-2"/>
                </c:manualLayout>
              </c:layout>
              <c:showCatName val="1"/>
              <c:showPercent val="1"/>
            </c:dLbl>
            <c:dLbl>
              <c:idx val="5"/>
              <c:layout>
                <c:manualLayout>
                  <c:x val="9.8396601436355452E-2"/>
                  <c:y val="-1.4143011344232879E-2"/>
                </c:manualLayout>
              </c:layout>
              <c:showCatName val="1"/>
              <c:showPercent val="1"/>
            </c:dLbl>
            <c:txPr>
              <a:bodyPr/>
              <a:lstStyle/>
              <a:p>
                <a:pPr>
                  <a:defRPr sz="1400" b="1">
                    <a:latin typeface="Times New Roman" pitchFamily="18" charset="0"/>
                    <a:cs typeface="Times New Roman" pitchFamily="18" charset="0"/>
                  </a:defRPr>
                </a:pPr>
                <a:endParaRPr lang="ru-RU"/>
              </a:p>
            </c:txPr>
            <c:showCatName val="1"/>
            <c:showPercent val="1"/>
            <c:showLeaderLines val="1"/>
          </c:dLbls>
          <c:cat>
            <c:strRef>
              <c:f>'Налоговые  2019 - 2021'!$A$8:$A$13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2019 - 2021'!$B$8:$B$13</c:f>
              <c:numCache>
                <c:formatCode>#,##0.0</c:formatCode>
                <c:ptCount val="6"/>
                <c:pt idx="0">
                  <c:v>189810.6</c:v>
                </c:pt>
                <c:pt idx="1">
                  <c:v>18901.599999999973</c:v>
                </c:pt>
                <c:pt idx="2">
                  <c:v>19158.7</c:v>
                </c:pt>
                <c:pt idx="3">
                  <c:v>10960</c:v>
                </c:pt>
                <c:pt idx="4">
                  <c:v>18125</c:v>
                </c:pt>
                <c:pt idx="5">
                  <c:v>6150</c:v>
                </c:pt>
              </c:numCache>
            </c:numRef>
          </c:val>
        </c:ser>
        <c:firstSliceAng val="0"/>
      </c:pieChart>
    </c:plotArea>
    <c:legend>
      <c:legendPos val="r"/>
      <c:layout>
        <c:manualLayout>
          <c:xMode val="edge"/>
          <c:yMode val="edge"/>
          <c:x val="0.65086220694410679"/>
          <c:y val="3.867174270613509E-2"/>
          <c:w val="0.31682313250701288"/>
          <c:h val="0.90576371705529402"/>
        </c:manualLayout>
      </c:layout>
      <c:txPr>
        <a:bodyPr/>
        <a:lstStyle/>
        <a:p>
          <a:pPr>
            <a:defRPr sz="1400" b="1">
              <a:latin typeface="Times New Roman" pitchFamily="18" charset="0"/>
              <a:cs typeface="Times New Roman" pitchFamily="18" charset="0"/>
            </a:defRPr>
          </a:pPr>
          <a:endParaRPr lang="ru-RU"/>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6C67EFD1-2759-41A2-894B-B20D194AA49C}" type="datetimeFigureOut">
              <a:rPr lang="ru-RU" smtClean="0"/>
              <a:pPr/>
              <a:t>11.11.2022</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77316"/>
            <a:ext cx="2945659" cy="49363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377316"/>
            <a:ext cx="2945659" cy="493633"/>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11.11.2022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3"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a:t>
            </a:r>
            <a:r>
              <a:rPr kumimoji="0" lang="en-US"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3</a:t>
            </a: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a:t>
            </a:r>
            <a:r>
              <a:rPr kumimoji="0" lang="en-US"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4</a:t>
            </a: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и 202</a:t>
            </a:r>
            <a:r>
              <a:rPr kumimoji="0" lang="en-US"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5</a:t>
            </a: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проекта решения Собрания Пугачевского муниципального района Саратовской области                    «О бюджете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202</a:t>
            </a:r>
            <a:r>
              <a:rPr kumimoji="0" lang="en-US"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3</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 и на плановый период 202</a:t>
            </a:r>
            <a:r>
              <a:rPr kumimoji="0" lang="en-US"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4</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и 202</a:t>
            </a:r>
            <a:r>
              <a:rPr kumimoji="0" lang="en-US"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5</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500034" y="2500306"/>
          <a:ext cx="4071966"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Диаграмма 9"/>
          <p:cNvGraphicFramePr/>
          <p:nvPr/>
        </p:nvGraphicFramePr>
        <p:xfrm>
          <a:off x="4786314" y="2643182"/>
          <a:ext cx="3857652" cy="38576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428596" y="1428736"/>
          <a:ext cx="4214842" cy="492922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Диаграмма 9"/>
          <p:cNvGraphicFramePr/>
          <p:nvPr/>
        </p:nvGraphicFramePr>
        <p:xfrm>
          <a:off x="4929190" y="1714488"/>
          <a:ext cx="3929090" cy="478634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2023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2024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2025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55 616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a:t>
                      </a:r>
                      <a:r>
                        <a:rPr lang="ru-RU" sz="1400" baseline="0" dirty="0" smtClean="0">
                          <a:latin typeface="Times New Roman"/>
                          <a:ea typeface="Times New Roman"/>
                        </a:rPr>
                        <a:t> 616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55 616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55 616</a:t>
                      </a: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9 771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9 622,0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30 951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30 478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15 516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6" name="Диаграмма 5"/>
          <p:cNvGraphicFramePr/>
          <p:nvPr/>
        </p:nvGraphicFramePr>
        <p:xfrm>
          <a:off x="214282" y="785794"/>
          <a:ext cx="8643998" cy="192882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600" b="1" i="0"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600" b="1" i="0" dirty="0">
                          <a:latin typeface="Times New Roman"/>
                          <a:ea typeface="Times New Roman"/>
                          <a:cs typeface="Times New Roman"/>
                        </a:rPr>
                        <a:t>Публичные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600" b="1" i="0" dirty="0">
                          <a:latin typeface="Times New Roman"/>
                          <a:ea typeface="Times New Roman"/>
                          <a:cs typeface="Times New Roman"/>
                        </a:rPr>
                        <a:t>Гражданско-правовые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3011696"/>
        </p:xfrm>
        <a:graphic>
          <a:graphicData uri="http://schemas.openxmlformats.org/drawingml/2006/table">
            <a:tbl>
              <a:tblPr/>
              <a:tblGrid>
                <a:gridCol w="2714644"/>
                <a:gridCol w="1212736"/>
                <a:gridCol w="1152128"/>
                <a:gridCol w="1147988"/>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a:t>
                      </a:r>
                    </a:p>
                    <a:p>
                      <a:pPr indent="0" algn="ctr">
                        <a:lnSpc>
                          <a:spcPct val="150000"/>
                        </a:lnSpc>
                        <a:spcAft>
                          <a:spcPts val="0"/>
                        </a:spcAft>
                      </a:pPr>
                      <a:r>
                        <a:rPr lang="ru-RU" sz="1400" b="1" dirty="0" smtClean="0">
                          <a:latin typeface="Times New Roman"/>
                          <a:ea typeface="Times New Roman"/>
                        </a:rPr>
                        <a:t>2021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Оценка </a:t>
                      </a:r>
                    </a:p>
                    <a:p>
                      <a:pPr marL="0" indent="0" algn="ctr">
                        <a:lnSpc>
                          <a:spcPct val="150000"/>
                        </a:lnSpc>
                        <a:spcAft>
                          <a:spcPts val="0"/>
                        </a:spcAft>
                      </a:pPr>
                      <a:r>
                        <a:rPr lang="ru-RU" sz="1400" b="1" dirty="0" smtClean="0">
                          <a:latin typeface="Times New Roman"/>
                          <a:ea typeface="Times New Roman"/>
                        </a:rPr>
                        <a:t>2022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План</a:t>
                      </a:r>
                    </a:p>
                    <a:p>
                      <a:pPr indent="0" algn="ctr">
                        <a:lnSpc>
                          <a:spcPct val="150000"/>
                        </a:lnSpc>
                        <a:spcAft>
                          <a:spcPts val="0"/>
                        </a:spcAft>
                      </a:pPr>
                      <a:r>
                        <a:rPr lang="ru-RU" sz="1400" b="1" baseline="0" dirty="0" smtClean="0">
                          <a:latin typeface="Times New Roman"/>
                          <a:ea typeface="Times New Roman"/>
                        </a:rPr>
                        <a:t> </a:t>
                      </a:r>
                      <a:r>
                        <a:rPr lang="ru-RU" sz="1400" b="1" dirty="0" smtClean="0">
                          <a:latin typeface="Times New Roman"/>
                          <a:ea typeface="Times New Roman"/>
                        </a:rPr>
                        <a:t>на 2023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План</a:t>
                      </a:r>
                    </a:p>
                    <a:p>
                      <a:pPr indent="0" algn="ctr">
                        <a:lnSpc>
                          <a:spcPct val="150000"/>
                        </a:lnSpc>
                        <a:spcAft>
                          <a:spcPts val="0"/>
                        </a:spcAft>
                      </a:pPr>
                      <a:r>
                        <a:rPr lang="ru-RU" sz="1400" b="1" dirty="0" smtClean="0">
                          <a:latin typeface="Times New Roman"/>
                          <a:ea typeface="Times New Roman"/>
                        </a:rPr>
                        <a:t>на 2024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План</a:t>
                      </a:r>
                    </a:p>
                    <a:p>
                      <a:pPr indent="0" algn="ctr">
                        <a:lnSpc>
                          <a:spcPct val="150000"/>
                        </a:lnSpc>
                        <a:spcAft>
                          <a:spcPts val="0"/>
                        </a:spcAft>
                      </a:pPr>
                      <a:r>
                        <a:rPr lang="ru-RU" sz="1400" b="1" dirty="0" smtClean="0">
                          <a:latin typeface="Times New Roman"/>
                          <a:ea typeface="Times New Roman"/>
                        </a:rPr>
                        <a:t> на 2025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13029">
                <a:tc>
                  <a:txBody>
                    <a:bodyPr/>
                    <a:lstStyle/>
                    <a:p>
                      <a:pPr indent="0" algn="just">
                        <a:spcAft>
                          <a:spcPts val="0"/>
                        </a:spcAft>
                      </a:pPr>
                      <a:r>
                        <a:rPr lang="ru-RU" sz="1400" b="1" dirty="0">
                          <a:latin typeface="Times New Roman"/>
                          <a:ea typeface="Times New Roman"/>
                        </a:rPr>
                        <a:t>ВСЕГО ДОХОДЫ </a:t>
                      </a: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1 208 651,9</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1 219 369,5</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1 084 312,6</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994 157,8</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1 009 289,2</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0040">
                <a:tc>
                  <a:txBody>
                    <a:bodyPr/>
                    <a:lstStyle/>
                    <a:p>
                      <a:pPr indent="0" algn="l">
                        <a:spcAft>
                          <a:spcPts val="0"/>
                        </a:spcAft>
                      </a:pPr>
                      <a:r>
                        <a:rPr lang="ru-RU" sz="1400" b="0" i="1" dirty="0">
                          <a:latin typeface="Times New Roman"/>
                          <a:ea typeface="Times New Roman"/>
                        </a:rPr>
                        <a:t>Налоговые и неналоговые доходы</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298 862,2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308 905,6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283 352,7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297 969,1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316 900,2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32379">
                <a:tc>
                  <a:txBody>
                    <a:bodyPr/>
                    <a:lstStyle/>
                    <a:p>
                      <a:pPr indent="0" algn="just">
                        <a:spcAft>
                          <a:spcPts val="0"/>
                        </a:spcAft>
                      </a:pPr>
                      <a:r>
                        <a:rPr lang="ru-RU" sz="1400" b="0" i="1" dirty="0">
                          <a:latin typeface="Times New Roman"/>
                          <a:ea typeface="Times New Roman"/>
                        </a:rPr>
                        <a:t>Безвозмездные поступления</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909 789,7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910 463,9</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800 959,9</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696 188,7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692 389,0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0040">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1 166 281,9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1 218 751,8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1 084 312,6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994 157,8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1 009 289,2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42 370,0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617,7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-42 370,0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-617,7</a:t>
                      </a: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2023– 2025 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2023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a:t>
            </a:r>
            <a:r>
              <a:rPr kumimoji="0" lang="ru-RU" sz="20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Попонов</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Максим</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Анатольевич,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358306"/>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971602" y="836713"/>
          <a:ext cx="7560837" cy="5482838"/>
        </p:xfrm>
        <a:graphic>
          <a:graphicData uri="http://schemas.openxmlformats.org/drawingml/2006/table">
            <a:tbl>
              <a:tblPr/>
              <a:tblGrid>
                <a:gridCol w="3003442"/>
                <a:gridCol w="887974"/>
                <a:gridCol w="887974"/>
                <a:gridCol w="927149"/>
                <a:gridCol w="927149"/>
                <a:gridCol w="927149"/>
              </a:tblGrid>
              <a:tr h="346288">
                <a:tc rowSpan="2">
                  <a:txBody>
                    <a:bodyPr/>
                    <a:lstStyle/>
                    <a:p>
                      <a:pPr algn="ctr" fontAlgn="b"/>
                      <a:r>
                        <a:rPr lang="ru-RU" sz="1000" b="0" i="0" u="none" strike="noStrike" dirty="0">
                          <a:solidFill>
                            <a:srgbClr val="000000"/>
                          </a:solidFill>
                          <a:latin typeface="Calibri"/>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000" b="1" i="0" u="none" strike="noStrike">
                          <a:solidFill>
                            <a:srgbClr val="000000"/>
                          </a:solidFill>
                          <a:latin typeface="Times New Roman"/>
                        </a:rPr>
                        <a:t>Исполнено за 2021 год</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000" b="1" i="0" u="none" strike="noStrike" dirty="0" smtClean="0">
                          <a:solidFill>
                            <a:srgbClr val="000000"/>
                          </a:solidFill>
                          <a:latin typeface="Times New Roman"/>
                        </a:rPr>
                        <a:t>Оценка</a:t>
                      </a:r>
                    </a:p>
                    <a:p>
                      <a:pPr algn="ctr" fontAlgn="ctr"/>
                      <a:r>
                        <a:rPr lang="ru-RU" sz="1000" b="1" i="0" u="none" strike="noStrike" dirty="0" smtClean="0">
                          <a:solidFill>
                            <a:srgbClr val="000000"/>
                          </a:solidFill>
                          <a:latin typeface="Times New Roman"/>
                        </a:rPr>
                        <a:t> 2022 года</a:t>
                      </a:r>
                      <a:endParaRPr lang="ru-RU" sz="1000" b="1" i="0" u="none" strike="noStrike" dirty="0">
                        <a:solidFill>
                          <a:srgbClr val="000000"/>
                        </a:solidFill>
                        <a:latin typeface="Times New Roman"/>
                      </a:endParaRP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000" b="1" i="0" u="none" strike="noStrike">
                          <a:solidFill>
                            <a:srgbClr val="000000"/>
                          </a:solidFill>
                          <a:latin typeface="Times New Roman"/>
                        </a:rPr>
                        <a:t> Проект решения о бюджете на 2023 год и плановый период 2024-2025 годы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16295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000" b="1" i="0" u="none" strike="noStrike">
                          <a:solidFill>
                            <a:srgbClr val="000000"/>
                          </a:solidFill>
                          <a:latin typeface="Times New Roman"/>
                        </a:rPr>
                        <a:t>План на 2023 год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План на 2024 год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План на 2025 год </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70666">
                <a:tc>
                  <a:txBody>
                    <a:bodyPr/>
                    <a:lstStyle/>
                    <a:p>
                      <a:pPr algn="l" fontAlgn="ctr"/>
                      <a:r>
                        <a:rPr lang="ru-RU" sz="1000" b="1" i="0" u="none" strike="noStrike" dirty="0">
                          <a:solidFill>
                            <a:srgbClr val="000000"/>
                          </a:solidFill>
                          <a:latin typeface="Times New Roman"/>
                        </a:rPr>
                        <a:t>Налоговые, неналоговые доходы всего</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dirty="0">
                          <a:solidFill>
                            <a:srgbClr val="000000"/>
                          </a:solidFill>
                          <a:latin typeface="Times New Roman"/>
                        </a:rPr>
                        <a:t>298 862,2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308 905,6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283 352,7</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297 969,1</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316 900,2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0666">
                <a:tc>
                  <a:txBody>
                    <a:bodyPr/>
                    <a:lstStyle/>
                    <a:p>
                      <a:pPr algn="l" fontAlgn="ctr"/>
                      <a:r>
                        <a:rPr lang="ru-RU" sz="1000" b="1" i="0" u="none" strike="noStrike">
                          <a:solidFill>
                            <a:srgbClr val="000000"/>
                          </a:solidFill>
                          <a:latin typeface="Times New Roman"/>
                        </a:rPr>
                        <a:t>Налоговые доходы</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dirty="0">
                          <a:solidFill>
                            <a:srgbClr val="000000"/>
                          </a:solidFill>
                          <a:latin typeface="Times New Roman"/>
                        </a:rPr>
                        <a:t>280 501,2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277 165,4</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263 205,9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277 204,6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299 892,6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0666">
                <a:tc>
                  <a:txBody>
                    <a:bodyPr/>
                    <a:lstStyle/>
                    <a:p>
                      <a:pPr algn="l" fontAlgn="t"/>
                      <a:r>
                        <a:rPr lang="ru-RU" sz="1000" b="0" i="0" u="none" strike="noStrike">
                          <a:solidFill>
                            <a:srgbClr val="000000"/>
                          </a:solidFill>
                          <a:latin typeface="Times New Roman"/>
                        </a:rPr>
                        <a:t>Налог на доходы физических лиц</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145 439,3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178 744,5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189 810,6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201 493,1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221 968,1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Акцизы на нефтепродукты</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34 923,3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19 246,4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18 901,6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19 424,9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19 873,9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Единый налог на вмененный доход</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4 261,9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163,0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Единый сельскохозяйственный налог</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26 567,3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26 652,5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19 158,7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20 116,6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21 323,6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Налог по патенту</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10 425,0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10 500,0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10 960,0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11 440,0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11 942,0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Транспортный налог</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52 679,1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35 952,0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18 125,0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18 125,0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18 125,0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t"/>
                      <a:r>
                        <a:rPr lang="ru-RU" sz="1000" b="0" i="0" u="none" strike="noStrike">
                          <a:solidFill>
                            <a:srgbClr val="000000"/>
                          </a:solidFill>
                          <a:latin typeface="Times New Roman"/>
                        </a:rPr>
                        <a:t>Государственная пошлина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6 205,3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5 907,0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6 150,0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6 525,0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6 580,0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666">
                <a:tc>
                  <a:txBody>
                    <a:bodyPr/>
                    <a:lstStyle/>
                    <a:p>
                      <a:pPr algn="l" fontAlgn="ctr"/>
                      <a:r>
                        <a:rPr lang="ru-RU" sz="1000" b="1" i="0" u="none" strike="noStrike">
                          <a:solidFill>
                            <a:srgbClr val="000000"/>
                          </a:solidFill>
                          <a:latin typeface="Times New Roman"/>
                        </a:rPr>
                        <a:t>Неналоговые доходы</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18 361,0</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31 740,2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dirty="0">
                          <a:solidFill>
                            <a:srgbClr val="000000"/>
                          </a:solidFill>
                          <a:latin typeface="Times New Roman"/>
                        </a:rPr>
                        <a:t>20 146,8</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20 764,5</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000" b="1" i="0" u="none" strike="noStrike">
                          <a:solidFill>
                            <a:srgbClr val="000000"/>
                          </a:solidFill>
                          <a:latin typeface="Times New Roman"/>
                        </a:rPr>
                        <a:t>17 007,6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0666">
                <a:tc>
                  <a:txBody>
                    <a:bodyPr/>
                    <a:lstStyle/>
                    <a:p>
                      <a:pPr algn="l" fontAlgn="t"/>
                      <a:r>
                        <a:rPr lang="ru-RU" sz="1000" b="0" i="0" u="none" strike="noStrike">
                          <a:solidFill>
                            <a:srgbClr val="000000"/>
                          </a:solidFill>
                          <a:latin typeface="Times New Roman"/>
                        </a:rPr>
                        <a:t>Доходы от использования имущества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9 686,3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9 661,4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8 483,1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7 984,8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7 785,9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837">
                <a:tc>
                  <a:txBody>
                    <a:bodyPr/>
                    <a:lstStyle/>
                    <a:p>
                      <a:pPr algn="l" fontAlgn="t"/>
                      <a:r>
                        <a:rPr lang="ru-RU" sz="1000" b="0" i="0" u="none" strike="noStrike" dirty="0">
                          <a:solidFill>
                            <a:srgbClr val="000000"/>
                          </a:solidFill>
                          <a:latin typeface="Times New Roman"/>
                        </a:rPr>
                        <a:t>Платежи при пользовании природными ресурсами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239,5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500,0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498">
                <a:tc>
                  <a:txBody>
                    <a:bodyPr/>
                    <a:lstStyle/>
                    <a:p>
                      <a:pPr algn="l" fontAlgn="t"/>
                      <a:r>
                        <a:rPr lang="ru-RU" sz="1000" b="0" i="0" u="none" strike="noStrike">
                          <a:solidFill>
                            <a:srgbClr val="000000"/>
                          </a:solidFill>
                          <a:latin typeface="Times New Roman"/>
                        </a:rPr>
                        <a:t>Доходы от оказания платных услуг и компенсации затрат государства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13,3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5919">
                <a:tc>
                  <a:txBody>
                    <a:bodyPr/>
                    <a:lstStyle/>
                    <a:p>
                      <a:pPr algn="l" fontAlgn="t"/>
                      <a:r>
                        <a:rPr lang="ru-RU" sz="1000" b="0" i="0" u="none" strike="noStrike">
                          <a:solidFill>
                            <a:srgbClr val="000000"/>
                          </a:solidFill>
                          <a:latin typeface="Times New Roman"/>
                        </a:rPr>
                        <a:t>Доходы от продажи материальных и нематериальных активов</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6 808,9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20 361,4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9 763,7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10 679,7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6 921,7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Штрафы, санкции, возмещение ущерба</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1 626,3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1 304,1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1 500,0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1 600,0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1 700,0</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Прочие неналоговые доходы</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18">
                <a:tc>
                  <a:txBody>
                    <a:bodyPr/>
                    <a:lstStyle/>
                    <a:p>
                      <a:pPr algn="l" fontAlgn="ctr"/>
                      <a:r>
                        <a:rPr lang="ru-RU" sz="1000" b="1" i="0" u="none" strike="noStrike">
                          <a:solidFill>
                            <a:srgbClr val="000000"/>
                          </a:solidFill>
                          <a:latin typeface="Times New Roman"/>
                        </a:rPr>
                        <a:t>БЕЗВОЗМЕЗДНЫЕ ПОСТУПЛЕНИЯ</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909 789,7</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910 463,9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800 959,9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dirty="0">
                          <a:solidFill>
                            <a:srgbClr val="000000"/>
                          </a:solidFill>
                          <a:latin typeface="Times New Roman"/>
                        </a:rPr>
                        <a:t>696 188,7</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692 389,0</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6538">
                <a:tc>
                  <a:txBody>
                    <a:bodyPr/>
                    <a:lstStyle/>
                    <a:p>
                      <a:pPr algn="l" fontAlgn="t"/>
                      <a:r>
                        <a:rPr lang="ru-RU" sz="1000" b="0" i="0" u="none" strike="noStrike">
                          <a:solidFill>
                            <a:srgbClr val="000000"/>
                          </a:solidFill>
                          <a:latin typeface="Times New Roman"/>
                        </a:rPr>
                        <a:t>Дотации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216 403,3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199 990,1</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183 604,8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143 278,2</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139 036,7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Субсидии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88 267,6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100 929,8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47 253,4</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Субвенции</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591 026,2</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590 541,5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551 906,8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552 283,9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552 725,7</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538">
                <a:tc>
                  <a:txBody>
                    <a:bodyPr/>
                    <a:lstStyle/>
                    <a:p>
                      <a:pPr algn="l" fontAlgn="t"/>
                      <a:r>
                        <a:rPr lang="ru-RU" sz="1000" b="0" i="0" u="none" strike="noStrike">
                          <a:solidFill>
                            <a:srgbClr val="000000"/>
                          </a:solidFill>
                          <a:latin typeface="Times New Roman"/>
                        </a:rPr>
                        <a:t>Иные межбюджетные трансферты</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14 070,2</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19 009,3</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18 194,9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dirty="0">
                          <a:solidFill>
                            <a:srgbClr val="000000"/>
                          </a:solidFill>
                          <a:latin typeface="Times New Roman"/>
                        </a:rPr>
                        <a:t>626,6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626,6</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339">
                <a:tc>
                  <a:txBody>
                    <a:bodyPr/>
                    <a:lstStyle/>
                    <a:p>
                      <a:pPr algn="l" fontAlgn="t"/>
                      <a:r>
                        <a:rPr lang="ru-RU" sz="1000" b="0" i="0" u="none" strike="noStrike">
                          <a:solidFill>
                            <a:srgbClr val="000000"/>
                          </a:solidFill>
                          <a:latin typeface="Times New Roman"/>
                        </a:rPr>
                        <a:t>Доходы от возврата неиспользованных остатков межбюдженых трансфертов</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109,9</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709">
                <a:tc>
                  <a:txBody>
                    <a:bodyPr/>
                    <a:lstStyle/>
                    <a:p>
                      <a:pPr algn="l" fontAlgn="t"/>
                      <a:r>
                        <a:rPr lang="ru-RU" sz="1000" b="0" i="0" u="none" strike="noStrike">
                          <a:solidFill>
                            <a:srgbClr val="000000"/>
                          </a:solidFill>
                          <a:latin typeface="Times New Roman"/>
                        </a:rPr>
                        <a:t>Возврат в областной бюджет неиспользованных остатков межбюджетных трансфертов</a:t>
                      </a:r>
                    </a:p>
                  </a:txBody>
                  <a:tcPr marL="5052" marR="5052" marT="50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-87,5</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000" b="0" i="0" u="none" strike="noStrike">
                          <a:solidFill>
                            <a:srgbClr val="000000"/>
                          </a:solidFill>
                          <a:latin typeface="Times New Roman"/>
                        </a:rPr>
                        <a:t>-6,8</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000" b="0" i="0" u="none" strike="noStrike" dirty="0">
                          <a:solidFill>
                            <a:srgbClr val="000000"/>
                          </a:solidFill>
                          <a:latin typeface="Times New Roman"/>
                        </a:rPr>
                        <a:t> </a:t>
                      </a:r>
                    </a:p>
                  </a:txBody>
                  <a:tcPr marL="5052" marR="5052" marT="50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6724">
                <a:tc>
                  <a:txBody>
                    <a:bodyPr/>
                    <a:lstStyle/>
                    <a:p>
                      <a:pPr algn="l" fontAlgn="ctr"/>
                      <a:r>
                        <a:rPr lang="ru-RU" sz="1000" b="1" i="0" u="none" strike="noStrike">
                          <a:solidFill>
                            <a:srgbClr val="000000"/>
                          </a:solidFill>
                          <a:latin typeface="Times New Roman"/>
                        </a:rPr>
                        <a:t>ВСЕГО ДОХОДОВ</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1 208 651,9</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1 219 369,5</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1 084 312,6</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a:solidFill>
                            <a:srgbClr val="000000"/>
                          </a:solidFill>
                          <a:latin typeface="Times New Roman"/>
                        </a:rPr>
                        <a:t>994 157,8</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000" b="1" i="0" u="none" strike="noStrike" dirty="0">
                          <a:solidFill>
                            <a:srgbClr val="000000"/>
                          </a:solidFill>
                          <a:latin typeface="Times New Roman"/>
                        </a:rPr>
                        <a:t>1 009 289,2</a:t>
                      </a:r>
                    </a:p>
                  </a:txBody>
                  <a:tcPr marL="5052" marR="5052" marT="50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2023  - 2025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683568" y="1412776"/>
          <a:ext cx="7992888" cy="4824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2023 – 2025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71600" y="1340768"/>
          <a:ext cx="7560840" cy="489654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281019"/>
            <a:ext cx="8319868"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2023 год запланированы в объеме 263205,9 тыс. рублей или 24,3 процента от общего объема доходов.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 </a:t>
            </a: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2023 году по отношению к 2022 году на 11,1 процентов. В проекте бюджета Пугачевского муниципального района налог на доходы физических лиц планируется в объеме  189 810,6 тыс.рублей (106%</a:t>
            </a: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к ожидаемому исполнению 2022 года, ожидаемое 2022 года – 178744,5 тыс.рублей).</a:t>
            </a:r>
            <a:endPar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 </a:t>
            </a: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2023 году планируется в сумме 19158,7 тыс.рублей,</a:t>
            </a: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2024 году – в размере 20116,6 тыс.рублей, в 2025 году – 21323,6 тыс.рублей (ожидаемое исполнение 2022 года – 26652,5 тыс.рублей). Снижение поступления ЕСХН в 2023 году обусловлено переходом некоторых сельхозпредприятий, уплачивающих ЕСХН на иные режимы налогообложения.</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a:t>
            </a:r>
            <a:r>
              <a:rPr kumimoji="0" lang="ru-RU" sz="1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единому налогу на вмененный доход </a:t>
            </a:r>
            <a:r>
              <a:rPr kumimoji="0" lang="ru-RU" sz="14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в 2023 году планируется поступление задолженности прошлых лет в сумме 100,0 тыс.рублей, в 2024 году – 80,0 тыс.рублей, в 2025 году – 80,0 тыс.рублей. Действие данного налога </a:t>
            </a:r>
            <a:r>
              <a:rPr lang="ru-RU" sz="1400" dirty="0" smtClean="0">
                <a:latin typeface="Times New Roman" pitchFamily="18" charset="0"/>
                <a:ea typeface="Times New Roman" pitchFamily="18" charset="0"/>
                <a:cs typeface="Times New Roman" pitchFamily="18" charset="0"/>
              </a:rPr>
              <a:t>с 1 января 2021 года прекратилось.</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400" dirty="0" smtClean="0">
                <a:latin typeface="Times New Roman" pitchFamily="18" charset="0"/>
                <a:ea typeface="Times New Roman" pitchFamily="18" charset="0"/>
                <a:cs typeface="Times New Roman" pitchFamily="18" charset="0"/>
              </a:rPr>
              <a:t>Поступление </a:t>
            </a:r>
            <a:r>
              <a:rPr lang="ru-RU" sz="1400" b="1" dirty="0" smtClean="0">
                <a:latin typeface="Times New Roman" pitchFamily="18" charset="0"/>
                <a:ea typeface="Times New Roman" pitchFamily="18" charset="0"/>
                <a:cs typeface="Times New Roman" pitchFamily="18" charset="0"/>
              </a:rPr>
              <a:t>транспортного налога </a:t>
            </a:r>
            <a:r>
              <a:rPr lang="ru-RU" sz="1400" dirty="0" smtClean="0">
                <a:latin typeface="Times New Roman" pitchFamily="18" charset="0"/>
                <a:ea typeface="Times New Roman" pitchFamily="18" charset="0"/>
                <a:cs typeface="Times New Roman" pitchFamily="18" charset="0"/>
              </a:rPr>
              <a:t>планируется в размере 18125,0 тыс.рублей.  Ожидаемое исполнение 2022 года - 52679,1 тыс.рублей. Снижение поступления налога объясняется передачей норматива отчислений городу Пугачеву в размере 100 % с 1 января 2023 года. Таким образом, весь собираемый транспортный налог с территории города Пугачева поступит в бюджет города.</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400" dirty="0" smtClean="0">
                <a:latin typeface="Times New Roman" pitchFamily="18" charset="0"/>
                <a:ea typeface="Times New Roman" pitchFamily="18" charset="0"/>
                <a:cs typeface="Times New Roman" pitchFamily="18" charset="0"/>
              </a:rPr>
              <a:t>Налогообложение по </a:t>
            </a:r>
            <a:r>
              <a:rPr lang="ru-RU" sz="1400" b="1" dirty="0" smtClean="0">
                <a:latin typeface="Times New Roman" pitchFamily="18" charset="0"/>
                <a:ea typeface="Times New Roman" pitchFamily="18" charset="0"/>
                <a:cs typeface="Times New Roman" pitchFamily="18" charset="0"/>
              </a:rPr>
              <a:t>патенту</a:t>
            </a:r>
            <a:r>
              <a:rPr lang="ru-RU" sz="1400" dirty="0" smtClean="0">
                <a:latin typeface="Times New Roman" pitchFamily="18" charset="0"/>
                <a:ea typeface="Times New Roman" pitchFamily="18" charset="0"/>
                <a:cs typeface="Times New Roman" pitchFamily="18" charset="0"/>
              </a:rPr>
              <a:t> планируется в размере 10960,0 тыс.рублей в 2023 году, 11440,0 тыс.рублей в 2024 году и 11942,0 тыс.рублей в 2025 году.  План на 2023 год в целом соответствует ожидаемому исполнению 2022 года (оценка 2022 года – 10500,0 тыс.рублей).</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583622"/>
            <a:ext cx="8429684" cy="861774"/>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 период 2023-2025 годы (тыс.рублей)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755576" y="1340765"/>
          <a:ext cx="8136904" cy="4693137"/>
        </p:xfrm>
        <a:graphic>
          <a:graphicData uri="http://schemas.openxmlformats.org/drawingml/2006/table">
            <a:tbl>
              <a:tblPr/>
              <a:tblGrid>
                <a:gridCol w="2880320"/>
                <a:gridCol w="936104"/>
                <a:gridCol w="1080120"/>
                <a:gridCol w="1152128"/>
                <a:gridCol w="1090443"/>
                <a:gridCol w="997789"/>
              </a:tblGrid>
              <a:tr h="720083">
                <a:tc rowSpan="2">
                  <a:txBody>
                    <a:bodyPr/>
                    <a:lstStyle/>
                    <a:p>
                      <a:pPr algn="ctr" fontAlgn="b"/>
                      <a:r>
                        <a:rPr lang="ru-RU" sz="1400" b="0" i="0" u="none" strike="noStrike" dirty="0">
                          <a:solidFill>
                            <a:srgbClr val="000000"/>
                          </a:solidFill>
                          <a:latin typeface="Calibri"/>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a:t>
                      </a:r>
                      <a:r>
                        <a:rPr lang="ru-RU" sz="1400" b="1" i="0" u="none" strike="noStrike" dirty="0" smtClean="0">
                          <a:solidFill>
                            <a:srgbClr val="000000"/>
                          </a:solidFill>
                          <a:latin typeface="Times New Roman"/>
                        </a:rPr>
                        <a:t>2021 </a:t>
                      </a:r>
                      <a:r>
                        <a:rPr lang="ru-RU" sz="1400" b="1" i="0" u="none" strike="noStrike" dirty="0">
                          <a:solidFill>
                            <a:srgbClr val="000000"/>
                          </a:solidFill>
                          <a:latin typeface="Times New Roman"/>
                        </a:rPr>
                        <a:t>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a:rPr>
                        <a:t>Оценка </a:t>
                      </a:r>
                    </a:p>
                    <a:p>
                      <a:pPr algn="ctr" fontAlgn="ctr"/>
                      <a:r>
                        <a:rPr lang="ru-RU" sz="1400" b="1" i="0" u="none" strike="noStrike" dirty="0" smtClean="0">
                          <a:solidFill>
                            <a:srgbClr val="000000"/>
                          </a:solidFill>
                          <a:latin typeface="Times New Roman"/>
                        </a:rPr>
                        <a:t>2022 </a:t>
                      </a:r>
                      <a:r>
                        <a:rPr lang="ru-RU" sz="1400" b="1" i="0" u="none" strike="noStrike" dirty="0">
                          <a:solidFill>
                            <a:srgbClr val="000000"/>
                          </a:solidFill>
                          <a:latin typeface="Times New Roman"/>
                        </a:rPr>
                        <a:t>года (текущий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Проект решения о бюджете на </a:t>
                      </a:r>
                      <a:endParaRPr lang="ru-RU" sz="1400" b="1" i="0" u="none" strike="noStrike" dirty="0" smtClean="0">
                        <a:solidFill>
                          <a:srgbClr val="000000"/>
                        </a:solidFill>
                        <a:latin typeface="Times New Roman"/>
                      </a:endParaRPr>
                    </a:p>
                    <a:p>
                      <a:pPr algn="ctr" fontAlgn="ctr"/>
                      <a:r>
                        <a:rPr lang="ru-RU" sz="1400" b="1" i="0" u="none" strike="noStrike" dirty="0" smtClean="0">
                          <a:solidFill>
                            <a:srgbClr val="000000"/>
                          </a:solidFill>
                          <a:latin typeface="Times New Roman"/>
                        </a:rPr>
                        <a:t>2023 </a:t>
                      </a:r>
                      <a:r>
                        <a:rPr lang="ru-RU" sz="1400" b="1" i="0" u="none" strike="noStrike" dirty="0">
                          <a:solidFill>
                            <a:srgbClr val="000000"/>
                          </a:solidFill>
                          <a:latin typeface="Times New Roman"/>
                        </a:rPr>
                        <a:t>год и плановый </a:t>
                      </a:r>
                      <a:r>
                        <a:rPr lang="ru-RU" sz="1400" b="1" i="0" u="none" strike="noStrike" dirty="0" smtClean="0">
                          <a:solidFill>
                            <a:srgbClr val="000000"/>
                          </a:solidFill>
                          <a:latin typeface="Times New Roman"/>
                        </a:rPr>
                        <a:t>период</a:t>
                      </a:r>
                    </a:p>
                    <a:p>
                      <a:pPr algn="ctr" fontAlgn="ctr"/>
                      <a:r>
                        <a:rPr lang="ru-RU" sz="1400" b="1" i="0" u="none" strike="noStrike" dirty="0" smtClean="0">
                          <a:solidFill>
                            <a:srgbClr val="000000"/>
                          </a:solidFill>
                          <a:latin typeface="Times New Roman"/>
                        </a:rPr>
                        <a:t> 2024-2025 </a:t>
                      </a:r>
                      <a:r>
                        <a:rPr lang="ru-RU" sz="1400" b="1" i="0" u="none" strike="noStrike" dirty="0">
                          <a:solidFill>
                            <a:srgbClr val="000000"/>
                          </a:solidFill>
                          <a:latin typeface="Times New Roman"/>
                        </a:rPr>
                        <a:t>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57606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a:t>
                      </a:r>
                      <a:endParaRPr lang="ru-RU" sz="1400" b="1" i="0" u="none" strike="noStrike" dirty="0" smtClean="0">
                        <a:solidFill>
                          <a:srgbClr val="000000"/>
                        </a:solidFill>
                        <a:latin typeface="Times New Roman"/>
                      </a:endParaRPr>
                    </a:p>
                    <a:p>
                      <a:pPr algn="ctr" fontAlgn="ctr"/>
                      <a:r>
                        <a:rPr lang="ru-RU" sz="1400" b="1" i="0" u="none" strike="noStrike" dirty="0" smtClean="0">
                          <a:solidFill>
                            <a:srgbClr val="000000"/>
                          </a:solidFill>
                          <a:latin typeface="Times New Roman"/>
                        </a:rPr>
                        <a:t>2023 </a:t>
                      </a:r>
                      <a:r>
                        <a:rPr lang="ru-RU" sz="1400" b="1" i="0" u="none" strike="noStrike" dirty="0">
                          <a:solidFill>
                            <a:srgbClr val="000000"/>
                          </a:solidFill>
                          <a:latin typeface="Times New Roman"/>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a:t>
                      </a:r>
                      <a:endParaRPr lang="ru-RU" sz="1400" b="1" i="0" u="none" strike="noStrike" dirty="0" smtClean="0">
                        <a:solidFill>
                          <a:srgbClr val="000000"/>
                        </a:solidFill>
                        <a:latin typeface="Times New Roman"/>
                      </a:endParaRPr>
                    </a:p>
                    <a:p>
                      <a:pPr algn="ctr" fontAlgn="ctr"/>
                      <a:r>
                        <a:rPr lang="ru-RU" sz="1400" b="1" i="0" u="none" strike="noStrike" dirty="0" smtClean="0">
                          <a:solidFill>
                            <a:srgbClr val="000000"/>
                          </a:solidFill>
                          <a:latin typeface="Times New Roman"/>
                        </a:rPr>
                        <a:t>2024 </a:t>
                      </a:r>
                      <a:r>
                        <a:rPr lang="ru-RU" sz="1400" b="1" i="0" u="none" strike="noStrike" dirty="0">
                          <a:solidFill>
                            <a:srgbClr val="000000"/>
                          </a:solidFill>
                          <a:latin typeface="Times New Roman"/>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a:t>
                      </a:r>
                      <a:r>
                        <a:rPr lang="ru-RU" sz="1400" b="1" i="0" u="none" strike="noStrike" dirty="0" smtClean="0">
                          <a:solidFill>
                            <a:srgbClr val="000000"/>
                          </a:solidFill>
                          <a:latin typeface="Times New Roman"/>
                        </a:rPr>
                        <a:t>2025 </a:t>
                      </a:r>
                      <a:r>
                        <a:rPr lang="ru-RU" sz="1400" b="1" i="0" u="none" strike="noStrike" dirty="0">
                          <a:solidFill>
                            <a:srgbClr val="000000"/>
                          </a:solidFill>
                          <a:latin typeface="Times New Roman"/>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08859">
                <a:tc>
                  <a:txBody>
                    <a:bodyPr/>
                    <a:lstStyle/>
                    <a:p>
                      <a:pPr algn="l" fontAlgn="ctr"/>
                      <a:r>
                        <a:rPr lang="ru-RU" sz="1400" b="1" i="0" u="none" strike="noStrike" dirty="0">
                          <a:solidFill>
                            <a:srgbClr val="000000"/>
                          </a:solidFill>
                          <a:latin typeface="Times New Roman"/>
                        </a:rPr>
                        <a:t>Налоговые доходы</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280 501,2</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277 165,4</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263 205,9</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277 204,6</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299 892,6</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08859">
                <a:tc>
                  <a:txBody>
                    <a:bodyPr/>
                    <a:lstStyle/>
                    <a:p>
                      <a:pPr algn="l" fontAlgn="t"/>
                      <a:r>
                        <a:rPr lang="ru-RU" sz="1400" b="0" i="0" u="none" strike="noStrike">
                          <a:solidFill>
                            <a:srgbClr val="000000"/>
                          </a:solidFill>
                          <a:latin typeface="Times New Roman"/>
                        </a:rPr>
                        <a:t>Налог на доходы физических лиц</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145 439,3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178 744,5</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189 810,6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201 493,1</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221 968,1</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dirty="0">
                          <a:solidFill>
                            <a:srgbClr val="000000"/>
                          </a:solidFill>
                          <a:latin typeface="Times New Roman"/>
                        </a:rPr>
                        <a:t>Акцизы на нефтепродукты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34 923,3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19 246,4</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18 901,6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19 424,9</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19 873,9</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Единый налог на вмененный доход</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4 261,9</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163,0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80,0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80,0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Единый сельскохозяйственный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26 567,3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26 652,5</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19 158,7</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20 116,6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21 323,6</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1918">
                <a:tc>
                  <a:txBody>
                    <a:bodyPr/>
                    <a:lstStyle/>
                    <a:p>
                      <a:pPr algn="l" fontAlgn="t"/>
                      <a:r>
                        <a:rPr lang="ru-RU" sz="1400" b="0" i="0" u="none" strike="noStrike">
                          <a:solidFill>
                            <a:srgbClr val="000000"/>
                          </a:solidFill>
                          <a:latin typeface="Times New Roman"/>
                        </a:rPr>
                        <a:t>Налог по патенту</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10 425,0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10 500,0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10 960,0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11 440,0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11 942,0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1918">
                <a:tc>
                  <a:txBody>
                    <a:bodyPr/>
                    <a:lstStyle/>
                    <a:p>
                      <a:pPr algn="l" fontAlgn="t"/>
                      <a:r>
                        <a:rPr lang="ru-RU" sz="1400" b="0" i="0" u="none" strike="noStrike">
                          <a:solidFill>
                            <a:srgbClr val="000000"/>
                          </a:solidFill>
                          <a:latin typeface="Times New Roman"/>
                        </a:rPr>
                        <a:t>Транспортный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52 679,1</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35 952,0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18 125,0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18 125,0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18 125,0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Государственная пошлина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6 205,3</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5 907,0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6 150,0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6 525,0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6 580,0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01390" y="1152292"/>
          <a:ext cx="7341219" cy="45534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nvGraphicFramePr>
        <p:xfrm>
          <a:off x="900178" y="1162797"/>
          <a:ext cx="7776278" cy="514652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2024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467544" y="1130676"/>
          <a:ext cx="8208911" cy="53946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2025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611560" y="1124414"/>
          <a:ext cx="8136904" cy="48968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701226"/>
            <a:ext cx="8501122" cy="7848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Таблица 6"/>
          <p:cNvGraphicFramePr>
            <a:graphicFrameLocks noGrp="1"/>
          </p:cNvGraphicFramePr>
          <p:nvPr/>
        </p:nvGraphicFramePr>
        <p:xfrm>
          <a:off x="899592" y="1628800"/>
          <a:ext cx="7848871" cy="4246051"/>
        </p:xfrm>
        <a:graphic>
          <a:graphicData uri="http://schemas.openxmlformats.org/drawingml/2006/table">
            <a:tbl>
              <a:tblPr/>
              <a:tblGrid>
                <a:gridCol w="3117860"/>
                <a:gridCol w="921802"/>
                <a:gridCol w="921802"/>
                <a:gridCol w="962469"/>
                <a:gridCol w="962469"/>
                <a:gridCol w="962469"/>
              </a:tblGrid>
              <a:tr h="925670">
                <a:tc rowSpan="2">
                  <a:txBody>
                    <a:bodyPr/>
                    <a:lstStyle/>
                    <a:p>
                      <a:pPr algn="ctr" fontAlgn="b"/>
                      <a:r>
                        <a:rPr lang="ru-RU" sz="1400" b="0" i="0" u="none" strike="noStrike" dirty="0">
                          <a:solidFill>
                            <a:srgbClr val="000000"/>
                          </a:solidFill>
                          <a:latin typeface="Times New Roman" pitchFamily="18" charset="0"/>
                          <a:cs typeface="Times New Roman" pitchFamily="18" charset="0"/>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pitchFamily="18" charset="0"/>
                          <a:cs typeface="Times New Roman" pitchFamily="18" charset="0"/>
                        </a:rPr>
                        <a:t>Исполнено за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2021 </a:t>
                      </a:r>
                      <a:r>
                        <a:rPr lang="ru-RU" sz="1400" b="1" i="0" u="none" strike="noStrike" dirty="0">
                          <a:solidFill>
                            <a:srgbClr val="000000"/>
                          </a:solidFill>
                          <a:latin typeface="Times New Roman" pitchFamily="18" charset="0"/>
                          <a:cs typeface="Times New Roman" pitchFamily="18" charset="0"/>
                        </a:rPr>
                        <a:t>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pitchFamily="18" charset="0"/>
                          <a:cs typeface="Times New Roman" pitchFamily="18" charset="0"/>
                        </a:rPr>
                        <a:t>Оценка 2022 </a:t>
                      </a:r>
                    </a:p>
                    <a:p>
                      <a:pPr algn="ctr" fontAlgn="ctr"/>
                      <a:r>
                        <a:rPr lang="ru-RU" sz="1400" b="1" i="0" u="none" strike="noStrike" dirty="0" smtClean="0">
                          <a:solidFill>
                            <a:srgbClr val="000000"/>
                          </a:solidFill>
                          <a:latin typeface="Times New Roman" pitchFamily="18" charset="0"/>
                          <a:cs typeface="Times New Roman" pitchFamily="18" charset="0"/>
                        </a:rPr>
                        <a:t>года </a:t>
                      </a:r>
                      <a:r>
                        <a:rPr lang="ru-RU" sz="1400" b="1" i="0" u="none" strike="noStrike" dirty="0">
                          <a:solidFill>
                            <a:srgbClr val="000000"/>
                          </a:solidFill>
                          <a:latin typeface="Times New Roman" pitchFamily="18" charset="0"/>
                          <a:cs typeface="Times New Roman" pitchFamily="18" charset="0"/>
                        </a:rPr>
                        <a:t>(текущий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pitchFamily="18" charset="0"/>
                          <a:cs typeface="Times New Roman" pitchFamily="18" charset="0"/>
                        </a:rPr>
                        <a:t> Проект решения о бюджете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2023 </a:t>
                      </a:r>
                      <a:r>
                        <a:rPr lang="ru-RU" sz="1400" b="1" i="0" u="none" strike="noStrike" dirty="0">
                          <a:solidFill>
                            <a:srgbClr val="000000"/>
                          </a:solidFill>
                          <a:latin typeface="Times New Roman" pitchFamily="18" charset="0"/>
                          <a:cs typeface="Times New Roman" pitchFamily="18" charset="0"/>
                        </a:rPr>
                        <a:t>год и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плановый </a:t>
                      </a:r>
                      <a:r>
                        <a:rPr lang="ru-RU" sz="1400" b="1" i="0" u="none" strike="noStrike" dirty="0">
                          <a:solidFill>
                            <a:srgbClr val="000000"/>
                          </a:solidFill>
                          <a:latin typeface="Times New Roman" pitchFamily="18" charset="0"/>
                          <a:cs typeface="Times New Roman" pitchFamily="18" charset="0"/>
                        </a:rPr>
                        <a:t>период </a:t>
                      </a:r>
                      <a:r>
                        <a:rPr lang="ru-RU" sz="1400" b="1" i="0" u="none" strike="noStrike" dirty="0" smtClean="0">
                          <a:solidFill>
                            <a:srgbClr val="000000"/>
                          </a:solidFill>
                          <a:latin typeface="Times New Roman" pitchFamily="18" charset="0"/>
                          <a:cs typeface="Times New Roman" pitchFamily="18" charset="0"/>
                        </a:rPr>
                        <a:t>2024-2025 </a:t>
                      </a:r>
                      <a:r>
                        <a:rPr lang="ru-RU" sz="1400" b="1" i="0" u="none" strike="noStrike" dirty="0">
                          <a:solidFill>
                            <a:srgbClr val="000000"/>
                          </a:solidFill>
                          <a:latin typeface="Times New Roman" pitchFamily="18" charset="0"/>
                          <a:cs typeface="Times New Roman" pitchFamily="18" charset="0"/>
                        </a:rPr>
                        <a:t>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65850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smtClean="0">
                          <a:solidFill>
                            <a:srgbClr val="000000"/>
                          </a:solidFill>
                          <a:latin typeface="Times New Roman" pitchFamily="18" charset="0"/>
                          <a:cs typeface="Times New Roman" pitchFamily="18" charset="0"/>
                        </a:rPr>
                        <a:t>План </a:t>
                      </a:r>
                    </a:p>
                    <a:p>
                      <a:pPr algn="ctr" fontAlgn="ctr"/>
                      <a:r>
                        <a:rPr lang="ru-RU" sz="1400" b="1" i="0" u="none" strike="noStrike" dirty="0" smtClean="0">
                          <a:solidFill>
                            <a:srgbClr val="000000"/>
                          </a:solidFill>
                          <a:latin typeface="Times New Roman" pitchFamily="18" charset="0"/>
                          <a:cs typeface="Times New Roman" pitchFamily="18" charset="0"/>
                        </a:rPr>
                        <a:t>на 2023 год </a:t>
                      </a:r>
                      <a:endParaRPr lang="ru-RU" sz="1400" b="1" i="0" u="none" strike="noStrike" dirty="0">
                        <a:solidFill>
                          <a:srgbClr val="000000"/>
                        </a:solidFill>
                        <a:latin typeface="Times New Roman" pitchFamily="18" charset="0"/>
                        <a:cs typeface="Times New Roman" pitchFamily="18" charset="0"/>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pitchFamily="18" charset="0"/>
                          <a:cs typeface="Times New Roman" pitchFamily="18" charset="0"/>
                        </a:rPr>
                        <a:t>План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2024 </a:t>
                      </a:r>
                      <a:r>
                        <a:rPr lang="ru-RU" sz="1400" b="1" i="0" u="none" strike="noStrike" dirty="0">
                          <a:solidFill>
                            <a:srgbClr val="000000"/>
                          </a:solidFill>
                          <a:latin typeface="Times New Roman" pitchFamily="18" charset="0"/>
                          <a:cs typeface="Times New Roman" pitchFamily="18" charset="0"/>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pitchFamily="18" charset="0"/>
                          <a:cs typeface="Times New Roman" pitchFamily="18" charset="0"/>
                        </a:rPr>
                        <a:t>План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2025 </a:t>
                      </a:r>
                      <a:r>
                        <a:rPr lang="ru-RU" sz="1400" b="1" i="0" u="none" strike="noStrike" dirty="0">
                          <a:solidFill>
                            <a:srgbClr val="000000"/>
                          </a:solidFill>
                          <a:latin typeface="Times New Roman" pitchFamily="18" charset="0"/>
                          <a:cs typeface="Times New Roman" pitchFamily="18" charset="0"/>
                        </a:rPr>
                        <a:t>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532260">
                <a:tc>
                  <a:txBody>
                    <a:bodyPr/>
                    <a:lstStyle/>
                    <a:p>
                      <a:pPr algn="l" fontAlgn="t"/>
                      <a:r>
                        <a:rPr lang="ru-RU" sz="1400" b="1" i="0" u="none" strike="noStrike">
                          <a:solidFill>
                            <a:srgbClr val="000000"/>
                          </a:solidFill>
                          <a:latin typeface="Times New Roman" pitchFamily="18" charset="0"/>
                          <a:cs typeface="Times New Roman" pitchFamily="18" charset="0"/>
                        </a:rPr>
                        <a:t>Неналоговые доходы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18361,0</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31740,2</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20146,8</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20764,5</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17007,6</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538547">
                <a:tc>
                  <a:txBody>
                    <a:bodyPr/>
                    <a:lstStyle/>
                    <a:p>
                      <a:pPr algn="l" fontAlgn="t"/>
                      <a:r>
                        <a:rPr lang="ru-RU" sz="1400" b="0" i="0" u="none" strike="noStrike" dirty="0">
                          <a:solidFill>
                            <a:srgbClr val="000000"/>
                          </a:solidFill>
                          <a:latin typeface="Times New Roman" pitchFamily="18" charset="0"/>
                          <a:cs typeface="Times New Roman" pitchFamily="18" charset="0"/>
                        </a:rPr>
                        <a:t>Доходы от использования имущества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9686,3</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9661,4</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8483,1</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7984,8</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7785,9</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9528">
                <a:tc>
                  <a:txBody>
                    <a:bodyPr/>
                    <a:lstStyle/>
                    <a:p>
                      <a:pPr algn="l" fontAlgn="t"/>
                      <a:r>
                        <a:rPr lang="ru-RU" sz="1400" b="0" i="0" u="none" strike="noStrike" dirty="0">
                          <a:solidFill>
                            <a:srgbClr val="000000"/>
                          </a:solidFill>
                          <a:latin typeface="Times New Roman" pitchFamily="18" charset="0"/>
                          <a:cs typeface="Times New Roman" pitchFamily="18" charset="0"/>
                        </a:rPr>
                        <a:t>Платежи при пользовании природными ресурсами</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239,5</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400,0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400,0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500,0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600,0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191">
                <a:tc>
                  <a:txBody>
                    <a:bodyPr/>
                    <a:lstStyle/>
                    <a:p>
                      <a:pPr algn="l" fontAlgn="t"/>
                      <a:r>
                        <a:rPr lang="ru-RU" sz="1400" b="0" i="0" u="none" strike="noStrike">
                          <a:solidFill>
                            <a:srgbClr val="000000"/>
                          </a:solidFill>
                          <a:latin typeface="Times New Roman" pitchFamily="18" charset="0"/>
                          <a:cs typeface="Times New Roman" pitchFamily="18" charset="0"/>
                        </a:rPr>
                        <a:t>Доходы от продажи материальных и нематериальных активов</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6808,9</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20361,4</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9763,7</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10679,7</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6921,7</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1349">
                <a:tc>
                  <a:txBody>
                    <a:bodyPr/>
                    <a:lstStyle/>
                    <a:p>
                      <a:pPr algn="l" fontAlgn="t"/>
                      <a:r>
                        <a:rPr lang="ru-RU" sz="1400" b="0" i="0" u="none" strike="noStrike" dirty="0">
                          <a:solidFill>
                            <a:srgbClr val="000000"/>
                          </a:solidFill>
                          <a:latin typeface="Times New Roman" pitchFamily="18" charset="0"/>
                          <a:cs typeface="Times New Roman" pitchFamily="18" charset="0"/>
                        </a:rPr>
                        <a:t>Штрафы, санкции, возмещение ущерба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1626,3</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1304,1</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1500,0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1600,0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1700,0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576147" y="1403194"/>
          <a:ext cx="7991706" cy="49061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71472" y="285729"/>
            <a:ext cx="8143932" cy="2173093"/>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3" name="Rectangle 3"/>
          <p:cNvSpPr>
            <a:spLocks noChangeArrowheads="1"/>
          </p:cNvSpPr>
          <p:nvPr/>
        </p:nvSpPr>
        <p:spPr bwMode="auto">
          <a:xfrm>
            <a:off x="214282" y="1785926"/>
            <a:ext cx="8715436"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и на плановый период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основании проекта решения  Собрания Пугачевского муниципального  района Саратовской области «О бюджете  Пугачевского муниципального района  на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и на плановый период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202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2024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124744"/>
          <a:ext cx="7930749" cy="51125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2025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483219" y="1017549"/>
          <a:ext cx="8177561" cy="482290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10" name="Диаграмма 9"/>
          <p:cNvGraphicFramePr/>
          <p:nvPr/>
        </p:nvGraphicFramePr>
        <p:xfrm>
          <a:off x="611560" y="2348880"/>
          <a:ext cx="8280920" cy="27365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Таблица 10"/>
          <p:cNvGraphicFramePr>
            <a:graphicFrameLocks noGrp="1"/>
          </p:cNvGraphicFramePr>
          <p:nvPr/>
        </p:nvGraphicFramePr>
        <p:xfrm>
          <a:off x="755576" y="5517232"/>
          <a:ext cx="7992887" cy="1080119"/>
        </p:xfrm>
        <a:graphic>
          <a:graphicData uri="http://schemas.openxmlformats.org/drawingml/2006/table">
            <a:tbl>
              <a:tblPr/>
              <a:tblGrid>
                <a:gridCol w="3175068"/>
                <a:gridCol w="938716"/>
                <a:gridCol w="938716"/>
                <a:gridCol w="980129"/>
                <a:gridCol w="980129"/>
                <a:gridCol w="980129"/>
              </a:tblGrid>
              <a:tr h="391978">
                <a:tc>
                  <a:txBody>
                    <a:bodyPr/>
                    <a:lstStyle/>
                    <a:p>
                      <a:pPr algn="ctr" fontAlgn="ctr"/>
                      <a:r>
                        <a:rPr lang="ru-RU" sz="1200" b="1" i="0" u="none" strike="noStrike" dirty="0">
                          <a:solidFill>
                            <a:srgbClr val="000000"/>
                          </a:solidFill>
                          <a:latin typeface="Times New Roman"/>
                        </a:rPr>
                        <a:t>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a:rPr>
                        <a:t>2021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a:rPr>
                        <a:t>2022 год (оценка)</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2023 </a:t>
                      </a:r>
                      <a:r>
                        <a:rPr lang="ru-RU" sz="1200" b="1" i="0" u="none" strike="noStrike" dirty="0">
                          <a:solidFill>
                            <a:srgbClr val="000000"/>
                          </a:solidFill>
                          <a:latin typeface="Times New Roman"/>
                        </a:rPr>
                        <a:t>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2024 </a:t>
                      </a:r>
                      <a:r>
                        <a:rPr lang="ru-RU" sz="1200" b="1" i="0" u="none" strike="noStrike" dirty="0">
                          <a:solidFill>
                            <a:srgbClr val="000000"/>
                          </a:solidFill>
                          <a:latin typeface="Times New Roman"/>
                        </a:rPr>
                        <a:t>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2025 </a:t>
                      </a:r>
                      <a:r>
                        <a:rPr lang="ru-RU" sz="1200" b="1" i="0" u="none" strike="noStrike" dirty="0">
                          <a:solidFill>
                            <a:srgbClr val="000000"/>
                          </a:solidFill>
                          <a:latin typeface="Times New Roman"/>
                        </a:rPr>
                        <a:t>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26477">
                <a:tc>
                  <a:txBody>
                    <a:bodyPr/>
                    <a:lstStyle/>
                    <a:p>
                      <a:pPr algn="l" fontAlgn="b"/>
                      <a:r>
                        <a:rPr lang="ru-RU" sz="1200" b="0" i="0" u="none" strike="noStrike" dirty="0">
                          <a:solidFill>
                            <a:srgbClr val="000000"/>
                          </a:solidFill>
                          <a:latin typeface="Times New Roman"/>
                        </a:rPr>
                        <a:t>количество жителей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smtClean="0">
                          <a:solidFill>
                            <a:srgbClr val="000000"/>
                          </a:solidFill>
                          <a:latin typeface="Times New Roman"/>
                        </a:rPr>
                        <a:t>56 480,0</a:t>
                      </a:r>
                      <a:endParaRPr lang="ru-RU" sz="12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55 616,0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55 616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55 616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55 616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26477">
                <a:tc>
                  <a:txBody>
                    <a:bodyPr/>
                    <a:lstStyle/>
                    <a:p>
                      <a:pPr algn="l" fontAlgn="b"/>
                      <a:r>
                        <a:rPr lang="ru-RU" sz="1200" b="0" i="0" u="none" strike="noStrike" dirty="0">
                          <a:solidFill>
                            <a:srgbClr val="000000"/>
                          </a:solidFill>
                          <a:latin typeface="Times New Roman"/>
                        </a:rPr>
                        <a:t>Всего доходов бюджета</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1 208 651,9</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1 219 369,5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1 084 312,6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994 157,8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a:solidFill>
                            <a:srgbClr val="000000"/>
                          </a:solidFill>
                          <a:latin typeface="Times New Roman"/>
                        </a:rPr>
                        <a:t>1 009 289,2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35187">
                <a:tc>
                  <a:txBody>
                    <a:bodyPr/>
                    <a:lstStyle/>
                    <a:p>
                      <a:pPr algn="l" fontAlgn="b"/>
                      <a:r>
                        <a:rPr lang="ru-RU" sz="1200" b="0" i="0" u="none" strike="noStrike" dirty="0">
                          <a:solidFill>
                            <a:srgbClr val="000000"/>
                          </a:solidFill>
                          <a:latin typeface="Times New Roman"/>
                        </a:rPr>
                        <a:t>Объем доходов на 1 жителя в год (рублей)</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21 </a:t>
                      </a:r>
                      <a:r>
                        <a:rPr lang="ru-RU" sz="1200" b="0" i="0" u="none" strike="noStrike" dirty="0" smtClean="0">
                          <a:solidFill>
                            <a:srgbClr val="000000"/>
                          </a:solidFill>
                          <a:latin typeface="Times New Roman"/>
                        </a:rPr>
                        <a:t>399,6</a:t>
                      </a:r>
                      <a:endParaRPr lang="ru-RU" sz="12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21 924,8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19 496,4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17 875,4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ru-RU" sz="1200" b="0" i="0" u="none" strike="noStrike" dirty="0">
                          <a:solidFill>
                            <a:srgbClr val="000000"/>
                          </a:solidFill>
                          <a:latin typeface="Times New Roman"/>
                        </a:rPr>
                        <a:t>18 147,5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2150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a:t>
            </a:r>
            <a:r>
              <a:rPr kumimoji="0" lang="en-US"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1 0</a:t>
            </a: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84</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312</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a:t>
            </a:r>
            <a:r>
              <a:rPr kumimoji="0" lang="en-US"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 </a:t>
            </a:r>
            <a:r>
              <a:rPr lang="en-US" sz="1500" b="1" dirty="0" smtClean="0">
                <a:latin typeface="Times New Roman" pitchFamily="18" charset="0"/>
                <a:ea typeface="Times New Roman" pitchFamily="18" charset="0"/>
                <a:cs typeface="Times New Roman" pitchFamily="18" charset="0"/>
              </a:rPr>
              <a:t>994 157</a:t>
            </a:r>
            <a:r>
              <a:rPr lang="ru-RU" sz="1500" b="1" dirty="0" smtClean="0">
                <a:latin typeface="Times New Roman" pitchFamily="18" charset="0"/>
                <a:ea typeface="Times New Roman" pitchFamily="18" charset="0"/>
                <a:cs typeface="Times New Roman" pitchFamily="18" charset="0"/>
              </a:rPr>
              <a:t>,8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a:t>
            </a:r>
            <a:r>
              <a:rPr kumimoji="0" lang="en-US"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  - </a:t>
            </a:r>
            <a:r>
              <a:rPr lang="ru-RU" sz="1500" b="1" dirty="0" smtClean="0">
                <a:latin typeface="Times New Roman" pitchFamily="18" charset="0"/>
                <a:ea typeface="Times New Roman" pitchFamily="18" charset="0"/>
                <a:cs typeface="Times New Roman" pitchFamily="18" charset="0"/>
              </a:rPr>
              <a:t>1 009 289,2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2023-2025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2023-2025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2023 года МРОТ до 15279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1"/>
          <a:ext cx="8501122" cy="4777740"/>
        </p:xfrm>
        <a:graphic>
          <a:graphicData uri="http://schemas.openxmlformats.org/drawingml/2006/table">
            <a:tbl>
              <a:tblPr/>
              <a:tblGrid>
                <a:gridCol w="477807"/>
                <a:gridCol w="593763"/>
                <a:gridCol w="2571768"/>
                <a:gridCol w="1000132"/>
                <a:gridCol w="1000132"/>
                <a:gridCol w="928694"/>
                <a:gridCol w="1000132"/>
                <a:gridCol w="928694"/>
              </a:tblGrid>
              <a:tr h="481266">
                <a:tc>
                  <a:txBody>
                    <a:bodyPr/>
                    <a:lstStyle/>
                    <a:p>
                      <a:pPr indent="-90170" algn="ctr">
                        <a:lnSpc>
                          <a:spcPct val="150000"/>
                        </a:lnSpc>
                        <a:spcAft>
                          <a:spcPts val="0"/>
                        </a:spcAft>
                      </a:pPr>
                      <a:r>
                        <a:rPr lang="ru-RU" sz="1100" b="1" dirty="0">
                          <a:latin typeface="Times New Roman"/>
                          <a:ea typeface="Times New Roman"/>
                        </a:rPr>
                        <a:t>Раз</a:t>
                      </a:r>
                      <a:endParaRPr lang="ru-RU" sz="1100" dirty="0">
                        <a:latin typeface="Times New Roman"/>
                        <a:ea typeface="Times New Roman"/>
                      </a:endParaRPr>
                    </a:p>
                    <a:p>
                      <a:pPr indent="-90170" algn="ctr">
                        <a:lnSpc>
                          <a:spcPct val="150000"/>
                        </a:lnSpc>
                        <a:spcAft>
                          <a:spcPts val="0"/>
                        </a:spcAft>
                      </a:pPr>
                      <a:r>
                        <a:rPr lang="ru-RU" sz="1100" b="1" dirty="0">
                          <a:latin typeface="Times New Roman"/>
                          <a:ea typeface="Times New Roman"/>
                        </a:rPr>
                        <a:t>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smtClean="0">
                          <a:latin typeface="Times New Roman"/>
                          <a:ea typeface="Times New Roman"/>
                        </a:rPr>
                        <a:t>Под</a:t>
                      </a:r>
                      <a:endParaRPr lang="ru-RU" sz="1100" dirty="0" smtClean="0">
                        <a:latin typeface="Times New Roman"/>
                        <a:ea typeface="Times New Roman"/>
                      </a:endParaRPr>
                    </a:p>
                    <a:p>
                      <a:pPr indent="21590" algn="ctr">
                        <a:lnSpc>
                          <a:spcPct val="150000"/>
                        </a:lnSpc>
                        <a:spcAft>
                          <a:spcPts val="0"/>
                        </a:spcAft>
                      </a:pPr>
                      <a:r>
                        <a:rPr lang="ru-RU" sz="1100" b="1" dirty="0" smtClean="0">
                          <a:latin typeface="Times New Roman"/>
                          <a:ea typeface="Times New Roman"/>
                        </a:rPr>
                        <a:t>раздел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a:latin typeface="Times New Roman"/>
                          <a:ea typeface="Times New Roman"/>
                        </a:rPr>
                        <a:t>Наименование расходов</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100" b="1" dirty="0">
                          <a:latin typeface="Times New Roman"/>
                          <a:ea typeface="Times New Roman"/>
                        </a:rPr>
                        <a:t>Отчет </a:t>
                      </a:r>
                      <a:endParaRPr lang="ru-RU" sz="1100" dirty="0">
                        <a:latin typeface="Times New Roman"/>
                        <a:ea typeface="Times New Roman"/>
                      </a:endParaRPr>
                    </a:p>
                    <a:p>
                      <a:pPr indent="0" algn="ctr">
                        <a:lnSpc>
                          <a:spcPct val="150000"/>
                        </a:lnSpc>
                        <a:spcAft>
                          <a:spcPts val="0"/>
                        </a:spcAft>
                      </a:pPr>
                      <a:r>
                        <a:rPr lang="ru-RU" sz="1100" b="1" dirty="0" smtClean="0">
                          <a:latin typeface="Times New Roman"/>
                          <a:ea typeface="Times New Roman"/>
                        </a:rPr>
                        <a:t>2021 года</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Оценка           2022 </a:t>
                      </a:r>
                      <a:r>
                        <a:rPr lang="ru-RU" sz="1100" b="1" dirty="0">
                          <a:latin typeface="Times New Roman"/>
                          <a:ea typeface="Times New Roman"/>
                        </a:rPr>
                        <a:t>года </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2024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План </a:t>
                      </a:r>
                      <a:r>
                        <a:rPr lang="ru-RU" sz="1100" b="1" dirty="0">
                          <a:latin typeface="Times New Roman"/>
                          <a:ea typeface="Times New Roman"/>
                        </a:rPr>
                        <a:t>на </a:t>
                      </a:r>
                      <a:r>
                        <a:rPr lang="ru-RU" sz="1100" b="1" dirty="0" smtClean="0">
                          <a:latin typeface="Times New Roman"/>
                          <a:ea typeface="Times New Roman"/>
                        </a:rPr>
                        <a:t>2025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1266">
                <a:tc>
                  <a:txBody>
                    <a:bodyPr/>
                    <a:lstStyle/>
                    <a:p>
                      <a:pPr indent="450215" algn="ctr">
                        <a:lnSpc>
                          <a:spcPct val="150000"/>
                        </a:lnSpc>
                        <a:spcAft>
                          <a:spcPts val="0"/>
                        </a:spcAft>
                      </a:pPr>
                      <a:r>
                        <a:rPr lang="ru-RU" sz="1100" b="1"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b="1" dirty="0">
                          <a:latin typeface="Times New Roman"/>
                          <a:ea typeface="Times New Roman"/>
                        </a:rPr>
                        <a:t>Общегосударственные </a:t>
                      </a:r>
                      <a:endParaRPr lang="ru-RU" sz="1100" dirty="0">
                        <a:latin typeface="Times New Roman"/>
                        <a:ea typeface="Times New Roman"/>
                      </a:endParaRPr>
                    </a:p>
                    <a:p>
                      <a:pPr indent="0" algn="l">
                        <a:lnSpc>
                          <a:spcPct val="150000"/>
                        </a:lnSpc>
                        <a:spcAft>
                          <a:spcPts val="0"/>
                        </a:spcAft>
                      </a:pPr>
                      <a:r>
                        <a:rPr lang="ru-RU" sz="1100" b="1" dirty="0">
                          <a:latin typeface="Times New Roman"/>
                          <a:ea typeface="Times New Roman"/>
                        </a:rPr>
                        <a:t>вопросы</a:t>
                      </a:r>
                      <a:endParaRPr lang="ru-RU" sz="110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72 711,0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100" b="1" dirty="0" smtClean="0">
                          <a:latin typeface="Times New Roman"/>
                          <a:ea typeface="Times New Roman"/>
                        </a:rPr>
                        <a:t>88 456,8</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100 282,6</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100 902,3</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104 691,4</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62533">
                <a:tc>
                  <a:txBody>
                    <a:bodyPr/>
                    <a:lstStyle/>
                    <a:p>
                      <a:pPr indent="450215" algn="ctr">
                        <a:lnSpc>
                          <a:spcPct val="150000"/>
                        </a:lnSpc>
                        <a:spcAft>
                          <a:spcPts val="0"/>
                        </a:spcAft>
                      </a:pPr>
                      <a:r>
                        <a:rPr lang="ru-RU" sz="1100" b="1" dirty="0" smtClean="0">
                          <a:latin typeface="Times New Roman"/>
                          <a:ea typeface="Times New Roman"/>
                        </a:rPr>
                        <a:t>0</a:t>
                      </a:r>
                      <a:r>
                        <a:rPr lang="ru-RU" sz="1100" b="0" dirty="0" smtClean="0">
                          <a:latin typeface="Times New Roman"/>
                          <a:ea typeface="Times New Roman"/>
                        </a:rPr>
                        <a:t>01</a:t>
                      </a:r>
                      <a:endParaRPr lang="ru-RU" sz="110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dirty="0" smtClean="0">
                          <a:latin typeface="Times New Roman"/>
                          <a:ea typeface="Times New Roman"/>
                        </a:rPr>
                        <a:t> </a:t>
                      </a:r>
                    </a:p>
                    <a:p>
                      <a:pPr indent="21590" algn="ctr">
                        <a:lnSpc>
                          <a:spcPct val="15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2 231,1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2 672,9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2 880,4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3 035,7</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3 156,2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203166">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546,6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696,8</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829,2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706,1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734,1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443799">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a:t>
                      </a:r>
                    </a:p>
                    <a:p>
                      <a:pPr indent="0" algn="l">
                        <a:lnSpc>
                          <a:spcPct val="150000"/>
                        </a:lnSpc>
                        <a:spcAft>
                          <a:spcPts val="0"/>
                        </a:spcAft>
                      </a:pPr>
                      <a:r>
                        <a:rPr lang="ru-RU" sz="110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100" dirty="0">
                          <a:latin typeface="Times New Roman"/>
                          <a:ea typeface="Times New Roman"/>
                        </a:rPr>
                        <a:t>субъектов Российской </a:t>
                      </a:r>
                    </a:p>
                    <a:p>
                      <a:pPr indent="0" algn="l">
                        <a:lnSpc>
                          <a:spcPct val="150000"/>
                        </a:lnSpc>
                        <a:spcAft>
                          <a:spcPts val="0"/>
                        </a:spcAft>
                      </a:pPr>
                      <a:r>
                        <a:rPr lang="ru-RU" sz="110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35 854,4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46 289,9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53 987,4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54 911,1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57 063,8</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2023-2025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54177"/>
          <a:ext cx="8501121" cy="5505514"/>
        </p:xfrm>
        <a:graphic>
          <a:graphicData uri="http://schemas.openxmlformats.org/drawingml/2006/table">
            <a:tbl>
              <a:tblPr/>
              <a:tblGrid>
                <a:gridCol w="477807"/>
                <a:gridCol w="414645"/>
                <a:gridCol w="2565630"/>
                <a:gridCol w="1008608"/>
                <a:gridCol w="1008608"/>
                <a:gridCol w="1008608"/>
                <a:gridCol w="1044053"/>
                <a:gridCol w="973162"/>
              </a:tblGrid>
              <a:tr h="388741">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48,1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79234">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12 682,0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15 188,8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17 523,8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17 579,3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18 172,4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7402">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smtClean="0">
                          <a:latin typeface="Times New Roman"/>
                          <a:ea typeface="Times New Roman"/>
                        </a:rPr>
                        <a:t>Резервные фонды</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9464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21 391,8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23 460,4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24 961,8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24 570,1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25 464,9</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b="1"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a:latin typeface="Times New Roman"/>
                          <a:ea typeface="Times New Roman"/>
                        </a:rPr>
                        <a:t>Национальная экономика</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82 278,7</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65 243,3</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41 934,9</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42 519,1</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43 154,0</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Сельское хозяйство и </a:t>
                      </a:r>
                    </a:p>
                    <a:p>
                      <a:pPr indent="21590" algn="l">
                        <a:lnSpc>
                          <a:spcPct val="150000"/>
                        </a:lnSpc>
                        <a:spcAft>
                          <a:spcPts val="0"/>
                        </a:spcAft>
                      </a:pPr>
                      <a:r>
                        <a:rPr lang="ru-RU" sz="110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453,3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576,8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06305">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78 396,7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59 175,6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37 026,6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37 549,9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37 998,9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3 428,7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5 490,9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4 608,9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4 669,8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4 855,7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00000"/>
                        </a:lnSpc>
                        <a:spcAft>
                          <a:spcPts val="0"/>
                        </a:spcAft>
                      </a:pPr>
                      <a:r>
                        <a:rPr lang="ru-RU" sz="1100" b="1" dirty="0" smtClean="0">
                          <a:latin typeface="Times New Roman"/>
                          <a:ea typeface="Times New Roman"/>
                        </a:rPr>
                        <a:t>005</a:t>
                      </a: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rPr>
                        <a:t>Жилищно-коммунальное </a:t>
                      </a:r>
                    </a:p>
                    <a:p>
                      <a:pPr indent="21590" algn="l">
                        <a:lnSpc>
                          <a:spcPct val="100000"/>
                        </a:lnSpc>
                        <a:spcAft>
                          <a:spcPts val="0"/>
                        </a:spcAft>
                      </a:pPr>
                      <a:r>
                        <a:rPr lang="ru-RU" sz="110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930,5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1 389,2</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00000"/>
                        </a:lnSpc>
                        <a:spcAft>
                          <a:spcPts val="0"/>
                        </a:spcAft>
                      </a:pPr>
                      <a:r>
                        <a:rPr lang="ru-RU" sz="1100" dirty="0" smtClean="0">
                          <a:latin typeface="Times New Roman"/>
                          <a:ea typeface="Times New Roman"/>
                        </a:rPr>
                        <a:t>005</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       02</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Коммунальное </a:t>
                      </a:r>
                      <a:r>
                        <a:rPr lang="ru-RU" sz="110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930,5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1 389,2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130518"/>
        </p:xfrm>
        <a:graphic>
          <a:graphicData uri="http://schemas.openxmlformats.org/drawingml/2006/table">
            <a:tbl>
              <a:tblPr/>
              <a:tblGrid>
                <a:gridCol w="481825"/>
                <a:gridCol w="418130"/>
                <a:gridCol w="2243317"/>
                <a:gridCol w="1143008"/>
                <a:gridCol w="1071570"/>
                <a:gridCol w="1071570"/>
                <a:gridCol w="1071570"/>
                <a:gridCol w="1071571"/>
              </a:tblGrid>
              <a:tr h="347943">
                <a:tc>
                  <a:txBody>
                    <a:bodyPr/>
                    <a:lstStyle/>
                    <a:p>
                      <a:pPr indent="450215" algn="ctr">
                        <a:lnSpc>
                          <a:spcPct val="100000"/>
                        </a:lnSpc>
                        <a:spcAft>
                          <a:spcPts val="0"/>
                        </a:spcAft>
                      </a:pPr>
                      <a:r>
                        <a:rPr lang="ru-RU" sz="1100" b="1" dirty="0" smtClean="0">
                          <a:latin typeface="Times New Roman"/>
                          <a:ea typeface="Times New Roman"/>
                        </a:rPr>
                        <a:t>007</a:t>
                      </a: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rPr>
                        <a:t>Образование</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848 081,9</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877 015,5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771 916,0</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723 971,4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722 527,4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        01</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Дошкольное </a:t>
                      </a:r>
                      <a:r>
                        <a:rPr lang="ru-RU" sz="110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227 702,6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219 236,2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191 260,2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185 905,7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185 487,9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Общее </a:t>
                      </a:r>
                      <a:r>
                        <a:rPr lang="ru-RU" sz="110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555 707,5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573 510,6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488 651,1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467 090,3</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464 179,6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Дополнительное </a:t>
                      </a:r>
                      <a:r>
                        <a:rPr lang="ru-RU" sz="1100" dirty="0">
                          <a:latin typeface="Times New Roman"/>
                          <a:ea typeface="Times New Roman"/>
                        </a:rPr>
                        <a:t>образование </a:t>
                      </a:r>
                    </a:p>
                    <a:p>
                      <a:pPr indent="21590" algn="l">
                        <a:lnSpc>
                          <a:spcPct val="100000"/>
                        </a:lnSpc>
                        <a:spcAft>
                          <a:spcPts val="0"/>
                        </a:spcAft>
                      </a:pPr>
                      <a:r>
                        <a:rPr lang="ru-RU" sz="110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28 145,5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41 644,1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45 528,5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25 154,0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25 382,8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656583">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Профессиональная подготовка, переподготовка и повышение квалификации</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93,1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90,6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76,0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30,0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Молодежная </a:t>
                      </a:r>
                      <a:r>
                        <a:rPr lang="ru-RU" sz="110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6 426,9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7 872,7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007</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30 006,3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34 661,3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46 400,2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45 791,4</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47 477,1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b="1" dirty="0" smtClean="0">
                          <a:latin typeface="Times New Roman"/>
                          <a:ea typeface="Times New Roman"/>
                        </a:rPr>
                        <a:t>008</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rPr>
                        <a:t>Культура</a:t>
                      </a:r>
                      <a:r>
                        <a:rPr lang="ru-RU" sz="1100" b="1" dirty="0">
                          <a:latin typeface="Times New Roman"/>
                          <a:ea typeface="Times New Roman"/>
                        </a:rPr>
                        <a:t>, кинематография</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112 090,9</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141 482,4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131 806,1</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84 408,2</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84 059,4</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008</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01</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Культура</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91 866,8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117 449,9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104 675,2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57 282,2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56 318,2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008</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Другие вопросы в области </a:t>
                      </a:r>
                    </a:p>
                    <a:p>
                      <a:pPr indent="21590" algn="l">
                        <a:lnSpc>
                          <a:spcPct val="100000"/>
                        </a:lnSpc>
                        <a:spcAft>
                          <a:spcPts val="0"/>
                        </a:spcAft>
                      </a:pPr>
                      <a:r>
                        <a:rPr lang="ru-RU" sz="110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20 224,1</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24 032,5</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27 130,9</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27 126,0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27 741,2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b="1"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rPr>
                        <a:t>Социальная политика</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29 412,7</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29 219,5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21 413,7</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13 863,5</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rPr>
                        <a:t>14 105,1</a:t>
                      </a:r>
                      <a:endParaRPr lang="ru-RU" sz="110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01</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5 275,7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5 429,2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5 913,3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rPr>
                        <a:t>Социальное обеспечение </a:t>
                      </a:r>
                    </a:p>
                    <a:p>
                      <a:pPr indent="21590" algn="l">
                        <a:lnSpc>
                          <a:spcPct val="100000"/>
                        </a:lnSpc>
                        <a:spcAft>
                          <a:spcPts val="0"/>
                        </a:spcAft>
                      </a:pPr>
                      <a:r>
                        <a:rPr lang="ru-RU" sz="110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7 292,8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8 973,0</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7 390,6</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5 753,7</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5 995,3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100" dirty="0" smtClean="0">
                          <a:latin typeface="Times New Roman"/>
                          <a:ea typeface="Times New Roman"/>
                        </a:rPr>
                        <a:t>110</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endParaRPr>
                    </a:p>
                    <a:p>
                      <a:pPr indent="21590" algn="l">
                        <a:lnSpc>
                          <a:spcPct val="10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rPr>
                        <a:t> Охрана </a:t>
                      </a:r>
                      <a:r>
                        <a:rPr lang="ru-RU" sz="110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16 844,2</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14 817,3</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8 109,8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8 109,8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rPr>
                        <a:t>8 109,8</a:t>
                      </a:r>
                      <a:endParaRPr lang="ru-RU" sz="110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781002"/>
        </p:xfrm>
        <a:graphic>
          <a:graphicData uri="http://schemas.openxmlformats.org/drawingml/2006/table">
            <a:tbl>
              <a:tblPr/>
              <a:tblGrid>
                <a:gridCol w="481823"/>
                <a:gridCol w="418132"/>
                <a:gridCol w="2029003"/>
                <a:gridCol w="1143008"/>
                <a:gridCol w="1214446"/>
                <a:gridCol w="1071570"/>
                <a:gridCol w="1143008"/>
                <a:gridCol w="1071570"/>
              </a:tblGrid>
              <a:tr h="394808">
                <a:tc>
                  <a:txBody>
                    <a:bodyPr/>
                    <a:lstStyle/>
                    <a:p>
                      <a:pPr indent="450215" algn="ctr">
                        <a:lnSpc>
                          <a:spcPct val="100000"/>
                        </a:lnSpc>
                        <a:spcAft>
                          <a:spcPts val="0"/>
                        </a:spcAft>
                      </a:pPr>
                      <a:r>
                        <a:rPr lang="ru-RU" sz="1100" b="1" dirty="0" smtClean="0">
                          <a:latin typeface="Times New Roman"/>
                          <a:ea typeface="Times New Roman"/>
                          <a:cs typeface="Times New Roman"/>
                        </a:rPr>
                        <a:t>111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cs typeface="Times New Roman"/>
                        </a:rPr>
                        <a:t>Физическая </a:t>
                      </a:r>
                      <a:r>
                        <a:rPr lang="ru-RU" sz="1100" b="1" dirty="0">
                          <a:latin typeface="Times New Roman"/>
                          <a:ea typeface="Times New Roman"/>
                          <a:cs typeface="Times New Roman"/>
                        </a:rPr>
                        <a:t>культура и спорт</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16 984,5</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10 002,2</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10 357,4</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10 562,4</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10 740,0</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448">
                <a:tc>
                  <a:txBody>
                    <a:bodyPr/>
                    <a:lstStyle/>
                    <a:p>
                      <a:pPr indent="450215" algn="ctr">
                        <a:lnSpc>
                          <a:spcPct val="100000"/>
                        </a:lnSpc>
                        <a:spcAft>
                          <a:spcPts val="0"/>
                        </a:spcAft>
                      </a:pPr>
                      <a:r>
                        <a:rPr lang="ru-RU" sz="1100" dirty="0" smtClean="0">
                          <a:latin typeface="Times New Roman"/>
                          <a:ea typeface="Times New Roman"/>
                          <a:cs typeface="Times New Roman"/>
                        </a:rPr>
                        <a:t>111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cs typeface="Times New Roman"/>
                        </a:rPr>
                        <a:t>Физическая </a:t>
                      </a:r>
                      <a:r>
                        <a:rPr lang="ru-RU" sz="110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16 984,5</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10 002,2</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10 357,4</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10 562,4</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10 740,0</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00066">
                <a:tc>
                  <a:txBody>
                    <a:bodyPr/>
                    <a:lstStyle/>
                    <a:p>
                      <a:pPr indent="450215" algn="ctr">
                        <a:lnSpc>
                          <a:spcPct val="100000"/>
                        </a:lnSpc>
                        <a:spcAft>
                          <a:spcPts val="0"/>
                        </a:spcAft>
                      </a:pPr>
                      <a:r>
                        <a:rPr lang="ru-RU" sz="1100" b="1" dirty="0" smtClean="0">
                          <a:latin typeface="Times New Roman"/>
                          <a:ea typeface="Times New Roman"/>
                          <a:cs typeface="Times New Roman"/>
                        </a:rPr>
                        <a:t>112</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cs typeface="Times New Roman"/>
                        </a:rPr>
                        <a:t>Средства массовой </a:t>
                      </a:r>
                      <a:endParaRPr lang="ru-RU" sz="1100" dirty="0">
                        <a:latin typeface="Times New Roman"/>
                        <a:ea typeface="Times New Roman"/>
                        <a:cs typeface="Times New Roman"/>
                      </a:endParaRPr>
                    </a:p>
                    <a:p>
                      <a:pPr indent="21590" algn="l">
                        <a:lnSpc>
                          <a:spcPct val="100000"/>
                        </a:lnSpc>
                        <a:spcAft>
                          <a:spcPts val="0"/>
                        </a:spcAft>
                      </a:pPr>
                      <a:r>
                        <a:rPr lang="ru-RU" sz="1100" b="1" dirty="0">
                          <a:latin typeface="Times New Roman"/>
                          <a:ea typeface="Times New Roman"/>
                          <a:cs typeface="Times New Roman"/>
                        </a:rPr>
                        <a:t>информации</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776,9</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2 825,3</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3 371,2</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3 523,8</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3 639,0</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00066">
                <a:tc>
                  <a:txBody>
                    <a:bodyPr/>
                    <a:lstStyle/>
                    <a:p>
                      <a:pPr indent="450215" algn="ctr">
                        <a:lnSpc>
                          <a:spcPct val="100000"/>
                        </a:lnSpc>
                        <a:spcAft>
                          <a:spcPts val="0"/>
                        </a:spcAft>
                      </a:pPr>
                      <a:r>
                        <a:rPr lang="ru-RU" sz="1100" dirty="0" smtClean="0">
                          <a:latin typeface="Times New Roman"/>
                          <a:ea typeface="Times New Roman"/>
                          <a:cs typeface="Times New Roman"/>
                        </a:rPr>
                        <a:t>112</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02</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smtClean="0">
                          <a:latin typeface="Times New Roman"/>
                          <a:ea typeface="Times New Roman"/>
                          <a:cs typeface="Times New Roman"/>
                        </a:rPr>
                        <a:t>Периодическая </a:t>
                      </a:r>
                      <a:r>
                        <a:rPr lang="ru-RU" sz="110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776,9</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2 825,3</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3 371,2</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3 523,8</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3 639,0</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00066">
                <a:tc>
                  <a:txBody>
                    <a:bodyPr/>
                    <a:lstStyle/>
                    <a:p>
                      <a:pPr indent="450215" algn="ctr">
                        <a:lnSpc>
                          <a:spcPct val="100000"/>
                        </a:lnSpc>
                        <a:spcAft>
                          <a:spcPts val="0"/>
                        </a:spcAft>
                      </a:pPr>
                      <a:r>
                        <a:rPr lang="ru-RU" sz="1100" b="1" dirty="0" smtClean="0">
                          <a:latin typeface="Times New Roman"/>
                          <a:ea typeface="Times New Roman"/>
                          <a:cs typeface="Times New Roman"/>
                        </a:rPr>
                        <a:t>113</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a:latin typeface="Times New Roman"/>
                          <a:ea typeface="Times New Roman"/>
                          <a:cs typeface="Times New Roman"/>
                        </a:rPr>
                        <a:t>Обслуживание </a:t>
                      </a:r>
                      <a:endParaRPr lang="ru-RU" sz="1100" dirty="0">
                        <a:latin typeface="Times New Roman"/>
                        <a:ea typeface="Times New Roman"/>
                        <a:cs typeface="Times New Roman"/>
                      </a:endParaRPr>
                    </a:p>
                    <a:p>
                      <a:pPr indent="21590" algn="l">
                        <a:lnSpc>
                          <a:spcPct val="100000"/>
                        </a:lnSpc>
                        <a:spcAft>
                          <a:spcPts val="0"/>
                        </a:spcAft>
                      </a:pPr>
                      <a:r>
                        <a:rPr lang="ru-RU" sz="1100" b="1" dirty="0">
                          <a:latin typeface="Times New Roman"/>
                          <a:ea typeface="Times New Roman"/>
                          <a:cs typeface="Times New Roman"/>
                        </a:rPr>
                        <a:t>муниципального долга</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36,3</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23,2</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673231">
                <a:tc>
                  <a:txBody>
                    <a:bodyPr/>
                    <a:lstStyle/>
                    <a:p>
                      <a:pPr indent="450215" algn="ctr">
                        <a:lnSpc>
                          <a:spcPct val="100000"/>
                        </a:lnSpc>
                        <a:spcAft>
                          <a:spcPts val="0"/>
                        </a:spcAft>
                      </a:pPr>
                      <a:r>
                        <a:rPr lang="ru-RU" sz="1100" dirty="0" smtClean="0">
                          <a:latin typeface="Times New Roman"/>
                          <a:ea typeface="Times New Roman"/>
                          <a:cs typeface="Times New Roman"/>
                        </a:rPr>
                        <a:t>113</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36,3</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23,2</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100" b="1" dirty="0" smtClean="0">
                          <a:latin typeface="Times New Roman"/>
                          <a:ea typeface="Times New Roman"/>
                          <a:cs typeface="Times New Roman"/>
                        </a:rPr>
                        <a:t>114</a:t>
                      </a:r>
                      <a:endParaRPr lang="ru-RU" sz="110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b="1" dirty="0" smtClean="0">
                          <a:latin typeface="Times New Roman"/>
                          <a:ea typeface="Times New Roman"/>
                          <a:cs typeface="Times New Roman"/>
                        </a:rPr>
                        <a:t>Межбюджетные </a:t>
                      </a:r>
                      <a:r>
                        <a:rPr lang="ru-RU" sz="1100" b="1" dirty="0">
                          <a:latin typeface="Times New Roman"/>
                          <a:ea typeface="Times New Roman"/>
                          <a:cs typeface="Times New Roman"/>
                        </a:rPr>
                        <a:t>трансферты</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2 978,5</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3 094,4</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3 230,7</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3 375,9</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b="1" dirty="0" smtClean="0">
                          <a:latin typeface="Times New Roman"/>
                          <a:ea typeface="Times New Roman"/>
                          <a:cs typeface="Times New Roman"/>
                        </a:rPr>
                        <a:t>3 576,1</a:t>
                      </a:r>
                      <a:endParaRPr lang="ru-RU" sz="110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87020">
                <a:tc>
                  <a:txBody>
                    <a:bodyPr/>
                    <a:lstStyle/>
                    <a:p>
                      <a:pPr indent="450215" algn="ctr">
                        <a:lnSpc>
                          <a:spcPct val="100000"/>
                        </a:lnSpc>
                        <a:spcAft>
                          <a:spcPts val="0"/>
                        </a:spcAft>
                      </a:pPr>
                      <a:r>
                        <a:rPr lang="ru-RU" sz="1100" dirty="0" smtClean="0">
                          <a:latin typeface="Times New Roman"/>
                          <a:ea typeface="Times New Roman"/>
                          <a:cs typeface="Times New Roman"/>
                        </a:rPr>
                        <a:t>114</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100" dirty="0" smtClean="0">
                        <a:latin typeface="Times New Roman"/>
                        <a:ea typeface="Times New Roman"/>
                        <a:cs typeface="Times New Roman"/>
                      </a:endParaRPr>
                    </a:p>
                    <a:p>
                      <a:pPr indent="21590" algn="l">
                        <a:lnSpc>
                          <a:spcPct val="100000"/>
                        </a:lnSpc>
                        <a:spcAft>
                          <a:spcPts val="0"/>
                        </a:spcAft>
                      </a:pPr>
                      <a:r>
                        <a:rPr lang="ru-RU" sz="1100" dirty="0" smtClean="0">
                          <a:latin typeface="Times New Roman"/>
                          <a:ea typeface="Times New Roman"/>
                          <a:cs typeface="Times New Roman"/>
                        </a:rPr>
                        <a:t>01</a:t>
                      </a:r>
                      <a:endParaRPr lang="ru-RU" sz="110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10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10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2 978,5</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3 094,4</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3 230,7</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3 375,9</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100" dirty="0" smtClean="0">
                          <a:latin typeface="Times New Roman"/>
                          <a:ea typeface="Times New Roman"/>
                          <a:cs typeface="Times New Roman"/>
                        </a:rPr>
                        <a:t>3 576,1</a:t>
                      </a:r>
                      <a:endParaRPr lang="ru-RU" sz="110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8489">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1 166 281,9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1 218 751,8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1 084 312,6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983 126,6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986 492,4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2024 году 11 031,2 тыс. рублей, в 2025 году 22 796,8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357297"/>
          <a:ext cx="8501121" cy="5072099"/>
        </p:xfrm>
        <a:graphic>
          <a:graphicData uri="http://schemas.openxmlformats.org/drawingml/2006/table">
            <a:tbl>
              <a:tblPr/>
              <a:tblGrid>
                <a:gridCol w="857256"/>
                <a:gridCol w="2571768"/>
                <a:gridCol w="1000132"/>
                <a:gridCol w="1071570"/>
                <a:gridCol w="1032735"/>
                <a:gridCol w="983830"/>
                <a:gridCol w="983830"/>
              </a:tblGrid>
              <a:tr h="599360">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2021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2022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2023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2024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2025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49520">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6,2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9,2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4600">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5,3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3,9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4,3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4,4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3909">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8579">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72,7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71,99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71,2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4600">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9,6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11,6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4600">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49520">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6808">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497">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6371">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0,29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5735">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p>
          <a:p>
            <a:pPr marL="0" marR="0" lvl="0" indent="450850" algn="just" defTabSz="914400" rtl="0" eaLnBrk="0" fontAlgn="base" latinLnBrk="0" hangingPunct="0">
              <a:spcBef>
                <a:spcPct val="0"/>
              </a:spcBef>
              <a:spcAft>
                <a:spcPct val="0"/>
              </a:spcAft>
              <a:buClrTx/>
              <a:buSzTx/>
              <a:buFontTx/>
              <a:buNone/>
              <a:tabLst>
                <a:tab pos="3060700" algn="l"/>
              </a:tabLst>
            </a:pPr>
            <a:endParaRPr lang="ru-RU" sz="2000" dirty="0" smtClean="0">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843 113,1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77,7%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800 772,3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81,4%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807 380,9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2025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81,8%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3,8% (к 2022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4,0%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2025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4,0 %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86,3%,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84,7%,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2025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84,3%.</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 xmlns:p14="http://schemas.microsoft.com/office/powerpoint/2010/main"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a:t>
                      </a:r>
                      <a:r>
                        <a:rPr lang="en-US" sz="1350" b="1" dirty="0" smtClean="0">
                          <a:effectLst/>
                          <a:latin typeface="Times New Roman" pitchFamily="18" charset="0"/>
                          <a:ea typeface="Calibri" panose="020F0502020204030204" pitchFamily="34" charset="0"/>
                          <a:cs typeface="Times New Roman" pitchFamily="18" charset="0"/>
                        </a:rPr>
                        <a:t>2</a:t>
                      </a:r>
                      <a:r>
                        <a:rPr lang="ru-RU" sz="1350" b="1" dirty="0" smtClean="0">
                          <a:effectLst/>
                          <a:latin typeface="Times New Roman" pitchFamily="18" charset="0"/>
                          <a:ea typeface="Calibri" panose="020F0502020204030204" pitchFamily="34" charset="0"/>
                          <a:cs typeface="Times New Roman" pitchFamily="18" charset="0"/>
                        </a:rPr>
                        <a:t>1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2022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2023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2024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2025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20,6</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21,9</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19,5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600" dirty="0" smtClean="0">
                <a:latin typeface="Times New Roman" pitchFamily="18" charset="0"/>
                <a:ea typeface="Times New Roman" pitchFamily="18" charset="0"/>
                <a:cs typeface="Times New Roman" pitchFamily="18" charset="0"/>
              </a:rPr>
              <a:t>771 916,0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13,9</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тыс.</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600" dirty="0" smtClean="0">
                <a:latin typeface="Times New Roman" pitchFamily="18" charset="0"/>
                <a:ea typeface="Times New Roman" pitchFamily="18" charset="0"/>
                <a:cs typeface="Times New Roman" pitchFamily="18" charset="0"/>
              </a:rPr>
              <a:t>723 971,4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13,0 тыс.руб.;</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2025 год – </a:t>
            </a:r>
            <a:r>
              <a:rPr lang="ru-RU" sz="1600" dirty="0" smtClean="0">
                <a:latin typeface="Times New Roman" pitchFamily="18" charset="0"/>
                <a:ea typeface="Times New Roman" pitchFamily="18" charset="0"/>
                <a:cs typeface="Times New Roman" pitchFamily="18" charset="0"/>
              </a:rPr>
              <a:t>722 527,4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13,0 тыс.руб.;</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500034" y="2786058"/>
          <a:ext cx="8286808" cy="37147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Прямоугольник 7"/>
          <p:cNvSpPr/>
          <p:nvPr/>
        </p:nvSpPr>
        <p:spPr>
          <a:xfrm>
            <a:off x="2713414" y="3244334"/>
            <a:ext cx="3717171" cy="369332"/>
          </a:xfrm>
          <a:prstGeom prst="rect">
            <a:avLst/>
          </a:prstGeom>
        </p:spPr>
        <p:txBody>
          <a:bodyPr wrap="none">
            <a:spAutoFit/>
          </a:bodyPr>
          <a:lstStyle/>
          <a:p>
            <a:pPr lvl="0" indent="450850" algn="ctr" fontAlgn="base">
              <a:spcBef>
                <a:spcPct val="0"/>
              </a:spcBef>
              <a:spcAft>
                <a:spcPct val="0"/>
              </a:spcAft>
            </a:pPr>
            <a:r>
              <a:rPr lang="ru-RU" b="1" u="sng" dirty="0" smtClean="0">
                <a:solidFill>
                  <a:srgbClr val="7030A0"/>
                </a:solidFill>
                <a:latin typeface="Times New Roman" pitchFamily="18" charset="0"/>
                <a:ea typeface="Times New Roman" pitchFamily="18" charset="0"/>
                <a:cs typeface="Times New Roman" pitchFamily="18" charset="0"/>
              </a:rPr>
              <a:t>Дополнительное образование</a:t>
            </a:r>
            <a:endParaRPr lang="ru-RU" dirty="0" smtClean="0">
              <a:solidFill>
                <a:srgbClr val="7030A0"/>
              </a:solidFill>
              <a:latin typeface="Times New Roman" pitchFamily="18" charset="0"/>
              <a:cs typeface="Times New Roman" pitchFamily="18" charset="0"/>
            </a:endParaRPr>
          </a:p>
        </p:txBody>
      </p:sp>
      <p:graphicFrame>
        <p:nvGraphicFramePr>
          <p:cNvPr id="10" name="Диаграмма 9"/>
          <p:cNvGraphicFramePr/>
          <p:nvPr/>
        </p:nvGraphicFramePr>
        <p:xfrm>
          <a:off x="357158" y="714356"/>
          <a:ext cx="8429684" cy="25717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10"/>
          <p:cNvGraphicFramePr/>
          <p:nvPr/>
        </p:nvGraphicFramePr>
        <p:xfrm>
          <a:off x="357158" y="3643314"/>
          <a:ext cx="8429684" cy="30003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lang="ru-RU" b="1" u="sng" dirty="0" smtClean="0">
                <a:solidFill>
                  <a:srgbClr val="7030A0"/>
                </a:solidFill>
                <a:latin typeface="Times New Roman" pitchFamily="18" charset="0"/>
                <a:cs typeface="Times New Roman" pitchFamily="18" charset="0"/>
              </a:rPr>
              <a:t>Другие вопросы в области образования</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5" name="Диаграмма 4"/>
          <p:cNvGraphicFramePr/>
          <p:nvPr/>
        </p:nvGraphicFramePr>
        <p:xfrm>
          <a:off x="357158" y="714356"/>
          <a:ext cx="8429684" cy="42615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131 806,1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400" dirty="0" smtClean="0">
                <a:latin typeface="Times New Roman" pitchFamily="18" charset="0"/>
                <a:ea typeface="Times New Roman" pitchFamily="18" charset="0"/>
                <a:cs typeface="Times New Roman" pitchFamily="18" charset="0"/>
              </a:rPr>
              <a:t>84 408,2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2025 год – </a:t>
            </a:r>
            <a:r>
              <a:rPr lang="ru-RU" sz="1400" dirty="0" smtClean="0">
                <a:latin typeface="Times New Roman" pitchFamily="18" charset="0"/>
                <a:ea typeface="Times New Roman" pitchFamily="18" charset="0"/>
                <a:cs typeface="Times New Roman" pitchFamily="18" charset="0"/>
              </a:rPr>
              <a:t>84 059,4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lang="ru-RU" sz="1700" b="1" i="1" u="sng" dirty="0" smtClean="0">
                <a:latin typeface="Times New Roman" pitchFamily="18" charset="0"/>
                <a:ea typeface="Times New Roman" pitchFamily="18" charset="0"/>
                <a:cs typeface="Times New Roman" pitchFamily="18" charset="0"/>
              </a:rPr>
              <a:t>3</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-2025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285720" y="3286124"/>
          <a:ext cx="8572560" cy="335758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2023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2024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2025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1 984,6</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2 543,9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2 369,9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1 517,7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1 511,4</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30 796,5</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32 523,1</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a:t>
                      </a:r>
                      <a:r>
                        <a:rPr lang="ru-RU" sz="1200" baseline="0" dirty="0" smtClean="0">
                          <a:latin typeface="Times New Roman"/>
                          <a:ea typeface="Times New Roman"/>
                        </a:rPr>
                        <a:t> 522,</a:t>
                      </a:r>
                      <a:r>
                        <a:rPr lang="ru-RU" sz="1200" dirty="0" smtClean="0">
                          <a:latin typeface="Times New Roman"/>
                          <a:ea typeface="Times New Roman"/>
                        </a:rPr>
                        <a:t>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2023 год планируются в объеме  21 413,7 тыс. рублей  и составят на каждого жителя района в 2023 году 385,0 рублей, из них бюджетные ассигнования в сумме  12 986,3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5 521,8тыс. рублей   или  25,8%;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8 109,8 тыс. рублей или  37,9%;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- 7 782,1 тыс. рублей   или  36,3%.</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4214818"/>
          <a:ext cx="8572559" cy="2214578"/>
        </p:xfrm>
        <a:graphic>
          <a:graphicData uri="http://schemas.openxmlformats.org/drawingml/2006/table">
            <a:tbl>
              <a:tblPr/>
              <a:tblGrid>
                <a:gridCol w="3782222"/>
                <a:gridCol w="1009305"/>
                <a:gridCol w="1009305"/>
                <a:gridCol w="925495"/>
                <a:gridCol w="923116"/>
                <a:gridCol w="923116"/>
              </a:tblGrid>
              <a:tr h="542670">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2023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2024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2025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6532">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300,7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179,8</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186,2</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189,9</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193,1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55376">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14,5</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15,4</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16,3</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16,9</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10 357,4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10 562,4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2025 год – </a:t>
            </a:r>
            <a:r>
              <a:rPr lang="ru-RU" sz="1700" dirty="0" smtClean="0">
                <a:latin typeface="Times New Roman" pitchFamily="18" charset="0"/>
                <a:ea typeface="Times New Roman" pitchFamily="18" charset="0"/>
                <a:cs typeface="Times New Roman" pitchFamily="18" charset="0"/>
              </a:rPr>
              <a:t>10 740,0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p>
          <a:p>
            <a:pPr marL="0" marR="0" lvl="0" indent="450850" algn="l" defTabSz="914400" rtl="0" eaLnBrk="0" fontAlgn="base" latinLnBrk="0" hangingPunct="0">
              <a:lnSpc>
                <a:spcPct val="100000"/>
              </a:lnSpc>
              <a:spcBef>
                <a:spcPct val="0"/>
              </a:spcBef>
              <a:spcAft>
                <a:spcPct val="0"/>
              </a:spcAft>
              <a:buClrTx/>
              <a:buSzTx/>
              <a:tabLst/>
            </a:pP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2022 году спортивный зал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5 684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человека. В игровом зале имеются  трибуны  на 170 человек. Также на первом этаже расположена  зона тренажеров.  В блоке №2 размещается бассейн.  За  2022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3 197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6" cy="4711006"/>
        </p:xfrm>
        <a:graphic>
          <a:graphicData uri="http://schemas.openxmlformats.org/drawingml/2006/table">
            <a:tbl>
              <a:tblPr/>
              <a:tblGrid>
                <a:gridCol w="2928958"/>
                <a:gridCol w="1143008"/>
                <a:gridCol w="1143008"/>
                <a:gridCol w="1143008"/>
                <a:gridCol w="1143008"/>
                <a:gridCol w="1143006"/>
              </a:tblGrid>
              <a:tr h="428627">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2024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2025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2357">
                <a:tc>
                  <a:txBody>
                    <a:bodyPr/>
                    <a:lstStyle/>
                    <a:p>
                      <a:pPr indent="0" algn="l">
                        <a:lnSpc>
                          <a:spcPct val="100000"/>
                        </a:lnSpc>
                        <a:spcAft>
                          <a:spcPts val="0"/>
                        </a:spcAft>
                      </a:pPr>
                      <a:r>
                        <a:rPr lang="ru-RU" sz="1100" b="1" dirty="0">
                          <a:latin typeface="Times New Roman"/>
                          <a:ea typeface="Times New Roman"/>
                        </a:rPr>
                        <a:t>Муниципальная программа </a:t>
                      </a:r>
                      <a:r>
                        <a:rPr lang="ru-RU" sz="1100" b="1" dirty="0" smtClean="0">
                          <a:latin typeface="Times New Roman"/>
                          <a:ea typeface="Times New Roman"/>
                        </a:rPr>
                        <a:t>«Развитие </a:t>
                      </a:r>
                      <a:r>
                        <a:rPr lang="ru-RU" sz="1100" b="1" dirty="0">
                          <a:latin typeface="Times New Roman"/>
                          <a:ea typeface="Times New Roman"/>
                        </a:rPr>
                        <a:t>образования Пугачевского муниципального района"</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805 158,7</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833 161,1</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722 800,6</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681 289,3</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678 272,0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97278">
                <a:tc>
                  <a:txBody>
                    <a:bodyPr/>
                    <a:lstStyle/>
                    <a:p>
                      <a:pPr indent="0" algn="l">
                        <a:lnSpc>
                          <a:spcPct val="100000"/>
                        </a:lnSpc>
                        <a:spcAft>
                          <a:spcPts val="0"/>
                        </a:spcAft>
                      </a:pPr>
                      <a:r>
                        <a:rPr lang="ru-RU" sz="11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65 340,7</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59 175,6</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37 026,6</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37 549,9</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37 998,9</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942">
                <a:tc>
                  <a:txBody>
                    <a:bodyPr/>
                    <a:lstStyle/>
                    <a:p>
                      <a:pPr indent="0" algn="l">
                        <a:lnSpc>
                          <a:spcPct val="100000"/>
                        </a:lnSpc>
                        <a:spcAft>
                          <a:spcPts val="0"/>
                        </a:spcAft>
                      </a:pPr>
                      <a:r>
                        <a:rPr lang="ru-RU" sz="1100" b="1" dirty="0" smtClean="0">
                          <a:latin typeface="Times New Roman"/>
                          <a:ea typeface="Times New Roman"/>
                        </a:rPr>
                        <a:t>Муниципальная программа "Профилактика терроризма и экстремизма на территории Пугачевского муниципального района"</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1 548,0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2 358,8</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2 924,2</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86659">
                <a:tc>
                  <a:txBody>
                    <a:bodyPr/>
                    <a:lstStyle/>
                    <a:p>
                      <a:pPr indent="0" algn="l">
                        <a:lnSpc>
                          <a:spcPct val="100000"/>
                        </a:lnSpc>
                        <a:spcAft>
                          <a:spcPts val="0"/>
                        </a:spcAft>
                      </a:pPr>
                      <a:r>
                        <a:rPr lang="ru-RU" sz="11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8 200,0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100" b="1" dirty="0" smtClean="0">
                          <a:latin typeface="Times New Roman"/>
                          <a:ea typeface="Times New Roman"/>
                        </a:rPr>
                        <a:t>Муниципальная</a:t>
                      </a:r>
                      <a:r>
                        <a:rPr lang="ru-RU" sz="1100" b="1" baseline="0" dirty="0" smtClean="0">
                          <a:latin typeface="Times New Roman"/>
                          <a:ea typeface="Times New Roman"/>
                        </a:rPr>
                        <a:t> программа «Противодействие коррупции в администрации Пугачевского муниципального района Саратовской области»</a:t>
                      </a:r>
                      <a:endParaRPr lang="ru-RU" sz="1100" b="1"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30,0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30,0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100" b="1" dirty="0" smtClean="0">
                          <a:latin typeface="Times New Roman"/>
                          <a:ea typeface="Times New Roman"/>
                        </a:rPr>
                        <a:t>Муниципальная программа «Обеспечение градостроительной деятельности на территории Пугачевского муниципального</a:t>
                      </a:r>
                      <a:r>
                        <a:rPr lang="ru-RU" sz="1100" b="1" baseline="0" dirty="0" smtClean="0">
                          <a:latin typeface="Times New Roman"/>
                          <a:ea typeface="Times New Roman"/>
                        </a:rPr>
                        <a:t> района Саратовской области»</a:t>
                      </a:r>
                      <a:endParaRPr lang="ru-RU" sz="1100" b="1"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1 153,0</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2023-2025 годах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63861"/>
          <a:ext cx="8643998" cy="6251198"/>
        </p:xfrm>
        <a:graphic>
          <a:graphicData uri="http://schemas.openxmlformats.org/drawingml/2006/table">
            <a:tbl>
              <a:tblPr/>
              <a:tblGrid>
                <a:gridCol w="3143271"/>
                <a:gridCol w="1000132"/>
                <a:gridCol w="1214446"/>
                <a:gridCol w="1071570"/>
                <a:gridCol w="1143009"/>
                <a:gridCol w="1071570"/>
              </a:tblGrid>
              <a:tr h="928696">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«Обеспечение </a:t>
                      </a:r>
                      <a:r>
                        <a:rPr lang="ru-RU" sz="1100" b="1" dirty="0">
                          <a:latin typeface="Times New Roman" pitchFamily="18" charset="0"/>
                          <a:ea typeface="Times New Roman"/>
                          <a:cs typeface="Times New Roman" pitchFamily="18" charset="0"/>
                        </a:rPr>
                        <a:t>жилыми помещениями молодых семей, проживающих на территории Пугачевского муниципального района Саратовской </a:t>
                      </a:r>
                      <a:r>
                        <a:rPr lang="ru-RU" sz="1100" b="1" dirty="0" smtClean="0">
                          <a:latin typeface="Times New Roman" pitchFamily="18" charset="0"/>
                          <a:ea typeface="Times New Roman"/>
                          <a:cs typeface="Times New Roman" pitchFamily="18" charset="0"/>
                        </a:rPr>
                        <a:t>области»</a:t>
                      </a: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8 137,9</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6 219,5</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17234">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«Развитие </a:t>
                      </a:r>
                      <a:r>
                        <a:rPr lang="ru-RU" sz="1100" b="1" dirty="0">
                          <a:latin typeface="Times New Roman" pitchFamily="18" charset="0"/>
                          <a:ea typeface="Times New Roman"/>
                          <a:cs typeface="Times New Roman" pitchFamily="18" charset="0"/>
                        </a:rPr>
                        <a:t>культуры Пугачевского муниципального </a:t>
                      </a:r>
                      <a:r>
                        <a:rPr lang="ru-RU" sz="1100" b="1" dirty="0" smtClean="0">
                          <a:latin typeface="Times New Roman" pitchFamily="18" charset="0"/>
                          <a:ea typeface="Times New Roman"/>
                          <a:cs typeface="Times New Roman" pitchFamily="18" charset="0"/>
                        </a:rPr>
                        <a:t>района»</a:t>
                      </a:r>
                      <a:endParaRPr lang="ru-RU" sz="11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91 346,3</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116 449,9</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97 287,0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57 282,2</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56 318,2</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90581">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«Организация мероприятий, проводимых в целях эффективного учета и распоряжения муниципальным</a:t>
                      </a:r>
                      <a:r>
                        <a:rPr lang="ru-RU" sz="1100" b="1" baseline="0" dirty="0" smtClean="0">
                          <a:latin typeface="Times New Roman" pitchFamily="18" charset="0"/>
                          <a:ea typeface="Times New Roman"/>
                          <a:cs typeface="Times New Roman" pitchFamily="18" charset="0"/>
                        </a:rPr>
                        <a:t> имуществом, объектов недвижимого имущества, имеющих признаки бесхозяйного на территории Пугачевского муниципального района Саратовской области»</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585,5</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42942">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«Развитие туризма на территории Пугачевского муниципального района»</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20,0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30,0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40,0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5808">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a:t>
                      </a:r>
                      <a:r>
                        <a:rPr lang="ru-RU" sz="1100" b="1" baseline="0" dirty="0" smtClean="0">
                          <a:latin typeface="Times New Roman" pitchFamily="18" charset="0"/>
                          <a:ea typeface="Times New Roman"/>
                          <a:cs typeface="Times New Roman" pitchFamily="18" charset="0"/>
                        </a:rPr>
                        <a:t> в Пугачевском муниципальном районе»</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3 980,0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10 830,0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01963">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 Муниципальная программа «Обеспечение безопасности жизнедеятельности населения на территории Пугачевского муниципального района»</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endParaRPr lang="ru-RU" sz="1100" b="0" dirty="0" smtClean="0">
                        <a:latin typeface="Times New Roman" pitchFamily="18" charset="0"/>
                        <a:ea typeface="Times New Roman"/>
                        <a:cs typeface="Times New Roman" pitchFamily="18" charset="0"/>
                      </a:endParaRPr>
                    </a:p>
                    <a:p>
                      <a:pPr indent="0" algn="ctr">
                        <a:lnSpc>
                          <a:spcPct val="100000"/>
                        </a:lnSpc>
                        <a:spcAft>
                          <a:spcPts val="0"/>
                        </a:spcAft>
                      </a:pPr>
                      <a:r>
                        <a:rPr lang="ru-RU" sz="1100" b="0" dirty="0" smtClean="0">
                          <a:latin typeface="Times New Roman" pitchFamily="18" charset="0"/>
                          <a:ea typeface="Times New Roman"/>
                          <a:cs typeface="Times New Roman" pitchFamily="18" charset="0"/>
                        </a:rPr>
                        <a:t>146,8</a:t>
                      </a:r>
                    </a:p>
                    <a:p>
                      <a:pPr indent="0" algn="ctr">
                        <a:lnSpc>
                          <a:spcPct val="100000"/>
                        </a:lnSpc>
                        <a:spcAft>
                          <a:spcPts val="0"/>
                        </a:spcAft>
                      </a:pP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90,4</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71,0</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p>
                    <a:p>
                      <a:pPr indent="0" algn="ctr">
                        <a:lnSpc>
                          <a:spcPct val="100000"/>
                        </a:lnSpc>
                        <a:spcAft>
                          <a:spcPts val="0"/>
                        </a:spcAft>
                      </a:pP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«Организация и реализация</a:t>
                      </a:r>
                      <a:r>
                        <a:rPr lang="ru-RU" sz="1100" b="1" baseline="0" dirty="0" smtClean="0">
                          <a:latin typeface="Times New Roman" pitchFamily="18" charset="0"/>
                          <a:ea typeface="Times New Roman"/>
                          <a:cs typeface="Times New Roman" pitchFamily="18" charset="0"/>
                        </a:rPr>
                        <a:t> мероприятий по строительству системы водоснабжения на территории Пугачевского муниципального района Саратовской области» </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1 268,8</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0" dirty="0" smtClean="0">
                          <a:latin typeface="Times New Roman" pitchFamily="18" charset="0"/>
                          <a:ea typeface="Times New Roman"/>
                          <a:cs typeface="Times New Roman" pitchFamily="18" charset="0"/>
                        </a:rPr>
                        <a:t>-</a:t>
                      </a:r>
                      <a:endParaRPr lang="ru-RU" sz="11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15333">
                <a:tc>
                  <a:txBody>
                    <a:bodyPr/>
                    <a:lstStyle/>
                    <a:p>
                      <a:pPr indent="0" algn="l">
                        <a:lnSpc>
                          <a:spcPct val="100000"/>
                        </a:lnSpc>
                        <a:spcAft>
                          <a:spcPts val="0"/>
                        </a:spcAft>
                      </a:pPr>
                      <a:endParaRPr lang="ru-RU" sz="1100" b="1" dirty="0" smtClean="0">
                        <a:latin typeface="Times New Roman" pitchFamily="18" charset="0"/>
                        <a:ea typeface="Times New Roman"/>
                        <a:cs typeface="Times New Roman" pitchFamily="18" charset="0"/>
                      </a:endParaRPr>
                    </a:p>
                    <a:p>
                      <a:pPr indent="0" algn="l">
                        <a:lnSpc>
                          <a:spcPct val="100000"/>
                        </a:lnSpc>
                        <a:spcAft>
                          <a:spcPts val="0"/>
                        </a:spcAft>
                      </a:pPr>
                      <a:r>
                        <a:rPr lang="ru-RU" sz="1100" b="1" dirty="0" smtClean="0">
                          <a:latin typeface="Times New Roman" pitchFamily="18" charset="0"/>
                          <a:ea typeface="Times New Roman"/>
                          <a:cs typeface="Times New Roman" pitchFamily="18" charset="0"/>
                        </a:rPr>
                        <a:t>ИТОГО</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980 483,9</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1 023 887,1</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871 009,4</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776</a:t>
                      </a:r>
                      <a:r>
                        <a:rPr lang="ru-RU" sz="1100" b="1" baseline="0" dirty="0" smtClean="0">
                          <a:latin typeface="Times New Roman" pitchFamily="18" charset="0"/>
                          <a:ea typeface="Times New Roman"/>
                          <a:cs typeface="Times New Roman" pitchFamily="18" charset="0"/>
                        </a:rPr>
                        <a:t> 151,4</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pitchFamily="18" charset="0"/>
                          <a:ea typeface="Times New Roman"/>
                          <a:cs typeface="Times New Roman" pitchFamily="18" charset="0"/>
                        </a:rPr>
                        <a:t>772 589,1</a:t>
                      </a:r>
                      <a:endParaRPr lang="ru-RU" sz="11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a:t>
                      </a:r>
                      <a:r>
                        <a:rPr lang="ru-RU" sz="1000" b="1" i="0" u="none" strike="noStrike" baseline="0" dirty="0" smtClean="0">
                          <a:solidFill>
                            <a:srgbClr val="000000"/>
                          </a:solidFill>
                          <a:latin typeface="Times New Roman"/>
                        </a:rPr>
                        <a:t>2021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a:t>
                      </a:r>
                      <a:r>
                        <a:rPr lang="ru-RU" sz="1000" b="1" i="0" u="none" strike="noStrike" baseline="0" dirty="0" smtClean="0">
                          <a:solidFill>
                            <a:srgbClr val="000000"/>
                          </a:solidFill>
                          <a:latin typeface="Times New Roman"/>
                        </a:rPr>
                        <a:t>2022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2023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2024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2025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количество обучающихся </a:t>
                      </a:r>
                      <a:r>
                        <a:rPr lang="ru-RU" sz="1000" b="0" i="0" u="none" strike="noStrike" baseline="0" dirty="0">
                          <a:solidFill>
                            <a:srgbClr val="000000"/>
                          </a:solidFill>
                          <a:latin typeface="Times New Roman"/>
                        </a:rPr>
                        <a:t>9-х классов, </a:t>
                      </a:r>
                      <a:r>
                        <a:rPr lang="ru-RU" sz="1000" b="0" i="0" u="none" strike="noStrike" baseline="0" dirty="0" smtClean="0">
                          <a:solidFill>
                            <a:srgbClr val="000000"/>
                          </a:solidFill>
                          <a:latin typeface="Times New Roman"/>
                        </a:rPr>
                        <a:t>принимающих участие в государственной итоговой аттестации </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569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533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544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544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544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количество </a:t>
                      </a:r>
                      <a:r>
                        <a:rPr lang="ru-RU" sz="1000" b="0" i="0" u="none" strike="noStrike" baseline="0" dirty="0">
                          <a:solidFill>
                            <a:srgbClr val="000000"/>
                          </a:solidFill>
                          <a:latin typeface="Times New Roman"/>
                        </a:rPr>
                        <a:t>обучающихся 11-х классов, </a:t>
                      </a:r>
                      <a:r>
                        <a:rPr lang="ru-RU" sz="1000" b="0" i="0" u="none" strike="noStrike" baseline="0" dirty="0" smtClean="0">
                          <a:solidFill>
                            <a:srgbClr val="000000"/>
                          </a:solidFill>
                          <a:latin typeface="Times New Roman"/>
                        </a:rPr>
                        <a:t>принимающих участие в государственной итоговой аттестации </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220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221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224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2170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2195 чел</a:t>
                      </a:r>
                      <a:r>
                        <a:rPr lang="ru-RU" sz="1000" b="0" i="0" u="none" strike="noStrike" baseline="0" dirty="0">
                          <a:solidFill>
                            <a:schemeClr val="tx1"/>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2 </a:t>
                      </a:r>
                      <a:r>
                        <a:rPr lang="ru-RU" sz="1000" b="0" i="0" u="none" strike="noStrike" baseline="0" dirty="0" smtClean="0">
                          <a:solidFill>
                            <a:schemeClr val="tx1"/>
                          </a:solidFill>
                          <a:latin typeface="Times New Roman"/>
                        </a:rPr>
                        <a:t>235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2 </a:t>
                      </a:r>
                      <a:r>
                        <a:rPr lang="ru-RU" sz="1000" b="0" i="0" u="none" strike="noStrike" baseline="0" dirty="0" smtClean="0">
                          <a:solidFill>
                            <a:schemeClr val="tx1"/>
                          </a:solidFill>
                          <a:latin typeface="Times New Roman"/>
                        </a:rPr>
                        <a:t>235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2 235 </a:t>
                      </a:r>
                      <a:r>
                        <a:rPr lang="ru-RU" sz="1000" b="0" i="0" u="none" strike="noStrike" baseline="0" dirty="0">
                          <a:solidFill>
                            <a:schemeClr val="tx1"/>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Количество сертификатов дополнительного образования, используемых в статусе сертификатов персонифицированного финансирования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452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452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467</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467</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467</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98%</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99%</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5932852"/>
        </p:xfrm>
        <a:graphic>
          <a:graphicData uri="http://schemas.openxmlformats.org/drawingml/2006/table">
            <a:tbl>
              <a:tblPr/>
              <a:tblGrid>
                <a:gridCol w="2305066"/>
                <a:gridCol w="2266966"/>
                <a:gridCol w="857256"/>
                <a:gridCol w="785818"/>
                <a:gridCol w="785818"/>
                <a:gridCol w="785818"/>
                <a:gridCol w="857256"/>
              </a:tblGrid>
              <a:tr h="738095">
                <a:tc rowSpan="3">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smtClean="0">
                          <a:solidFill>
                            <a:srgbClr val="000000"/>
                          </a:solidFill>
                          <a:latin typeface="Times New Roman"/>
                        </a:rPr>
                        <a:t>Протяженность автомобильных дорог общего пользования местного значения, подлежащих капитальному ремонту и ремонту автомобильных дорог</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3,56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3,56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3,56 км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smtClean="0">
                          <a:solidFill>
                            <a:srgbClr val="000000"/>
                          </a:solidFill>
                          <a:latin typeface="Times New Roman"/>
                        </a:rPr>
                        <a:t>Площадь ямочного ремонта (в рамках содержания дорог)</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5,0 тыс. кв.м.</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33шт</a:t>
                      </a:r>
                      <a:r>
                        <a:rPr lang="ru-RU" sz="1000" b="0" i="0" u="none" strike="noStrike" baseline="0" dirty="0">
                          <a:solidFill>
                            <a:schemeClr val="tx1"/>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3">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объем бесперебойной работы средств тревожной сигнализации, установленных на муниципальных объектах социальной сферы и объектах органов местного самоуправления</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89058">
                <a:tc vMerge="1">
                  <a:txBody>
                    <a:bodyPr/>
                    <a:lstStyle/>
                    <a:p>
                      <a:endParaRPr lang="ru-RU"/>
                    </a:p>
                  </a:txBody>
                  <a:tcPr/>
                </a:tc>
                <a:tc>
                  <a:txBody>
                    <a:bodyPr/>
                    <a:lstStyle/>
                    <a:p>
                      <a:pPr algn="l">
                        <a:spcAft>
                          <a:spcPts val="0"/>
                        </a:spcAft>
                      </a:pPr>
                      <a:r>
                        <a:rPr lang="ru-RU" sz="1000" kern="1200" dirty="0" smtClean="0">
                          <a:solidFill>
                            <a:schemeClr val="tx1"/>
                          </a:solidFill>
                          <a:latin typeface="Times New Roman" pitchFamily="18" charset="0"/>
                          <a:ea typeface="+mn-ea"/>
                          <a:cs typeface="Times New Roman" pitchFamily="18" charset="0"/>
                        </a:rPr>
                        <a:t>объем оплаты услуг частных охранных предприятий/организаций на муниципальных объектах социальной сферы.</a:t>
                      </a:r>
                      <a:endParaRPr lang="ru-RU" sz="1000" dirty="0">
                        <a:latin typeface="Times New Roman" pitchFamily="18" charset="0"/>
                        <a:ea typeface="Times New Roman"/>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189124">
                <a:tc vMerge="1">
                  <a:txBody>
                    <a:bodyPr/>
                    <a:lstStyle/>
                    <a:p>
                      <a:endParaRPr lang="ru-RU"/>
                    </a:p>
                  </a:txBody>
                  <a:tcPr/>
                </a:tc>
                <a:tc>
                  <a:txBody>
                    <a:bodyPr/>
                    <a:lstStyle/>
                    <a:p>
                      <a:pPr algn="l">
                        <a:spcAft>
                          <a:spcPts val="0"/>
                        </a:spcAft>
                      </a:pPr>
                      <a:r>
                        <a:rPr lang="ru-RU" sz="1000" dirty="0">
                          <a:latin typeface="Times New Roman"/>
                          <a:ea typeface="Times New Roman"/>
                          <a:cs typeface="Times New Roman"/>
                        </a:rPr>
                        <a:t>количество воспитательных и культурно-просветительских мероприятий, направленных на развитие у детей и молодежи неприятия идеологии терроризма и привитие традиционных российских духовно-нравственных </a:t>
                      </a:r>
                      <a:r>
                        <a:rPr lang="ru-RU" sz="1000" dirty="0" smtClean="0">
                          <a:latin typeface="Times New Roman"/>
                          <a:ea typeface="Times New Roman"/>
                          <a:cs typeface="Times New Roman"/>
                        </a:rPr>
                        <a:t>ценностей</a:t>
                      </a:r>
                      <a:endParaRPr lang="ru-RU" sz="1000" dirty="0">
                        <a:latin typeface="Calibri"/>
                        <a:ea typeface="Times New Roman"/>
                        <a:cs typeface="Times New Roman"/>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17600">
                <a:tc rowSpan="3">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до </a:t>
                      </a:r>
                      <a:r>
                        <a:rPr lang="ru-RU" sz="1000" b="0" i="0" u="none" strike="noStrike" baseline="0" dirty="0" smtClean="0">
                          <a:solidFill>
                            <a:schemeClr val="tx1"/>
                          </a:solidFill>
                          <a:latin typeface="Times New Roman"/>
                        </a:rPr>
                        <a:t>35</a:t>
                      </a:r>
                      <a:r>
                        <a:rPr lang="ru-RU" sz="1000" b="0" i="0" u="none" strike="noStrike" baseline="0" dirty="0">
                          <a:solidFill>
                            <a:schemeClr val="tx1"/>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до </a:t>
                      </a:r>
                      <a:r>
                        <a:rPr lang="ru-RU" sz="1000" b="0" i="0" u="none" strike="noStrike" baseline="0" dirty="0" smtClean="0">
                          <a:solidFill>
                            <a:schemeClr val="tx1"/>
                          </a:solidFill>
                          <a:latin typeface="Times New Roman"/>
                        </a:rPr>
                        <a:t>40%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129608"/>
          <a:ext cx="8501122" cy="6328961"/>
        </p:xfrm>
        <a:graphic>
          <a:graphicData uri="http://schemas.openxmlformats.org/drawingml/2006/table">
            <a:tbl>
              <a:tblPr/>
              <a:tblGrid>
                <a:gridCol w="2428892"/>
                <a:gridCol w="2143140"/>
                <a:gridCol w="785818"/>
                <a:gridCol w="714380"/>
                <a:gridCol w="857256"/>
                <a:gridCol w="785818"/>
                <a:gridCol w="785818"/>
              </a:tblGrid>
              <a:tr h="1034655">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 </a:t>
                      </a:r>
                      <a:r>
                        <a:rPr lang="ru-RU" sz="1000" b="0" i="0" u="none" strike="noStrike" baseline="0" dirty="0">
                          <a:solidFill>
                            <a:schemeClr val="tx1"/>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8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23521">
                <a:tc rowSpan="8">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0972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a:t>
                      </a:r>
                      <a:r>
                        <a:rPr lang="ru-RU" sz="1000" b="0" i="0" u="none" strike="noStrike" baseline="0" dirty="0" smtClean="0">
                          <a:solidFill>
                            <a:srgbClr val="000000"/>
                          </a:solidFill>
                          <a:latin typeface="Times New Roman"/>
                        </a:rPr>
                        <a:t>культуры</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 </a:t>
                      </a:r>
                      <a:r>
                        <a:rPr lang="ru-RU" sz="1000" b="0" i="0" u="none" strike="noStrike" baseline="0" dirty="0" err="1" smtClean="0">
                          <a:solidFill>
                            <a:schemeClr val="tx1"/>
                          </a:solidFill>
                          <a:latin typeface="Times New Roman"/>
                        </a:rPr>
                        <a:t>учр</a:t>
                      </a:r>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 </a:t>
                      </a:r>
                      <a:r>
                        <a:rPr lang="ru-RU" sz="1000" b="0" i="0" u="none" strike="noStrike" baseline="0" dirty="0" err="1" smtClean="0">
                          <a:solidFill>
                            <a:schemeClr val="tx1"/>
                          </a:solidFill>
                          <a:latin typeface="Times New Roman"/>
                        </a:rPr>
                        <a:t>учр</a:t>
                      </a:r>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141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390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176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0,2%</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0,3%</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0,3%</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0,3%</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0858">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массовых мероприятий </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8276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9103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9931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10824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11819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0858">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культурно-образовательных мероприятий </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242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266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290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316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345 ед.</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77464">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kern="1200" dirty="0" smtClean="0">
                          <a:solidFill>
                            <a:schemeClr val="tx1"/>
                          </a:solidFill>
                          <a:latin typeface="Times New Roman" pitchFamily="18" charset="0"/>
                          <a:ea typeface="+mn-ea"/>
                          <a:cs typeface="Times New Roman" pitchFamily="18" charset="0"/>
                        </a:rPr>
                        <a:t>Увеличение</a:t>
                      </a:r>
                      <a:r>
                        <a:rPr lang="ru-RU" sz="1000" kern="1200" baseline="0" dirty="0" smtClean="0">
                          <a:solidFill>
                            <a:schemeClr val="tx1"/>
                          </a:solidFill>
                          <a:latin typeface="Times New Roman" pitchFamily="18" charset="0"/>
                          <a:ea typeface="+mn-ea"/>
                          <a:cs typeface="Times New Roman" pitchFamily="18" charset="0"/>
                        </a:rPr>
                        <a:t> к</a:t>
                      </a:r>
                      <a:r>
                        <a:rPr lang="ru-RU" sz="1000" kern="1200" dirty="0" smtClean="0">
                          <a:solidFill>
                            <a:schemeClr val="tx1"/>
                          </a:solidFill>
                          <a:latin typeface="Times New Roman" pitchFamily="18" charset="0"/>
                          <a:ea typeface="+mn-ea"/>
                          <a:cs typeface="Times New Roman" pitchFamily="18" charset="0"/>
                        </a:rPr>
                        <a:t>оличество читателей </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18,2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20,0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21,8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23,8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a:rPr>
                        <a:t>26,0 тыс. чел.</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018318">
                <a:tc>
                  <a:txBody>
                    <a:bodyPr/>
                    <a:lstStyle/>
                    <a:p>
                      <a:pPr algn="l" rtl="0" fontAlgn="t"/>
                      <a:r>
                        <a:rPr lang="ru-RU" sz="1000" b="1" i="0" u="none" strike="noStrike" baseline="0"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pitchFamily="18" charset="0"/>
                          <a:ea typeface="Times New Roman"/>
                          <a:cs typeface="Times New Roman" pitchFamily="18" charset="0"/>
                        </a:rPr>
                        <a:t>Увеличение количества граждан, обеспеченных</a:t>
                      </a:r>
                      <a:r>
                        <a:rPr lang="ru-RU" sz="1000" baseline="0" dirty="0" smtClean="0">
                          <a:latin typeface="Times New Roman" pitchFamily="18" charset="0"/>
                          <a:ea typeface="Times New Roman"/>
                          <a:cs typeface="Times New Roman" pitchFamily="18" charset="0"/>
                        </a:rPr>
                        <a:t> качественной питьевой водой</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Calibri"/>
                        </a:rPr>
                        <a:t>-</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400 чел.</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Calibri"/>
                        </a:rPr>
                        <a:t>-</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Calibri"/>
                        </a:rPr>
                        <a:t>-</a:t>
                      </a:r>
                      <a:endParaRPr lang="ru-RU" sz="1000" dirty="0">
                        <a:solidFill>
                          <a:schemeClr val="tx1"/>
                        </a:solidFill>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372219">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ru-RU" sz="1000" b="1" dirty="0" smtClean="0">
                          <a:latin typeface="Times New Roman" pitchFamily="18" charset="0"/>
                          <a:ea typeface="Times New Roman"/>
                          <a:cs typeface="Times New Roman" pitchFamily="18" charset="0"/>
                        </a:rPr>
                        <a:t>Муниципальная программа «Организация мероприятий, проводимых в целях эффективного учета и распоряжения муниципальным</a:t>
                      </a:r>
                      <a:r>
                        <a:rPr lang="ru-RU" sz="1000" b="1" baseline="0" dirty="0" smtClean="0">
                          <a:latin typeface="Times New Roman" pitchFamily="18" charset="0"/>
                          <a:ea typeface="Times New Roman"/>
                          <a:cs typeface="Times New Roman" pitchFamily="18" charset="0"/>
                        </a:rPr>
                        <a:t> имуществом, объектов недвижимого имущества, имеющих признаки бесхозяйного на территории Пугачевского муниципального района Саратовской области»</a:t>
                      </a:r>
                      <a:endParaRPr lang="ru-RU" sz="1000" b="1" dirty="0" smtClean="0">
                        <a:latin typeface="Times New Roman" pitchFamily="18" charset="0"/>
                        <a:ea typeface="Times New Roman"/>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pitchFamily="18" charset="0"/>
                          <a:ea typeface="Times New Roman"/>
                          <a:cs typeface="Times New Roman" pitchFamily="18" charset="0"/>
                        </a:rPr>
                        <a:t>Количество выявленных и поставленных на государственный кадастровый  учет бесхозяйных объектов недвижимости</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88 шт.</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solidFill>
                            <a:schemeClr val="tx1"/>
                          </a:solidFill>
                          <a:latin typeface="Times New Roman" pitchFamily="18" charset="0"/>
                          <a:cs typeface="Times New Roman" pitchFamily="18" charset="0"/>
                        </a:rPr>
                        <a:t>-</a:t>
                      </a:r>
                      <a:endParaRPr lang="ru-RU" sz="1000" dirty="0">
                        <a:solidFill>
                          <a:schemeClr val="tx1"/>
                        </a:solidFill>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186565"/>
          <a:ext cx="8572559" cy="6423803"/>
        </p:xfrm>
        <a:graphic>
          <a:graphicData uri="http://schemas.openxmlformats.org/drawingml/2006/table">
            <a:tbl>
              <a:tblPr/>
              <a:tblGrid>
                <a:gridCol w="2428892"/>
                <a:gridCol w="2571768"/>
                <a:gridCol w="714380"/>
                <a:gridCol w="800107"/>
                <a:gridCol w="677012"/>
                <a:gridCol w="737459"/>
                <a:gridCol w="642941"/>
              </a:tblGrid>
              <a:tr h="680515">
                <a:tc rowSpan="2">
                  <a:txBody>
                    <a:bodyPr/>
                    <a:lstStyle/>
                    <a:p>
                      <a:pPr algn="l" rtl="0" fontAlgn="t"/>
                      <a:r>
                        <a:rPr lang="ru-RU" sz="1000" b="1" i="0" u="none" strike="noStrike" baseline="0" dirty="0" smtClean="0">
                          <a:solidFill>
                            <a:srgbClr val="000000"/>
                          </a:solidFill>
                          <a:latin typeface="Times New Roman"/>
                        </a:rPr>
                        <a:t>Муниципальная программа "Развитие туризма на территории Пугачевского муниципального района"</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туристов,  прибывших  на  территорию Пугачевского района</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9,6   тыс.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9,9 тыс. чел.</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71674">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Количество установленных знаков туристской навигации</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80515">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1   учреждение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endParaRPr lang="ru-RU" sz="1000" b="0" i="0" u="none" strike="noStrike" baseline="0" dirty="0" smtClean="0">
                        <a:solidFill>
                          <a:schemeClr val="tx1"/>
                        </a:solidFill>
                        <a:latin typeface="Times New Roman"/>
                      </a:endParaRPr>
                    </a:p>
                    <a:p>
                      <a:pPr marL="0" marR="0" indent="0" algn="ctr" defTabSz="914400" rtl="0" eaLnBrk="1" fontAlgn="auto" latinLnBrk="0" hangingPunct="1">
                        <a:lnSpc>
                          <a:spcPct val="107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3 учреждения</a:t>
                      </a:r>
                    </a:p>
                    <a:p>
                      <a:pPr algn="ctr">
                        <a:lnSpc>
                          <a:spcPct val="107000"/>
                        </a:lnSpc>
                        <a:spcAft>
                          <a:spcPts val="0"/>
                        </a:spcAft>
                      </a:pPr>
                      <a:endParaRPr lang="ru-RU" sz="100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286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kern="1200" dirty="0" smtClean="0">
                          <a:solidFill>
                            <a:schemeClr val="tx1"/>
                          </a:solidFill>
                          <a:latin typeface="Times New Roman" pitchFamily="18" charset="0"/>
                          <a:ea typeface="+mn-ea"/>
                          <a:cs typeface="Times New Roman" pitchFamily="18" charset="0"/>
                        </a:rPr>
                        <a:t>128 </a:t>
                      </a:r>
                      <a:r>
                        <a:rPr lang="ru-RU" sz="1000" b="0" kern="1200" dirty="0" err="1" smtClean="0">
                          <a:solidFill>
                            <a:schemeClr val="tx1"/>
                          </a:solidFill>
                          <a:latin typeface="Times New Roman" pitchFamily="18" charset="0"/>
                          <a:ea typeface="+mn-ea"/>
                          <a:cs typeface="Times New Roman" pitchFamily="18" charset="0"/>
                        </a:rPr>
                        <a:t>т.у.т</a:t>
                      </a:r>
                      <a:r>
                        <a:rPr lang="ru-RU" sz="1000" b="0" kern="1200" dirty="0" smtClean="0">
                          <a:solidFill>
                            <a:schemeClr val="tx1"/>
                          </a:solidFill>
                          <a:latin typeface="Times New Roman" pitchFamily="18" charset="0"/>
                          <a:ea typeface="+mn-ea"/>
                          <a:cs typeface="Times New Roman" pitchFamily="18" charset="0"/>
                        </a:rPr>
                        <a:t>/год</a:t>
                      </a:r>
                      <a:endParaRPr lang="ru-RU" sz="1000" b="0" i="0" u="none" strike="noStrike" baseline="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kern="1200" dirty="0" smtClean="0">
                          <a:solidFill>
                            <a:schemeClr val="tx1"/>
                          </a:solidFill>
                          <a:latin typeface="Times New Roman" pitchFamily="18" charset="0"/>
                          <a:ea typeface="+mn-ea"/>
                          <a:cs typeface="Times New Roman" pitchFamily="18" charset="0"/>
                        </a:rPr>
                        <a:t>13,9 </a:t>
                      </a:r>
                      <a:r>
                        <a:rPr lang="ru-RU" sz="1000" b="0" kern="1200" dirty="0" err="1" smtClean="0">
                          <a:solidFill>
                            <a:schemeClr val="tx1"/>
                          </a:solidFill>
                          <a:latin typeface="Times New Roman" pitchFamily="18" charset="0"/>
                          <a:ea typeface="+mn-ea"/>
                          <a:cs typeface="Times New Roman" pitchFamily="18" charset="0"/>
                        </a:rPr>
                        <a:t>т.у.т</a:t>
                      </a:r>
                      <a:r>
                        <a:rPr lang="ru-RU" sz="1000" b="0" kern="1200" dirty="0" smtClean="0">
                          <a:solidFill>
                            <a:schemeClr val="tx1"/>
                          </a:solidFill>
                          <a:latin typeface="Times New Roman" pitchFamily="18" charset="0"/>
                          <a:ea typeface="+mn-ea"/>
                          <a:cs typeface="Times New Roman" pitchFamily="18" charset="0"/>
                        </a:rPr>
                        <a:t>/год</a:t>
                      </a:r>
                      <a:endParaRPr lang="ru-RU" sz="1000" b="0" i="0" u="none" strike="noStrike" baseline="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210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1939,3 тыс. руб./год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1460,8 тыс. руб./год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52478">
                <a:tc rowSpan="4">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a:t>
                      </a:r>
                      <a:r>
                        <a:rPr lang="ru-RU" sz="1000" b="1" i="0" u="none" strike="noStrike" baseline="0" dirty="0" smtClean="0">
                          <a:solidFill>
                            <a:srgbClr val="000000"/>
                          </a:solidFill>
                          <a:latin typeface="Times New Roman"/>
                        </a:rPr>
                        <a:t>"</a:t>
                      </a:r>
                      <a:r>
                        <a:rPr lang="ru-RU" sz="1000" b="0" i="0" u="none" strike="noStrike" baseline="0" dirty="0" smtClean="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03548">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7 </a:t>
                      </a:r>
                      <a:r>
                        <a:rPr lang="ru-RU" sz="1000" b="0" i="0" u="none" strike="noStrike" baseline="0" dirty="0">
                          <a:solidFill>
                            <a:schemeClr val="tx1"/>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chemeClr val="tx1"/>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286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3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chemeClr val="tx1"/>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2861">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a:cs typeface="Arial"/>
                        </a:rPr>
                        <a:t>количество закупленных и распространенных памяток (листовок)</a:t>
                      </a:r>
                      <a:endParaRPr lang="ru-RU" sz="1000" dirty="0">
                        <a:latin typeface="Calibri"/>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2000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2000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2000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71992">
                <a:tc rowSpan="2">
                  <a:txBody>
                    <a:bodyPr/>
                    <a:lstStyle/>
                    <a:p>
                      <a:pPr algn="l" rtl="0" fontAlgn="t"/>
                      <a:r>
                        <a:rPr lang="ru-RU" sz="1000" b="1" i="0" u="none" strike="noStrike" baseline="0" dirty="0" smtClean="0">
                          <a:solidFill>
                            <a:srgbClr val="000000"/>
                          </a:solidFill>
                          <a:latin typeface="Times New Roman"/>
                        </a:rPr>
                        <a:t>Муниципальная программа «Обеспечение градостроительной деятельности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pitchFamily="18" charset="0"/>
                          <a:cs typeface="Times New Roman" pitchFamily="18" charset="0"/>
                        </a:rPr>
                        <a:t>количество выданных градостроительных планов земельных</a:t>
                      </a:r>
                      <a:r>
                        <a:rPr lang="ru-RU" sz="1000" baseline="0" dirty="0" smtClean="0">
                          <a:latin typeface="Times New Roman" pitchFamily="18" charset="0"/>
                          <a:cs typeface="Times New Roman" pitchFamily="18" charset="0"/>
                        </a:rPr>
                        <a:t> участков</a:t>
                      </a:r>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284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4893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latin typeface="Times New Roman" pitchFamily="18" charset="0"/>
                          <a:cs typeface="Times New Roman" pitchFamily="18" charset="0"/>
                        </a:rPr>
                        <a:t>количество выданных разрешений на ввод объектов в эксплуатацию</a:t>
                      </a:r>
                    </a:p>
                    <a:p>
                      <a:pPr algn="l"/>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191 шт.</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7190">
                <a:tc rowSpan="2">
                  <a:txBody>
                    <a:bodyPr/>
                    <a:lstStyle/>
                    <a:p>
                      <a:pPr algn="l" rtl="0" fontAlgn="t"/>
                      <a:r>
                        <a:rPr lang="ru-RU" sz="1000" b="1" i="0" u="none" strike="noStrike" baseline="0" dirty="0" smtClean="0">
                          <a:solidFill>
                            <a:srgbClr val="000000"/>
                          </a:solidFill>
                          <a:latin typeface="Times New Roman"/>
                        </a:rPr>
                        <a:t>Муниципальная программа «Противодействие коррупции в администрации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pitchFamily="18" charset="0"/>
                          <a:cs typeface="Times New Roman" pitchFamily="18" charset="0"/>
                        </a:rPr>
                        <a:t>Количество заседаний комиссии по противодействию коррупции</a:t>
                      </a:r>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4 ед.</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4893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a:r>
                        <a:rPr lang="ru-RU" sz="1000" dirty="0" smtClean="0">
                          <a:latin typeface="Times New Roman" pitchFamily="18" charset="0"/>
                          <a:cs typeface="Times New Roman" pitchFamily="18" charset="0"/>
                        </a:rPr>
                        <a:t>Отношение количества проведенных </a:t>
                      </a:r>
                      <a:r>
                        <a:rPr lang="ru-RU" sz="1000" dirty="0" err="1" smtClean="0">
                          <a:latin typeface="Times New Roman" pitchFamily="18" charset="0"/>
                          <a:cs typeface="Times New Roman" pitchFamily="18" charset="0"/>
                        </a:rPr>
                        <a:t>антикоррупционных</a:t>
                      </a:r>
                      <a:r>
                        <a:rPr lang="ru-RU" sz="1000" dirty="0" smtClean="0">
                          <a:latin typeface="Times New Roman" pitchFamily="18" charset="0"/>
                          <a:cs typeface="Times New Roman" pitchFamily="18" charset="0"/>
                        </a:rPr>
                        <a:t> экспертиз к количеству разработанных проектов нормативных правовых актов</a:t>
                      </a:r>
                      <a:endParaRPr lang="ru-RU" sz="1000" dirty="0">
                        <a:latin typeface="Times New Roman" pitchFamily="18" charset="0"/>
                        <a:cs typeface="Times New Roman"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chemeClr val="tx1"/>
                          </a:solidFill>
                          <a:latin typeface="Times New Roman"/>
                        </a:rPr>
                        <a:t>100%</a:t>
                      </a:r>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chemeClr val="tx1"/>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615775"/>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2024 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2025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-42 370,0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-617,7</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kern="1200" dirty="0" smtClean="0">
                          <a:solidFill>
                            <a:schemeClr val="tx1"/>
                          </a:solidFill>
                          <a:latin typeface="Times New Roman" pitchFamily="18" charset="0"/>
                          <a:ea typeface="+mn-ea"/>
                          <a:cs typeface="Times New Roman" pitchFamily="18" charset="0"/>
                        </a:rPr>
                        <a:t>Получение кредитов от кредитных организаций бюджетом муниципального района  в валюте Российской Федерации </a:t>
                      </a:r>
                      <a:endParaRPr lang="ru-RU" sz="1100" dirty="0" smtClean="0">
                        <a:latin typeface="Times New Roman" pitchFamily="18" charset="0"/>
                        <a:ea typeface="Times New Roman"/>
                        <a:cs typeface="Times New Roman" pitchFamily="18" charset="0"/>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38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latin typeface="Times New Roman"/>
                          <a:ea typeface="Times New Roman"/>
                        </a:rPr>
                        <a:t>Получение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smtClean="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-12 477,1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26 231,8</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1"/>
            <a:ext cx="8208912" cy="5386090"/>
          </a:xfrm>
          <a:prstGeom prst="rect">
            <a:avLst/>
          </a:prstGeom>
        </p:spPr>
        <p:txBody>
          <a:bodyPr wrap="square">
            <a:spAutoFit/>
          </a:bodyPr>
          <a:lstStyle/>
          <a:p>
            <a:pPr lvl="0" algn="ctr">
              <a:buNone/>
            </a:pPr>
            <a:r>
              <a:rPr lang="ru-RU" sz="1400" b="1" u="sng" dirty="0" smtClean="0">
                <a:latin typeface="Georgia" pitchFamily="18" charset="0"/>
                <a:ea typeface="Times New Roman" pitchFamily="18" charset="0"/>
                <a:cs typeface="Times New Roman" pitchFamily="18" charset="0"/>
              </a:rPr>
              <a:t>Сведения  о финансировании  </a:t>
            </a:r>
            <a:r>
              <a:rPr lang="ru-RU" sz="1400" b="1" u="sng" dirty="0" err="1" smtClean="0">
                <a:latin typeface="Georgia" pitchFamily="18" charset="0"/>
                <a:ea typeface="Times New Roman" pitchFamily="18" charset="0"/>
                <a:cs typeface="Times New Roman" pitchFamily="18" charset="0"/>
              </a:rPr>
              <a:t>социально-значимымых</a:t>
            </a:r>
            <a:r>
              <a:rPr lang="ru-RU" sz="1400" b="1" u="sng" dirty="0" smtClean="0">
                <a:latin typeface="Georgia" pitchFamily="18" charset="0"/>
                <a:ea typeface="Times New Roman" pitchFamily="18" charset="0"/>
                <a:cs typeface="Times New Roman" pitchFamily="18" charset="0"/>
              </a:rPr>
              <a:t> проектов</a:t>
            </a:r>
          </a:p>
          <a:p>
            <a:pPr lvl="0" algn="ctr">
              <a:buNone/>
            </a:pPr>
            <a:r>
              <a:rPr lang="ru-RU" sz="1400" b="1" u="sng" dirty="0" smtClean="0">
                <a:latin typeface="Georgia" pitchFamily="18" charset="0"/>
                <a:ea typeface="Times New Roman" pitchFamily="18" charset="0"/>
                <a:cs typeface="Times New Roman" pitchFamily="18" charset="0"/>
              </a:rPr>
              <a:t>Пугачевского муниципального района: </a:t>
            </a:r>
          </a:p>
          <a:p>
            <a:pPr lvl="0" indent="354013" algn="ctr" fontAlgn="base">
              <a:spcBef>
                <a:spcPct val="0"/>
              </a:spcBef>
              <a:spcAft>
                <a:spcPct val="0"/>
              </a:spcAft>
            </a:pPr>
            <a:endParaRPr lang="ru-RU" sz="800" b="1" dirty="0" smtClean="0">
              <a:latin typeface="Georgia" pitchFamily="18" charset="0"/>
              <a:ea typeface="Times New Roman" pitchFamily="18" charset="0"/>
              <a:cs typeface="Times New Roman" pitchFamily="18" charset="0"/>
            </a:endParaRPr>
          </a:p>
          <a:p>
            <a:pPr indent="358775" algn="ctr" eaLnBrk="0" fontAlgn="base" hangingPunct="0">
              <a:spcBef>
                <a:spcPct val="0"/>
              </a:spcBef>
              <a:spcAft>
                <a:spcPct val="0"/>
              </a:spcAft>
            </a:pPr>
            <a:endParaRPr lang="ru-RU" sz="1400" b="1" u="sng" dirty="0" smtClean="0">
              <a:solidFill>
                <a:srgbClr val="000000"/>
              </a:solidFill>
              <a:latin typeface="Times New Roman" pitchFamily="18" charset="0"/>
              <a:ea typeface="Times New Roman" pitchFamily="18" charset="0"/>
              <a:cs typeface="Times New Roman" pitchFamily="18" charset="0"/>
            </a:endParaRPr>
          </a:p>
          <a:p>
            <a:pPr indent="358775" algn="ctr" eaLnBrk="0" fontAlgn="base" hangingPunct="0">
              <a:spcBef>
                <a:spcPct val="0"/>
              </a:spcBef>
              <a:spcAft>
                <a:spcPct val="0"/>
              </a:spcAft>
            </a:pPr>
            <a:r>
              <a:rPr lang="ru-RU" sz="1400" b="1" u="sng" dirty="0" smtClean="0">
                <a:solidFill>
                  <a:srgbClr val="000000"/>
                </a:solidFill>
                <a:latin typeface="Times New Roman" pitchFamily="18" charset="0"/>
                <a:ea typeface="Times New Roman" pitchFamily="18" charset="0"/>
                <a:cs typeface="Times New Roman" pitchFamily="18" charset="0"/>
              </a:rPr>
              <a:t>2021 год</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1. В рамках реализации федерального проекта «Современная школа» национального проекта «Образование» в 2021 году продолжили работу Центры образования цифрового и гуманитарного профилей «Точка роста» в </a:t>
            </a:r>
            <a:r>
              <a:rPr lang="ru-RU" sz="1400" dirty="0" smtClean="0">
                <a:latin typeface="Times New Roman" pitchFamily="18" charset="0"/>
                <a:cs typeface="Times New Roman" pitchFamily="18" charset="0"/>
              </a:rPr>
              <a:t>школах: МОУ «СОШ с. Н. Порубежка», МОУ «СОШ с. Старая Порубежка», МОУ «СОШ п. Заволжский», МОУ «СОШ №2 города Пугачева» и «СОШ №13 г. Пугачева им. М. В. Ломоносова», а также открыты еще в двух городских школах: «СОШ №1 г. Пугачева им. Т.Г. </a:t>
            </a:r>
            <a:r>
              <a:rPr lang="ru-RU" sz="1400" dirty="0" err="1" smtClean="0">
                <a:latin typeface="Times New Roman" pitchFamily="18" charset="0"/>
                <a:cs typeface="Times New Roman" pitchFamily="18" charset="0"/>
              </a:rPr>
              <a:t>Мазура</a:t>
            </a:r>
            <a:r>
              <a:rPr lang="ru-RU" sz="1400" dirty="0" smtClean="0">
                <a:latin typeface="Times New Roman" pitchFamily="18" charset="0"/>
                <a:cs typeface="Times New Roman" pitchFamily="18" charset="0"/>
              </a:rPr>
              <a:t>» и «СОШ №14 г. Пугачева им. П. А. Столыпина». </a:t>
            </a:r>
            <a:r>
              <a:rPr lang="ru-RU" sz="1400" dirty="0" smtClean="0">
                <a:solidFill>
                  <a:srgbClr val="000000"/>
                </a:solidFill>
                <a:latin typeface="Times New Roman" pitchFamily="18" charset="0"/>
                <a:ea typeface="Times New Roman" pitchFamily="18" charset="0"/>
                <a:cs typeface="Times New Roman" pitchFamily="18" charset="0"/>
              </a:rPr>
              <a:t>На мероприятия по обеспечению функционирования данных центров в 2021 году израсходовано</a:t>
            </a:r>
            <a:r>
              <a:rPr lang="en-US" sz="1400" dirty="0" smtClean="0">
                <a:solidFill>
                  <a:srgbClr val="000000"/>
                </a:solidFill>
                <a:latin typeface="Times New Roman" pitchFamily="18" charset="0"/>
                <a:ea typeface="Times New Roman" pitchFamily="18" charset="0"/>
                <a:cs typeface="Times New Roman" pitchFamily="18" charset="0"/>
              </a:rPr>
              <a:t>12 850</a:t>
            </a:r>
            <a:r>
              <a:rPr lang="ru-RU" sz="1400" dirty="0" smtClean="0">
                <a:solidFill>
                  <a:srgbClr val="000000"/>
                </a:solidFill>
                <a:latin typeface="Times New Roman" pitchFamily="18" charset="0"/>
                <a:ea typeface="Times New Roman" pitchFamily="18" charset="0"/>
                <a:cs typeface="Times New Roman" pitchFamily="18" charset="0"/>
              </a:rPr>
              <a:t>,0 тыс. рублей.</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2. В рамках реализации федерального проекта «Цифровая образовательная среда» национального проекта «Образование» в общеобразовательных учреждениях Пугачевского муниципального района (</a:t>
            </a:r>
            <a:r>
              <a:rPr lang="ru-RU" sz="1400" dirty="0" smtClean="0">
                <a:latin typeface="Times New Roman" pitchFamily="18" charset="0"/>
                <a:cs typeface="Times New Roman" pitchFamily="18" charset="0"/>
              </a:rPr>
              <a:t>МОУ «СОШ №2 г. Пугачева», МОУ «СОШ №3 г. Пугачева», МОУ «ООШ №4 г. Пугачева», МОУ «СОШ №5 г. Пугачева», МОУ «СОШ №13 г. Пугачева им. М.В. Ломоносова», МОУ «СОШ п. Заволжский», МОУ «СОШ с. Старая Порубежка им. И.И. </a:t>
            </a:r>
            <a:r>
              <a:rPr lang="ru-RU" sz="1400" dirty="0" err="1" smtClean="0">
                <a:latin typeface="Times New Roman" pitchFamily="18" charset="0"/>
                <a:cs typeface="Times New Roman" pitchFamily="18" charset="0"/>
              </a:rPr>
              <a:t>Лободина</a:t>
            </a:r>
            <a:r>
              <a:rPr lang="ru-RU" sz="1400" dirty="0" smtClean="0">
                <a:latin typeface="Times New Roman" pitchFamily="18" charset="0"/>
                <a:cs typeface="Times New Roman" pitchFamily="18" charset="0"/>
              </a:rPr>
              <a:t>», МОУ «ООШ п. Тургеневский») произошло </a:t>
            </a:r>
            <a:r>
              <a:rPr lang="ru-RU" sz="1400" dirty="0" smtClean="0">
                <a:solidFill>
                  <a:srgbClr val="000000"/>
                </a:solidFill>
                <a:latin typeface="Times New Roman" pitchFamily="18" charset="0"/>
                <a:ea typeface="Times New Roman" pitchFamily="18" charset="0"/>
                <a:cs typeface="Times New Roman" pitchFamily="18" charset="0"/>
              </a:rPr>
              <a:t>обновление материально-технической базы образовательных организаций путем приобретения оборудования для внедрения целевой модели цифровой образовательной среды. На данные мероприятия в 2021 году направлено 15 652,8 тыс. рублей.</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3.</a:t>
            </a:r>
            <a:r>
              <a:rPr lang="ru-RU" sz="1400" dirty="0" smtClean="0">
                <a:latin typeface="Times New Roman" pitchFamily="18" charset="0"/>
                <a:cs typeface="Times New Roman" pitchFamily="18" charset="0"/>
              </a:rPr>
              <a:t> В рамках реализации задач и целей регионального проекта выполнены работы по строительству </a:t>
            </a:r>
            <a:r>
              <a:rPr lang="ru-RU" sz="1400" dirty="0" err="1" smtClean="0">
                <a:latin typeface="Times New Roman" pitchFamily="18" charset="0"/>
                <a:cs typeface="Times New Roman" pitchFamily="18" charset="0"/>
              </a:rPr>
              <a:t>ФОКОТа</a:t>
            </a:r>
            <a:r>
              <a:rPr lang="ru-RU" sz="1400" dirty="0" smtClean="0">
                <a:latin typeface="Times New Roman" pitchFamily="18" charset="0"/>
                <a:cs typeface="Times New Roman" pitchFamily="18" charset="0"/>
              </a:rPr>
              <a:t>, который включает в себя футбольное поле, баскетбольную и волейбольную игровые площадки, спортивные тренажёры, трибуны для зрителей. На строительство данного объекта потрачено 8 200,0 тыс. рублей.</a:t>
            </a:r>
          </a:p>
          <a:p>
            <a:pPr indent="358775" algn="just" eaLnBrk="0" fontAlgn="base" hangingPunct="0">
              <a:spcBef>
                <a:spcPct val="0"/>
              </a:spcBef>
              <a:spcAft>
                <a:spcPct val="0"/>
              </a:spcAft>
              <a:buAutoNum type="arabicPeriod"/>
            </a:pPr>
            <a:endParaRPr lang="ru-RU" sz="1400" b="1" dirty="0" smtClean="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7"/>
            <a:ext cx="8358246" cy="6124754"/>
          </a:xfrm>
          <a:prstGeom prst="rect">
            <a:avLst/>
          </a:prstGeom>
        </p:spPr>
        <p:txBody>
          <a:bodyPr wrap="square">
            <a:spAutoFit/>
          </a:bodyPr>
          <a:lstStyle/>
          <a:p>
            <a:pPr indent="358775" algn="ctr"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2022 год</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1. </a:t>
            </a:r>
            <a:r>
              <a:rPr lang="ru-RU" sz="1400" dirty="0" smtClean="0">
                <a:latin typeface="Times New Roman" pitchFamily="18" charset="0"/>
                <a:cs typeface="Times New Roman" pitchFamily="18" charset="0"/>
              </a:rPr>
              <a:t>В рамках регионального проекта Саратовской области «Развитие инфраструктуры образовательных организаций Саратовской области» на 2022-2026 годы «100 школ», «100 детских садов» в 4 образовательных учреждениях проведен капитальный ремонт (МОУ «СОШ с. Преображенка», МДОУ «Детский сад </a:t>
            </a:r>
            <a:r>
              <a:rPr lang="ru-RU" sz="1400" dirty="0" smtClean="0">
                <a:latin typeface="Times New Roman" pitchFamily="18" charset="0"/>
                <a:cs typeface="Times New Roman" pitchFamily="18" charset="0"/>
              </a:rPr>
              <a:t>с.Давыдовка, </a:t>
            </a:r>
            <a:r>
              <a:rPr lang="ru-RU" sz="1400" dirty="0" smtClean="0">
                <a:latin typeface="Times New Roman" pitchFamily="18" charset="0"/>
                <a:cs typeface="Times New Roman" pitchFamily="18" charset="0"/>
              </a:rPr>
              <a:t>МОУ ООШ с. Селезниха; МДОУ «Детский сад №5 </a:t>
            </a:r>
            <a:r>
              <a:rPr lang="ru-RU" sz="1400" dirty="0" smtClean="0">
                <a:latin typeface="Times New Roman" pitchFamily="18" charset="0"/>
                <a:cs typeface="Times New Roman" pitchFamily="18" charset="0"/>
              </a:rPr>
              <a:t>г.Пугачева») </a:t>
            </a:r>
            <a:r>
              <a:rPr lang="ru-RU" sz="1400" dirty="0" smtClean="0">
                <a:solidFill>
                  <a:srgbClr val="000000"/>
                </a:solidFill>
                <a:latin typeface="Times New Roman" pitchFamily="18" charset="0"/>
                <a:cs typeface="Times New Roman" pitchFamily="18" charset="0"/>
              </a:rPr>
              <a:t>на сумму         </a:t>
            </a:r>
            <a:r>
              <a:rPr lang="ru-RU" sz="1400" dirty="0" smtClean="0">
                <a:solidFill>
                  <a:srgbClr val="000000"/>
                </a:solidFill>
                <a:latin typeface="Times New Roman" pitchFamily="18" charset="0"/>
                <a:cs typeface="Times New Roman" pitchFamily="18" charset="0"/>
              </a:rPr>
              <a:t>4 500,0 тыс. руб.</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2. На оснащение и укрепление материально –технической базы образовательных организаций  </a:t>
            </a:r>
            <a:r>
              <a:rPr lang="ru-RU" sz="1400" dirty="0" smtClean="0">
                <a:solidFill>
                  <a:srgbClr val="000000"/>
                </a:solidFill>
                <a:latin typeface="Times New Roman" pitchFamily="18" charset="0"/>
                <a:cs typeface="Times New Roman" pitchFamily="18" charset="0"/>
              </a:rPr>
              <a:t>направлено </a:t>
            </a:r>
            <a:r>
              <a:rPr lang="ru-RU" sz="1400" dirty="0" smtClean="0">
                <a:solidFill>
                  <a:srgbClr val="000000"/>
                </a:solidFill>
                <a:latin typeface="Times New Roman" pitchFamily="18" charset="0"/>
                <a:cs typeface="Times New Roman" pitchFamily="18" charset="0"/>
              </a:rPr>
              <a:t>14 350,8 тыс. рублей.</a:t>
            </a:r>
          </a:p>
          <a:p>
            <a:pPr marL="0" lvl="1" algn="just" eaLnBrk="0" fontAlgn="base" hangingPunct="0">
              <a:spcBef>
                <a:spcPct val="0"/>
              </a:spcBef>
              <a:spcAft>
                <a:spcPct val="0"/>
              </a:spcAft>
            </a:pPr>
            <a:r>
              <a:rPr lang="ru-RU" sz="1400" b="1" dirty="0" smtClean="0">
                <a:solidFill>
                  <a:srgbClr val="000000"/>
                </a:solidFill>
                <a:latin typeface="Times New Roman" pitchFamily="18" charset="0"/>
                <a:cs typeface="Times New Roman" pitchFamily="18" charset="0"/>
              </a:rPr>
              <a:t>          </a:t>
            </a:r>
            <a:r>
              <a:rPr lang="ru-RU" sz="1400" dirty="0" smtClean="0">
                <a:solidFill>
                  <a:srgbClr val="000000"/>
                </a:solidFill>
                <a:latin typeface="Times New Roman" pitchFamily="18" charset="0"/>
                <a:cs typeface="Times New Roman" pitchFamily="18" charset="0"/>
              </a:rPr>
              <a:t>3.</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направлено  59 175,7 тыс. руб.</a:t>
            </a:r>
          </a:p>
          <a:p>
            <a:pPr marL="0" lvl="1" algn="just" eaLnBrk="0" fontAlgn="base" hangingPunct="0">
              <a:spcBef>
                <a:spcPct val="0"/>
              </a:spcBef>
              <a:spcAft>
                <a:spcPct val="0"/>
              </a:spcAft>
            </a:pPr>
            <a:r>
              <a:rPr lang="ru-RU" sz="1400" dirty="0" smtClean="0">
                <a:latin typeface="Times New Roman" pitchFamily="18" charset="0"/>
                <a:cs typeface="Times New Roman" pitchFamily="18" charset="0"/>
              </a:rPr>
              <a:t>          4.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МОУ «СОШ с. Преображенка». На финансирование данных  мероприятий запланировано 3 980,0 тыс. рублей.</a:t>
            </a: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          2023 год</a:t>
            </a:r>
          </a:p>
          <a:p>
            <a:pPr algn="just"/>
            <a:r>
              <a:rPr lang="ru-RU" sz="1400" dirty="0" smtClean="0">
                <a:latin typeface="Times New Roman" pitchFamily="18" charset="0"/>
                <a:cs typeface="Times New Roman" pitchFamily="18" charset="0"/>
              </a:rPr>
              <a:t>        1. В 2023 году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ДК с. Преображенка, п. Чапаевский, а также филиала МОУ «СОШ с.Давыдовка»- ООШ п.Чапаевский.  На финансирование данных  мероприятий запланировано 10 830,0 тыс. рублей.</a:t>
            </a:r>
          </a:p>
          <a:p>
            <a:pPr algn="just"/>
            <a:r>
              <a:rPr lang="ru-RU" sz="1400" dirty="0" smtClean="0">
                <a:solidFill>
                  <a:srgbClr val="000000"/>
                </a:solidFill>
                <a:latin typeface="Times New Roman" pitchFamily="18" charset="0"/>
                <a:cs typeface="Times New Roman" pitchFamily="18" charset="0"/>
              </a:rPr>
              <a:t>       2.</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направлено  37 026,6 тыс. руб.</a:t>
            </a:r>
          </a:p>
          <a:p>
            <a:pPr algn="ct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2024 год</a:t>
            </a:r>
          </a:p>
          <a:p>
            <a:pPr algn="just"/>
            <a:r>
              <a:rPr lang="ru-RU" sz="1400" dirty="0" smtClean="0">
                <a:latin typeface="Times New Roman" pitchFamily="18" charset="0"/>
                <a:cs typeface="Times New Roman" pitchFamily="18" charset="0"/>
              </a:rPr>
              <a:t>        1. На капитальный ремонт, ремонт и содержание автомобильных дорог общего пользования из средств муниципального дорожного фонда запланировано 37 549,9 тыс. руб.</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2025 год</a:t>
            </a:r>
          </a:p>
          <a:p>
            <a:pPr algn="just"/>
            <a:r>
              <a:rPr lang="ru-RU" sz="1400" dirty="0" smtClean="0">
                <a:latin typeface="Times New Roman" pitchFamily="18" charset="0"/>
                <a:cs typeface="Times New Roman" pitchFamily="18" charset="0"/>
              </a:rPr>
              <a:t>        1. На капитальный ремонт, ремонт и содержание автомобильных дорог общего пользования из средств муниципального дорожного фонда запланировано 37 998,9 тыс. </a:t>
            </a:r>
            <a:r>
              <a:rPr lang="ru-RU" sz="1400" smtClean="0">
                <a:latin typeface="Times New Roman" pitchFamily="18" charset="0"/>
                <a:cs typeface="Times New Roman" pitchFamily="18" charset="0"/>
              </a:rPr>
              <a:t>руб</a:t>
            </a:r>
            <a:r>
              <a:rPr lang="ru-RU" sz="1400" smtClean="0">
                <a:latin typeface="Times New Roman" pitchFamily="18" charset="0"/>
                <a:cs typeface="Times New Roman" pitchFamily="18" charset="0"/>
              </a:rPr>
              <a:t>.</a:t>
            </a:r>
            <a:endParaRPr lang="ru-RU" sz="1400" b="1"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2021 год факт </a:t>
                      </a:r>
                    </a:p>
                    <a:p>
                      <a:pPr marL="0" indent="0" algn="ctr">
                        <a:spcAft>
                          <a:spcPts val="0"/>
                        </a:spcAft>
                      </a:pPr>
                      <a:r>
                        <a:rPr lang="ru-RU" sz="1200" b="1" dirty="0" smtClean="0">
                          <a:latin typeface="Times New Roman"/>
                          <a:ea typeface="Times New Roman"/>
                        </a:rPr>
                        <a:t>( на 01.01.2022г)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2022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2023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01.01.2024г)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2024год 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01.01.2025г)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2025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01.01.2026г)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36,3</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23,2</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на 2023-2025 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6374</TotalTime>
  <Words>7101</Words>
  <Application>Microsoft Office PowerPoint</Application>
  <PresentationFormat>Экран (4:3)</PresentationFormat>
  <Paragraphs>1665</Paragraphs>
  <Slides>57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Целевые показатели реализации муниципальных программ Пугачевского муниципального района</vt:lpstr>
      <vt:lpstr>Слайд 50</vt:lpstr>
      <vt:lpstr>Слайд 51</vt:lpstr>
      <vt:lpstr>Слайд 52</vt:lpstr>
      <vt:lpstr>Слайд 53</vt:lpstr>
      <vt:lpstr>Слайд 54</vt:lpstr>
      <vt:lpstr>Слайд 55</vt:lpstr>
      <vt:lpstr>Слайд 56</vt:lpstr>
      <vt:lpstr>Слайд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naumova</cp:lastModifiedBy>
  <cp:revision>742</cp:revision>
  <dcterms:created xsi:type="dcterms:W3CDTF">2019-03-18T04:09:55Z</dcterms:created>
  <dcterms:modified xsi:type="dcterms:W3CDTF">2022-11-11T08:29:30Z</dcterms:modified>
</cp:coreProperties>
</file>