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charts/chart17.xml" ContentType="application/vnd.openxmlformats-officedocument.drawingml.char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charts/chart13.xml" ContentType="application/vnd.openxmlformats-officedocument.drawingml.chart+xml"/>
  <Override PartName="/ppt/charts/chart15.xml" ContentType="application/vnd.openxmlformats-officedocument.drawingml.char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charts/chart7.xml" ContentType="application/vnd.openxmlformats-officedocument.drawingml.chart+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charts/chart18.xml" ContentType="application/vnd.openxmlformats-officedocument.drawingml.char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charts/chart16.xml" ContentType="application/vnd.openxmlformats-officedocument.drawingml.char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charts/chart14.xml" ContentType="application/vnd.openxmlformats-officedocument.drawingml.char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harts/chart8.xml" ContentType="application/vnd.openxmlformats-officedocument.drawingml.chart+xml"/>
  <Override PartName="/ppt/charts/chart12.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10.xml" ContentType="application/vnd.openxmlformats-officedocument.drawingml.chart+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charts/chart2.xml" ContentType="application/vnd.openxmlformats-officedocument.drawingml.char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charts/chart19.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7">
  <p:sldMasterIdLst>
    <p:sldMasterId id="2147483648" r:id="rId1"/>
  </p:sldMasterIdLst>
  <p:notesMasterIdLst>
    <p:notesMasterId r:id="rId5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2" r:id="rId27"/>
    <p:sldId id="283" r:id="rId28"/>
    <p:sldId id="284" r:id="rId29"/>
    <p:sldId id="285" r:id="rId30"/>
    <p:sldId id="286" r:id="rId31"/>
    <p:sldId id="287" r:id="rId32"/>
    <p:sldId id="288" r:id="rId33"/>
    <p:sldId id="289" r:id="rId34"/>
    <p:sldId id="290" r:id="rId35"/>
    <p:sldId id="291" r:id="rId36"/>
    <p:sldId id="281" r:id="rId37"/>
    <p:sldId id="292" r:id="rId38"/>
    <p:sldId id="293" r:id="rId39"/>
    <p:sldId id="294" r:id="rId40"/>
    <p:sldId id="314" r:id="rId41"/>
    <p:sldId id="298" r:id="rId42"/>
    <p:sldId id="299" r:id="rId43"/>
    <p:sldId id="301" r:id="rId44"/>
    <p:sldId id="304" r:id="rId45"/>
    <p:sldId id="306" r:id="rId46"/>
    <p:sldId id="307" r:id="rId47"/>
    <p:sldId id="308" r:id="rId48"/>
    <p:sldId id="309" r:id="rId49"/>
    <p:sldId id="310" r:id="rId50"/>
    <p:sldId id="315" r:id="rId51"/>
    <p:sldId id="318" r:id="rId52"/>
    <p:sldId id="317" r:id="rId53"/>
    <p:sldId id="311" r:id="rId54"/>
    <p:sldId id="319" r:id="rId55"/>
    <p:sldId id="320" r:id="rId56"/>
    <p:sldId id="312" r:id="rId57"/>
    <p:sldId id="313" r:id="rId58"/>
  </p:sldIdLst>
  <p:sldSz cx="9144000" cy="6858000" type="screen4x3"/>
  <p:notesSz cx="6797675" cy="987266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0815" autoAdjust="0"/>
    <p:restoredTop sz="94660"/>
  </p:normalViewPr>
  <p:slideViewPr>
    <p:cSldViewPr>
      <p:cViewPr>
        <p:scale>
          <a:sx n="84" d="100"/>
          <a:sy n="84" d="100"/>
        </p:scale>
        <p:origin x="-1536" y="-235"/>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56;&#1040;&#1057;&#1061;&#1054;&#1044;&#1067;.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44;&#1054;&#1061;&#1054;&#1044;&#1067;%20%20&#1053;&#1054;&#1042;&#1067;&#1045;.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44;&#1054;&#1061;&#1054;&#1044;&#1067;%20%20&#1053;&#1054;&#1042;&#1067;&#1045;.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44;&#1054;&#1061;&#1054;&#1044;&#1067;%20%20&#1053;&#1054;&#1042;&#1067;&#1045;.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44;&#1054;&#1061;&#1054;&#1044;&#1067;%20%20&#1053;&#1054;&#1042;&#1067;&#1045;.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44;&#1054;&#1061;&#1054;&#1044;&#1067;%20%20&#1053;&#1054;&#1042;&#1067;&#1045;.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2;%20&#1091;&#1090;&#1074;&#1077;&#1088;&#1078;&#1076;&#1077;&#1085;&#1085;&#1086;&#1084;&#1091;\&#1058;&#1072;&#1073;&#1083;&#1080;&#1094;&#1099;%20&#1076;&#1083;&#1103;%20&#1076;&#1080;&#1072;&#1075;&#1088;&#1072;&#1084;&#1084;&#1099;%20&#1056;&#1040;&#1057;&#1061;&#1054;&#1044;&#1067;.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2;%20&#1091;&#1090;&#1074;&#1077;&#1088;&#1078;&#1076;&#1077;&#1085;&#1085;&#1086;&#1084;&#1091;\&#1058;&#1072;&#1073;&#1083;&#1080;&#1094;&#1099;%20&#1076;&#1083;&#1103;%20&#1076;&#1080;&#1072;&#1075;&#1088;&#1072;&#1084;&#1084;&#1099;%20&#1056;&#1040;&#1057;&#1061;&#1054;&#1044;&#1067;.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2;%20&#1091;&#1090;&#1074;&#1077;&#1088;&#1078;&#1076;&#1077;&#1085;&#1085;&#1086;&#1084;&#1091;\&#1058;&#1072;&#1073;&#1083;&#1080;&#1094;&#1099;%20&#1076;&#1083;&#1103;%20&#1076;&#1080;&#1072;&#1075;&#1088;&#1072;&#1084;&#1084;&#1099;%20&#1056;&#1040;&#1057;&#1061;&#1054;&#1044;&#1067;.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56;&#1040;&#1057;&#1061;&#1054;&#1044;&#1067;.xlsx"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2;%20&#1091;&#1090;&#1074;&#1077;&#1088;&#1078;&#1076;&#1077;&#1085;&#1085;&#1086;&#1084;&#1091;\&#1058;&#1072;&#1073;&#1083;&#1080;&#1094;&#1099;%20&#1076;&#1083;&#1103;%20&#1076;&#1080;&#1072;&#1075;&#1088;&#1072;&#1084;&#1084;&#1099;%20&#1056;&#1040;&#1057;&#1061;&#1054;&#1044;&#106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56;&#1040;&#1057;&#1061;&#1054;&#1044;&#106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56;&#1040;&#1057;&#1061;&#1054;&#1044;&#1067;.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56;&#1040;&#1057;&#1061;&#1054;&#1044;&#1067;.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56;&#1040;&#1057;&#1061;&#1054;&#1044;&#1067;.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2;%20&#1091;&#1090;&#1074;&#1077;&#1088;&#1078;&#1076;&#1077;&#1085;&#1085;&#1086;&#1084;&#1091;\&#1058;&#1072;&#1073;&#1083;&#1080;&#1094;&#1099;%20&#1076;&#1083;&#1103;%20&#1076;&#1080;&#1072;&#1075;&#1088;&#1072;&#1084;&#1084;&#1099;%20&#1044;&#1054;&#1061;&#1054;&#1044;&#1067;%20%20&#1053;&#1054;&#1042;&#1067;&#1045;.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44;&#1054;&#1061;&#1054;&#1044;&#1067;%20%20&#1053;&#1054;&#1042;&#1067;&#1045;.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44;&#1054;&#1061;&#1054;&#1044;&#1067;%20%20&#1053;&#1054;&#1042;&#1067;&#1045;.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44;&#1054;&#1061;&#1054;&#1044;&#1067;%20%20&#1053;&#1054;&#1042;&#1067;&#1045;.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plotArea>
      <c:layout>
        <c:manualLayout>
          <c:layoutTarget val="inner"/>
          <c:xMode val="edge"/>
          <c:yMode val="edge"/>
          <c:x val="9.7627201459784596E-2"/>
          <c:y val="7.332659237267472E-2"/>
          <c:w val="0.85844089299381465"/>
          <c:h val="0.80153285142635733"/>
        </c:manualLayout>
      </c:layout>
      <c:lineChart>
        <c:grouping val="standard"/>
        <c:ser>
          <c:idx val="0"/>
          <c:order val="0"/>
          <c:marker>
            <c:symbol val="none"/>
          </c:marker>
          <c:dLbls>
            <c:dLbl>
              <c:idx val="0"/>
              <c:layout>
                <c:manualLayout>
                  <c:x val="-5.1716809744750084E-2"/>
                  <c:y val="2.8571228597825196E-2"/>
                </c:manualLayout>
              </c:layout>
              <c:showVal val="1"/>
            </c:dLbl>
            <c:dLbl>
              <c:idx val="1"/>
              <c:layout>
                <c:manualLayout>
                  <c:x val="-6.1413711571890822E-2"/>
                  <c:y val="-2.8571228597825196E-2"/>
                </c:manualLayout>
              </c:layout>
              <c:showVal val="1"/>
            </c:dLbl>
            <c:dLbl>
              <c:idx val="2"/>
              <c:layout>
                <c:manualLayout>
                  <c:x val="-6.7878567301843579E-2"/>
                  <c:y val="-4.4444133374394575E-2"/>
                </c:manualLayout>
              </c:layout>
              <c:showVal val="1"/>
            </c:dLbl>
            <c:dLbl>
              <c:idx val="3"/>
              <c:layout>
                <c:manualLayout>
                  <c:x val="-7.7575214617125132E-2"/>
                  <c:y val="-5.0793295285022542E-2"/>
                </c:manualLayout>
              </c:layout>
              <c:showVal val="1"/>
            </c:dLbl>
            <c:dLbl>
              <c:idx val="4"/>
              <c:layout>
                <c:manualLayout>
                  <c:x val="-5.1716809744750014E-2"/>
                  <c:y val="-4.7618964296712904E-2"/>
                </c:manualLayout>
              </c:layout>
              <c:showVal val="1"/>
            </c:dLbl>
            <c:showVal val="1"/>
          </c:dLbls>
          <c:cat>
            <c:strRef>
              <c:f>Соцэконом!$A$2:$E$2</c:f>
              <c:strCache>
                <c:ptCount val="5"/>
                <c:pt idx="0">
                  <c:v>2020г.</c:v>
                </c:pt>
                <c:pt idx="1">
                  <c:v>2021г.</c:v>
                </c:pt>
                <c:pt idx="2">
                  <c:v>2022г.</c:v>
                </c:pt>
                <c:pt idx="3">
                  <c:v>2023г.</c:v>
                </c:pt>
                <c:pt idx="4">
                  <c:v>2024г.</c:v>
                </c:pt>
              </c:strCache>
            </c:strRef>
          </c:cat>
          <c:val>
            <c:numRef>
              <c:f>Соцэконом!$A$3:$E$3</c:f>
              <c:numCache>
                <c:formatCode>General</c:formatCode>
                <c:ptCount val="5"/>
                <c:pt idx="0">
                  <c:v>1958.2</c:v>
                </c:pt>
                <c:pt idx="1">
                  <c:v>2264.6999999999998</c:v>
                </c:pt>
                <c:pt idx="2">
                  <c:v>2353.1999999999998</c:v>
                </c:pt>
                <c:pt idx="3">
                  <c:v>2464.1999999999998</c:v>
                </c:pt>
                <c:pt idx="4">
                  <c:v>2595.8000000000002</c:v>
                </c:pt>
              </c:numCache>
            </c:numRef>
          </c:val>
        </c:ser>
        <c:marker val="1"/>
        <c:axId val="90549632"/>
        <c:axId val="90555520"/>
      </c:lineChart>
      <c:catAx>
        <c:axId val="90549632"/>
        <c:scaling>
          <c:orientation val="minMax"/>
        </c:scaling>
        <c:axPos val="b"/>
        <c:tickLblPos val="nextTo"/>
        <c:crossAx val="90555520"/>
        <c:crosses val="autoZero"/>
        <c:auto val="1"/>
        <c:lblAlgn val="ctr"/>
        <c:lblOffset val="100"/>
      </c:catAx>
      <c:valAx>
        <c:axId val="90555520"/>
        <c:scaling>
          <c:orientation val="minMax"/>
        </c:scaling>
        <c:axPos val="l"/>
        <c:majorGridlines/>
        <c:numFmt formatCode="General" sourceLinked="1"/>
        <c:tickLblPos val="nextTo"/>
        <c:crossAx val="90549632"/>
        <c:crosses val="autoZero"/>
        <c:crossBetween val="between"/>
      </c:valAx>
    </c:plotArea>
    <c:plotVisOnly val="1"/>
  </c:chart>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manualLayout>
          <c:layoutTarget val="inner"/>
          <c:xMode val="edge"/>
          <c:yMode val="edge"/>
          <c:x val="0.21149144584390933"/>
          <c:y val="0.17677726647653191"/>
          <c:w val="0.35503950821936731"/>
          <c:h val="0.5822647130453481"/>
        </c:manualLayout>
      </c:layout>
      <c:pieChart>
        <c:varyColors val="1"/>
        <c:ser>
          <c:idx val="0"/>
          <c:order val="0"/>
          <c:tx>
            <c:strRef>
              <c:f>'Налоговые  2019 - 2021'!$B$27</c:f>
              <c:strCache>
                <c:ptCount val="1"/>
                <c:pt idx="0">
                  <c:v>План на 2023 год </c:v>
                </c:pt>
              </c:strCache>
            </c:strRef>
          </c:tx>
          <c:explosion val="14"/>
          <c:dLbls>
            <c:dLbl>
              <c:idx val="0"/>
              <c:layout>
                <c:manualLayout>
                  <c:x val="-0.25507740074629065"/>
                  <c:y val="0.12851014749409534"/>
                </c:manualLayout>
              </c:layout>
              <c:showCatName val="1"/>
              <c:showPercent val="1"/>
            </c:dLbl>
            <c:dLbl>
              <c:idx val="1"/>
              <c:layout>
                <c:manualLayout>
                  <c:x val="8.6170992082540455E-3"/>
                  <c:y val="0.19681270132741829"/>
                </c:manualLayout>
              </c:layout>
              <c:showCatName val="1"/>
              <c:showPercent val="1"/>
            </c:dLbl>
            <c:dLbl>
              <c:idx val="2"/>
              <c:layout>
                <c:manualLayout>
                  <c:x val="6.4061820299521864E-4"/>
                  <c:y val="8.2972729132912135E-2"/>
                </c:manualLayout>
              </c:layout>
              <c:showCatName val="1"/>
              <c:showPercent val="1"/>
            </c:dLbl>
            <c:dLbl>
              <c:idx val="3"/>
              <c:layout>
                <c:manualLayout>
                  <c:x val="0"/>
                  <c:y val="1.9060260511055041E-2"/>
                </c:manualLayout>
              </c:layout>
              <c:showCatName val="1"/>
              <c:showPercent val="1"/>
            </c:dLbl>
            <c:txPr>
              <a:bodyPr/>
              <a:lstStyle/>
              <a:p>
                <a:pPr>
                  <a:defRPr sz="1400">
                    <a:latin typeface="Times New Roman" pitchFamily="18" charset="0"/>
                    <a:cs typeface="Times New Roman" pitchFamily="18" charset="0"/>
                  </a:defRPr>
                </a:pPr>
                <a:endParaRPr lang="ru-RU"/>
              </a:p>
            </c:txPr>
            <c:showCatName val="1"/>
            <c:showPercent val="1"/>
            <c:showLeaderLines val="1"/>
          </c:dLbls>
          <c:cat>
            <c:strRef>
              <c:f>'Налоговые  2019 - 2021'!$A$28:$A$33</c:f>
              <c:strCache>
                <c:ptCount val="6"/>
                <c:pt idx="0">
                  <c:v>Налог на доходы физических лиц</c:v>
                </c:pt>
                <c:pt idx="1">
                  <c:v>Акцизы на нефтепродукты</c:v>
                </c:pt>
                <c:pt idx="2">
                  <c:v>Единый сельскохозяйственный налог</c:v>
                </c:pt>
                <c:pt idx="3">
                  <c:v>Налогообложение по патенту</c:v>
                </c:pt>
                <c:pt idx="4">
                  <c:v>Транспортный налог</c:v>
                </c:pt>
                <c:pt idx="5">
                  <c:v>Государственная пошлина</c:v>
                </c:pt>
              </c:strCache>
            </c:strRef>
          </c:cat>
          <c:val>
            <c:numRef>
              <c:f>'Налоговые  2019 - 2021'!$B$28:$B$33</c:f>
              <c:numCache>
                <c:formatCode>#,##0.0</c:formatCode>
                <c:ptCount val="6"/>
                <c:pt idx="0">
                  <c:v>157693.5</c:v>
                </c:pt>
                <c:pt idx="1">
                  <c:v>16501</c:v>
                </c:pt>
                <c:pt idx="2">
                  <c:v>27985.200000000001</c:v>
                </c:pt>
                <c:pt idx="3">
                  <c:v>7200</c:v>
                </c:pt>
                <c:pt idx="4">
                  <c:v>33169</c:v>
                </c:pt>
                <c:pt idx="5">
                  <c:v>6189</c:v>
                </c:pt>
              </c:numCache>
            </c:numRef>
          </c:val>
        </c:ser>
        <c:firstSliceAng val="0"/>
      </c:pieChart>
    </c:plotArea>
    <c:legend>
      <c:legendPos val="r"/>
      <c:layout>
        <c:manualLayout>
          <c:xMode val="edge"/>
          <c:yMode val="edge"/>
          <c:x val="0.65506826783248062"/>
          <c:y val="8.8488697074909403E-2"/>
          <c:w val="0.31335280153022427"/>
          <c:h val="0.86735231496664955"/>
        </c:manualLayout>
      </c:layout>
      <c:txPr>
        <a:bodyPr/>
        <a:lstStyle/>
        <a:p>
          <a:pPr>
            <a:defRPr sz="1400">
              <a:latin typeface="Times New Roman" pitchFamily="18" charset="0"/>
              <a:cs typeface="Times New Roman" pitchFamily="18" charset="0"/>
            </a:defRPr>
          </a:pPr>
          <a:endParaRPr lang="ru-RU"/>
        </a:p>
      </c:txPr>
    </c:legend>
    <c:plotVisOnly val="1"/>
  </c:chart>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manualLayout>
          <c:layoutTarget val="inner"/>
          <c:xMode val="edge"/>
          <c:yMode val="edge"/>
          <c:x val="6.0543084389197852E-2"/>
          <c:y val="9.0974445208795246E-2"/>
          <c:w val="0.54209877535885664"/>
          <c:h val="0.80510810466508764"/>
        </c:manualLayout>
      </c:layout>
      <c:pie3DChart>
        <c:varyColors val="1"/>
        <c:ser>
          <c:idx val="0"/>
          <c:order val="0"/>
          <c:tx>
            <c:strRef>
              <c:f>'Неналоговые 2018 - 2020'!$B$5</c:f>
              <c:strCache>
                <c:ptCount val="1"/>
                <c:pt idx="0">
                  <c:v>План на 2022 год </c:v>
                </c:pt>
              </c:strCache>
            </c:strRef>
          </c:tx>
          <c:explosion val="25"/>
          <c:dLbls>
            <c:dLbl>
              <c:idx val="0"/>
              <c:layout>
                <c:manualLayout>
                  <c:x val="-6.6730184741377943E-2"/>
                  <c:y val="-0.17017309533588637"/>
                </c:manualLayout>
              </c:layout>
              <c:showCatName val="1"/>
              <c:showPercent val="1"/>
            </c:dLbl>
            <c:dLbl>
              <c:idx val="1"/>
              <c:layout>
                <c:manualLayout>
                  <c:x val="-7.9674926992239041E-3"/>
                  <c:y val="9.9839001876313963E-2"/>
                </c:manualLayout>
              </c:layout>
              <c:showCatName val="1"/>
              <c:showPercent val="1"/>
            </c:dLbl>
            <c:dLbl>
              <c:idx val="3"/>
              <c:layout>
                <c:manualLayout>
                  <c:x val="-7.9797980556342282E-2"/>
                  <c:y val="-1.9405196902259531E-2"/>
                </c:manualLayout>
              </c:layout>
              <c:showCatName val="1"/>
              <c:showPercent val="1"/>
            </c:dLbl>
            <c:txPr>
              <a:bodyPr/>
              <a:lstStyle/>
              <a:p>
                <a:pPr>
                  <a:defRPr sz="1600">
                    <a:latin typeface="Times New Roman" pitchFamily="18" charset="0"/>
                    <a:cs typeface="Times New Roman" pitchFamily="18" charset="0"/>
                  </a:defRPr>
                </a:pPr>
                <a:endParaRPr lang="ru-RU"/>
              </a:p>
            </c:txPr>
            <c:showCatName val="1"/>
            <c:showPercent val="1"/>
            <c:showLeaderLines val="1"/>
          </c:dLbls>
          <c:cat>
            <c:strRef>
              <c:f>'Неналоговые 2018 - 2020'!$A$6:$A$9</c:f>
              <c:strCache>
                <c:ptCount val="4"/>
                <c:pt idx="0">
                  <c:v>Доходы от использования муниципального имущества</c:v>
                </c:pt>
                <c:pt idx="1">
                  <c:v>Платежи при пользовании природными ресурсами</c:v>
                </c:pt>
                <c:pt idx="2">
                  <c:v>Доходы от продажи материальных и нематериальных активов</c:v>
                </c:pt>
                <c:pt idx="3">
                  <c:v>Штрафы, санкции, возмещение ущерба</c:v>
                </c:pt>
              </c:strCache>
            </c:strRef>
          </c:cat>
          <c:val>
            <c:numRef>
              <c:f>'Неналоговые 2018 - 2020'!$B$6:$B$9</c:f>
              <c:numCache>
                <c:formatCode>#,##0.0</c:formatCode>
                <c:ptCount val="4"/>
                <c:pt idx="0">
                  <c:v>7161.3</c:v>
                </c:pt>
                <c:pt idx="1">
                  <c:v>400</c:v>
                </c:pt>
                <c:pt idx="2">
                  <c:v>10210</c:v>
                </c:pt>
                <c:pt idx="3">
                  <c:v>1304.0999999999999</c:v>
                </c:pt>
              </c:numCache>
            </c:numRef>
          </c:val>
        </c:ser>
      </c:pie3DChart>
    </c:plotArea>
    <c:legend>
      <c:legendPos val="r"/>
      <c:layout>
        <c:manualLayout>
          <c:xMode val="edge"/>
          <c:yMode val="edge"/>
          <c:x val="0.72732426974400755"/>
          <c:y val="3.0604601391118237E-2"/>
          <c:w val="0.26254846831808382"/>
          <c:h val="0.92584758847359239"/>
        </c:manualLayout>
      </c:layout>
      <c:txPr>
        <a:bodyPr/>
        <a:lstStyle/>
        <a:p>
          <a:pPr>
            <a:defRPr sz="1400">
              <a:latin typeface="Times New Roman" pitchFamily="18" charset="0"/>
              <a:cs typeface="Times New Roman" pitchFamily="18" charset="0"/>
            </a:defRPr>
          </a:pPr>
          <a:endParaRPr lang="ru-RU"/>
        </a:p>
      </c:txPr>
    </c:legend>
    <c:plotVisOnly val="1"/>
  </c:chart>
  <c:externalData r:id="rId1"/>
</c:chartSpace>
</file>

<file path=ppt/charts/chart12.xml><?xml version="1.0" encoding="utf-8"?>
<c:chartSpace xmlns:c="http://schemas.openxmlformats.org/drawingml/2006/chart" xmlns:a="http://schemas.openxmlformats.org/drawingml/2006/main" xmlns:r="http://schemas.openxmlformats.org/officeDocument/2006/relationships">
  <c:lang val="ru-RU"/>
  <c:chart>
    <c:autoTitleDeleted val="1"/>
    <c:view3D>
      <c:rotX val="30"/>
      <c:perspective val="30"/>
    </c:view3D>
    <c:plotArea>
      <c:layout>
        <c:manualLayout>
          <c:layoutTarget val="inner"/>
          <c:xMode val="edge"/>
          <c:yMode val="edge"/>
          <c:x val="6.4046871405007963E-2"/>
          <c:y val="9.3889932021101394E-2"/>
          <c:w val="0.53778559832009565"/>
          <c:h val="0.81745181704111114"/>
        </c:manualLayout>
      </c:layout>
      <c:pie3DChart>
        <c:varyColors val="1"/>
        <c:ser>
          <c:idx val="0"/>
          <c:order val="0"/>
          <c:tx>
            <c:strRef>
              <c:f>'Неналоговые 2018 - 2020'!$B$19</c:f>
              <c:strCache>
                <c:ptCount val="1"/>
                <c:pt idx="0">
                  <c:v>План на 2023 год </c:v>
                </c:pt>
              </c:strCache>
            </c:strRef>
          </c:tx>
          <c:explosion val="25"/>
          <c:dPt>
            <c:idx val="0"/>
            <c:explosion val="3"/>
          </c:dPt>
          <c:dLbls>
            <c:dLbl>
              <c:idx val="0"/>
              <c:layout>
                <c:manualLayout>
                  <c:x val="-0.11831504039353316"/>
                  <c:y val="-0.35779178568397846"/>
                </c:manualLayout>
              </c:layout>
              <c:showCatName val="1"/>
              <c:showPercent val="1"/>
            </c:dLbl>
            <c:dLbl>
              <c:idx val="1"/>
              <c:layout>
                <c:manualLayout>
                  <c:x val="0.22152921847505905"/>
                  <c:y val="9.9172694085069707E-2"/>
                </c:manualLayout>
              </c:layout>
              <c:showCatName val="1"/>
              <c:showPercent val="1"/>
            </c:dLbl>
            <c:dLbl>
              <c:idx val="2"/>
              <c:layout>
                <c:manualLayout>
                  <c:x val="4.7842794137185909E-2"/>
                  <c:y val="0.24834336964751674"/>
                </c:manualLayout>
              </c:layout>
              <c:showCatName val="1"/>
              <c:showPercent val="1"/>
            </c:dLbl>
            <c:dLbl>
              <c:idx val="3"/>
              <c:layout>
                <c:manualLayout>
                  <c:x val="6.5048268084734059E-2"/>
                  <c:y val="-8.636269638371373E-2"/>
                </c:manualLayout>
              </c:layout>
              <c:showCatName val="1"/>
              <c:showPercent val="1"/>
            </c:dLbl>
            <c:txPr>
              <a:bodyPr/>
              <a:lstStyle/>
              <a:p>
                <a:pPr>
                  <a:defRPr sz="1400">
                    <a:latin typeface="Times New Roman" pitchFamily="18" charset="0"/>
                    <a:cs typeface="Times New Roman" pitchFamily="18" charset="0"/>
                  </a:defRPr>
                </a:pPr>
                <a:endParaRPr lang="ru-RU"/>
              </a:p>
            </c:txPr>
            <c:showCatName val="1"/>
            <c:showPercent val="1"/>
            <c:showLeaderLines val="1"/>
          </c:dLbls>
          <c:cat>
            <c:strRef>
              <c:f>'Неналоговые 2018 - 2020'!$A$20:$A$23</c:f>
              <c:strCache>
                <c:ptCount val="4"/>
                <c:pt idx="0">
                  <c:v>Доходы от использования муниципального имущества</c:v>
                </c:pt>
                <c:pt idx="1">
                  <c:v>Платежи при пользовании природными ресурсами</c:v>
                </c:pt>
                <c:pt idx="2">
                  <c:v>Доходы от продажи материальных и нематериальных активов</c:v>
                </c:pt>
                <c:pt idx="3">
                  <c:v>Штрафы, санкции, возмещение ущерба</c:v>
                </c:pt>
              </c:strCache>
            </c:strRef>
          </c:cat>
          <c:val>
            <c:numRef>
              <c:f>'Неналоговые 2018 - 2020'!$B$20:$B$23</c:f>
              <c:numCache>
                <c:formatCode>#,##0.0</c:formatCode>
                <c:ptCount val="4"/>
                <c:pt idx="0">
                  <c:v>6463.7</c:v>
                </c:pt>
                <c:pt idx="1">
                  <c:v>400</c:v>
                </c:pt>
                <c:pt idx="2">
                  <c:v>3800</c:v>
                </c:pt>
                <c:pt idx="3">
                  <c:v>1800</c:v>
                </c:pt>
              </c:numCache>
            </c:numRef>
          </c:val>
        </c:ser>
      </c:pie3DChart>
    </c:plotArea>
    <c:legend>
      <c:legendPos val="r"/>
      <c:layout>
        <c:manualLayout>
          <c:xMode val="edge"/>
          <c:yMode val="edge"/>
          <c:x val="0.69851913062358229"/>
          <c:y val="3.5345772925267749E-2"/>
          <c:w val="0.2610575231132673"/>
          <c:h val="0.92044178457173131"/>
        </c:manualLayout>
      </c:layout>
      <c:txPr>
        <a:bodyPr/>
        <a:lstStyle/>
        <a:p>
          <a:pPr>
            <a:defRPr sz="1400">
              <a:latin typeface="Times New Roman" pitchFamily="18" charset="0"/>
              <a:cs typeface="Times New Roman" pitchFamily="18" charset="0"/>
            </a:defRPr>
          </a:pPr>
          <a:endParaRPr lang="ru-RU"/>
        </a:p>
      </c:txPr>
    </c:legend>
    <c:plotVisOnly val="1"/>
  </c:chart>
  <c:externalData r:id="rId1"/>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pie3DChart>
        <c:varyColors val="1"/>
        <c:ser>
          <c:idx val="0"/>
          <c:order val="0"/>
          <c:tx>
            <c:strRef>
              <c:f>'Неналоговые 2018 - 2020'!$B$38</c:f>
              <c:strCache>
                <c:ptCount val="1"/>
                <c:pt idx="0">
                  <c:v>План на 2024 год </c:v>
                </c:pt>
              </c:strCache>
            </c:strRef>
          </c:tx>
          <c:explosion val="25"/>
          <c:dLbls>
            <c:dLbl>
              <c:idx val="0"/>
              <c:layout>
                <c:manualLayout>
                  <c:x val="-0.13236844090799268"/>
                  <c:y val="-0.32996986668397443"/>
                </c:manualLayout>
              </c:layout>
              <c:showCatName val="1"/>
              <c:showPercent val="1"/>
            </c:dLbl>
            <c:dLbl>
              <c:idx val="1"/>
              <c:layout>
                <c:manualLayout>
                  <c:x val="0.24738219623185936"/>
                  <c:y val="4.0266636200909034E-2"/>
                </c:manualLayout>
              </c:layout>
              <c:showCatName val="1"/>
              <c:showPercent val="1"/>
            </c:dLbl>
            <c:dLbl>
              <c:idx val="2"/>
              <c:layout>
                <c:manualLayout>
                  <c:x val="4.3776072107563624E-2"/>
                  <c:y val="0.26243105549958379"/>
                </c:manualLayout>
              </c:layout>
              <c:showCatName val="1"/>
              <c:showPercent val="1"/>
            </c:dLbl>
            <c:dLbl>
              <c:idx val="3"/>
              <c:layout>
                <c:manualLayout>
                  <c:x val="6.5742707391604899E-2"/>
                  <c:y val="-5.9186162021571724E-2"/>
                </c:manualLayout>
              </c:layout>
              <c:showCatName val="1"/>
              <c:showPercent val="1"/>
            </c:dLbl>
            <c:txPr>
              <a:bodyPr/>
              <a:lstStyle/>
              <a:p>
                <a:pPr>
                  <a:defRPr sz="1400">
                    <a:latin typeface="Times New Roman" pitchFamily="18" charset="0"/>
                    <a:cs typeface="Times New Roman" pitchFamily="18" charset="0"/>
                  </a:defRPr>
                </a:pPr>
                <a:endParaRPr lang="ru-RU"/>
              </a:p>
            </c:txPr>
            <c:showCatName val="1"/>
            <c:showPercent val="1"/>
            <c:showLeaderLines val="1"/>
          </c:dLbls>
          <c:cat>
            <c:strRef>
              <c:f>'Неналоговые 2018 - 2020'!$A$39:$A$42</c:f>
              <c:strCache>
                <c:ptCount val="4"/>
                <c:pt idx="0">
                  <c:v>Доходы, получаемые в виде арендной платы за пользование муниципальным имуществом</c:v>
                </c:pt>
                <c:pt idx="1">
                  <c:v>Платежи при пользовании природными ресурсами</c:v>
                </c:pt>
                <c:pt idx="2">
                  <c:v>Доходы от продажи материальных и нематериальных активов</c:v>
                </c:pt>
                <c:pt idx="3">
                  <c:v>Штрафы, санкции, возмещение ущерба</c:v>
                </c:pt>
              </c:strCache>
            </c:strRef>
          </c:cat>
          <c:val>
            <c:numRef>
              <c:f>'Неналоговые 2018 - 2020'!$B$39:$B$42</c:f>
              <c:numCache>
                <c:formatCode>#,##0.0</c:formatCode>
                <c:ptCount val="4"/>
                <c:pt idx="0">
                  <c:v>6466.2</c:v>
                </c:pt>
                <c:pt idx="1">
                  <c:v>400</c:v>
                </c:pt>
                <c:pt idx="2">
                  <c:v>3800</c:v>
                </c:pt>
                <c:pt idx="3">
                  <c:v>1700</c:v>
                </c:pt>
              </c:numCache>
            </c:numRef>
          </c:val>
        </c:ser>
      </c:pie3DChart>
    </c:plotArea>
    <c:legend>
      <c:legendPos val="r"/>
      <c:layout>
        <c:manualLayout>
          <c:xMode val="edge"/>
          <c:yMode val="edge"/>
          <c:x val="0.72167043449752655"/>
          <c:y val="8.1720524638594097E-2"/>
          <c:w val="0.25319089640541964"/>
          <c:h val="0.89705843018548448"/>
        </c:manualLayout>
      </c:layout>
      <c:txPr>
        <a:bodyPr/>
        <a:lstStyle/>
        <a:p>
          <a:pPr>
            <a:defRPr sz="1400">
              <a:latin typeface="Times New Roman" pitchFamily="18" charset="0"/>
              <a:cs typeface="Times New Roman" pitchFamily="18" charset="0"/>
            </a:defRPr>
          </a:pPr>
          <a:endParaRPr lang="ru-RU"/>
        </a:p>
      </c:txPr>
    </c:legend>
    <c:plotVisOnly val="1"/>
  </c:chart>
  <c:externalData r:id="rId1"/>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ru-RU"/>
  <c:chart>
    <c:plotArea>
      <c:layout/>
      <c:barChart>
        <c:barDir val="col"/>
        <c:grouping val="clustered"/>
        <c:ser>
          <c:idx val="0"/>
          <c:order val="0"/>
          <c:tx>
            <c:strRef>
              <c:f>'Безвозмездные 2018 - 2020'!$A$6</c:f>
              <c:strCache>
                <c:ptCount val="1"/>
                <c:pt idx="0">
                  <c:v>Дотации</c:v>
                </c:pt>
              </c:strCache>
            </c:strRef>
          </c:tx>
          <c:cat>
            <c:strRef>
              <c:f>'Безвозмездные 2018 - 2020'!$B$5:$D$5</c:f>
              <c:strCache>
                <c:ptCount val="3"/>
                <c:pt idx="0">
                  <c:v>План на 2022 год </c:v>
                </c:pt>
                <c:pt idx="1">
                  <c:v>План на 2023 год </c:v>
                </c:pt>
                <c:pt idx="2">
                  <c:v>План на 2024 год </c:v>
                </c:pt>
              </c:strCache>
            </c:strRef>
          </c:cat>
          <c:val>
            <c:numRef>
              <c:f>'Безвозмездные 2018 - 2020'!$B$6:$D$6</c:f>
              <c:numCache>
                <c:formatCode>#,##0.0</c:formatCode>
                <c:ptCount val="3"/>
                <c:pt idx="0">
                  <c:v>172363.1</c:v>
                </c:pt>
                <c:pt idx="1">
                  <c:v>148738.70000000001</c:v>
                </c:pt>
                <c:pt idx="2">
                  <c:v>142169.1</c:v>
                </c:pt>
              </c:numCache>
            </c:numRef>
          </c:val>
        </c:ser>
        <c:ser>
          <c:idx val="1"/>
          <c:order val="1"/>
          <c:tx>
            <c:strRef>
              <c:f>'Безвозмездные 2018 - 2020'!$A$7</c:f>
              <c:strCache>
                <c:ptCount val="1"/>
                <c:pt idx="0">
                  <c:v>Субсидии</c:v>
                </c:pt>
              </c:strCache>
            </c:strRef>
          </c:tx>
          <c:cat>
            <c:strRef>
              <c:f>'Безвозмездные 2018 - 2020'!$B$5:$D$5</c:f>
              <c:strCache>
                <c:ptCount val="3"/>
                <c:pt idx="0">
                  <c:v>План на 2022 год </c:v>
                </c:pt>
                <c:pt idx="1">
                  <c:v>План на 2023 год </c:v>
                </c:pt>
                <c:pt idx="2">
                  <c:v>План на 2024 год </c:v>
                </c:pt>
              </c:strCache>
            </c:strRef>
          </c:cat>
          <c:val>
            <c:numRef>
              <c:f>'Безвозмездные 2018 - 2020'!$B$7:$D$7</c:f>
              <c:numCache>
                <c:formatCode>#,##0.0</c:formatCode>
                <c:ptCount val="3"/>
                <c:pt idx="0">
                  <c:v>44103</c:v>
                </c:pt>
                <c:pt idx="1">
                  <c:v>0</c:v>
                </c:pt>
                <c:pt idx="2">
                  <c:v>0</c:v>
                </c:pt>
              </c:numCache>
            </c:numRef>
          </c:val>
        </c:ser>
        <c:ser>
          <c:idx val="2"/>
          <c:order val="2"/>
          <c:tx>
            <c:strRef>
              <c:f>'Безвозмездные 2018 - 2020'!$A$8</c:f>
              <c:strCache>
                <c:ptCount val="1"/>
                <c:pt idx="0">
                  <c:v>Субвенции</c:v>
                </c:pt>
              </c:strCache>
            </c:strRef>
          </c:tx>
          <c:cat>
            <c:strRef>
              <c:f>'Безвозмездные 2018 - 2020'!$B$5:$D$5</c:f>
              <c:strCache>
                <c:ptCount val="3"/>
                <c:pt idx="0">
                  <c:v>План на 2022 год </c:v>
                </c:pt>
                <c:pt idx="1">
                  <c:v>План на 2023 год </c:v>
                </c:pt>
                <c:pt idx="2">
                  <c:v>План на 2024 год </c:v>
                </c:pt>
              </c:strCache>
            </c:strRef>
          </c:cat>
          <c:val>
            <c:numRef>
              <c:f>'Безвозмездные 2018 - 2020'!$B$8:$D$8</c:f>
              <c:numCache>
                <c:formatCode>#,##0.0</c:formatCode>
                <c:ptCount val="3"/>
                <c:pt idx="0">
                  <c:v>554421.80000000005</c:v>
                </c:pt>
                <c:pt idx="1">
                  <c:v>554860.9</c:v>
                </c:pt>
                <c:pt idx="2">
                  <c:v>555299.5</c:v>
                </c:pt>
              </c:numCache>
            </c:numRef>
          </c:val>
        </c:ser>
        <c:ser>
          <c:idx val="3"/>
          <c:order val="3"/>
          <c:tx>
            <c:strRef>
              <c:f>'Безвозмездные 2018 - 2020'!$A$9</c:f>
              <c:strCache>
                <c:ptCount val="1"/>
                <c:pt idx="0">
                  <c:v>Иные межбюджетные трансферты</c:v>
                </c:pt>
              </c:strCache>
            </c:strRef>
          </c:tx>
          <c:cat>
            <c:strRef>
              <c:f>'Безвозмездные 2018 - 2020'!$B$5:$D$5</c:f>
              <c:strCache>
                <c:ptCount val="3"/>
                <c:pt idx="0">
                  <c:v>План на 2022 год </c:v>
                </c:pt>
                <c:pt idx="1">
                  <c:v>План на 2023 год </c:v>
                </c:pt>
                <c:pt idx="2">
                  <c:v>План на 2024 год </c:v>
                </c:pt>
              </c:strCache>
            </c:strRef>
          </c:cat>
          <c:val>
            <c:numRef>
              <c:f>'Безвозмездные 2018 - 2020'!$B$9:$D$9</c:f>
              <c:numCache>
                <c:formatCode>#,##0.0</c:formatCode>
                <c:ptCount val="3"/>
                <c:pt idx="0">
                  <c:v>2612.9</c:v>
                </c:pt>
                <c:pt idx="1">
                  <c:v>5512.9</c:v>
                </c:pt>
                <c:pt idx="2">
                  <c:v>612.9</c:v>
                </c:pt>
              </c:numCache>
            </c:numRef>
          </c:val>
        </c:ser>
        <c:axId val="108429312"/>
        <c:axId val="108430848"/>
      </c:barChart>
      <c:catAx>
        <c:axId val="108429312"/>
        <c:scaling>
          <c:orientation val="minMax"/>
        </c:scaling>
        <c:axPos val="b"/>
        <c:tickLblPos val="nextTo"/>
        <c:crossAx val="108430848"/>
        <c:crosses val="autoZero"/>
        <c:auto val="1"/>
        <c:lblAlgn val="ctr"/>
        <c:lblOffset val="100"/>
      </c:catAx>
      <c:valAx>
        <c:axId val="108430848"/>
        <c:scaling>
          <c:orientation val="minMax"/>
        </c:scaling>
        <c:axPos val="l"/>
        <c:majorGridlines/>
        <c:numFmt formatCode="#,##0.0" sourceLinked="1"/>
        <c:tickLblPos val="nextTo"/>
        <c:crossAx val="108429312"/>
        <c:crosses val="autoZero"/>
        <c:crossBetween val="between"/>
      </c:valAx>
    </c:plotArea>
    <c:legend>
      <c:legendPos val="r"/>
      <c:layout>
        <c:manualLayout>
          <c:xMode val="edge"/>
          <c:yMode val="edge"/>
          <c:x val="0.71899016566853946"/>
          <c:y val="5.4308925875429112E-2"/>
          <c:w val="0.27114144267338569"/>
          <c:h val="0.89632477231974861"/>
        </c:manualLayout>
      </c:layout>
      <c:txPr>
        <a:bodyPr/>
        <a:lstStyle/>
        <a:p>
          <a:pPr>
            <a:defRPr sz="1400">
              <a:latin typeface="Times New Roman" pitchFamily="18" charset="0"/>
              <a:cs typeface="Times New Roman" pitchFamily="18" charset="0"/>
            </a:defRPr>
          </a:pPr>
          <a:endParaRPr lang="ru-RU"/>
        </a:p>
      </c:txPr>
    </c:legend>
    <c:plotVisOnly val="1"/>
  </c:chart>
  <c:externalData r:id="rId1"/>
</c:chartSpace>
</file>

<file path=ppt/charts/chart15.xml><?xml version="1.0" encoding="utf-8"?>
<c:chartSpace xmlns:c="http://schemas.openxmlformats.org/drawingml/2006/chart" xmlns:a="http://schemas.openxmlformats.org/drawingml/2006/main" xmlns:r="http://schemas.openxmlformats.org/officeDocument/2006/relationships">
  <c:lang val="ru-RU"/>
  <c:style val="4"/>
  <c:chart>
    <c:title>
      <c:tx>
        <c:rich>
          <a:bodyPr/>
          <a:lstStyle/>
          <a:p>
            <a:pPr>
              <a:defRPr/>
            </a:pPr>
            <a:r>
              <a:rPr lang="ru-RU" dirty="0"/>
              <a:t>Расходы на дошкольное </a:t>
            </a:r>
            <a:r>
              <a:rPr lang="ru-RU" dirty="0" smtClean="0"/>
              <a:t>образование на </a:t>
            </a:r>
            <a:r>
              <a:rPr lang="ru-RU" dirty="0"/>
              <a:t>2022-2024 </a:t>
            </a:r>
            <a:r>
              <a:rPr lang="ru-RU" dirty="0" smtClean="0"/>
              <a:t>годы       </a:t>
            </a:r>
            <a:r>
              <a:rPr lang="ru-RU" dirty="0"/>
              <a:t>(тыс. руб.)</a:t>
            </a:r>
          </a:p>
        </c:rich>
      </c:tx>
    </c:title>
    <c:view3D>
      <c:rAngAx val="1"/>
    </c:view3D>
    <c:plotArea>
      <c:layout/>
      <c:bar3DChart>
        <c:barDir val="col"/>
        <c:grouping val="clustered"/>
        <c:ser>
          <c:idx val="0"/>
          <c:order val="0"/>
          <c:tx>
            <c:strRef>
              <c:f>Лист3!$A$2</c:f>
              <c:strCache>
                <c:ptCount val="1"/>
                <c:pt idx="0">
                  <c:v>Расходы на дошкольное образование на 2022-2024 годы (тыс. руб.)</c:v>
                </c:pt>
              </c:strCache>
            </c:strRef>
          </c:tx>
          <c:dLbls>
            <c:dLbl>
              <c:idx val="0"/>
              <c:layout>
                <c:manualLayout>
                  <c:x val="1.7153876039240019E-2"/>
                  <c:y val="-3.911083736946723E-2"/>
                </c:manualLayout>
              </c:layout>
              <c:showVal val="1"/>
            </c:dLbl>
            <c:dLbl>
              <c:idx val="1"/>
              <c:layout>
                <c:manualLayout>
                  <c:x val="1.5594432762945467E-2"/>
                  <c:y val="-3.5555306699515676E-2"/>
                </c:manualLayout>
              </c:layout>
              <c:showVal val="1"/>
            </c:dLbl>
            <c:dLbl>
              <c:idx val="2"/>
              <c:layout>
                <c:manualLayout>
                  <c:x val="1.2475546210356373E-2"/>
                  <c:y val="-3.5555306699515676E-2"/>
                </c:manualLayout>
              </c:layout>
              <c:showVal val="1"/>
            </c:dLbl>
            <c:showVal val="1"/>
          </c:dLbls>
          <c:cat>
            <c:strRef>
              <c:f>Лист3!$B$1:$D$1</c:f>
              <c:strCache>
                <c:ptCount val="3"/>
                <c:pt idx="0">
                  <c:v>2022 год</c:v>
                </c:pt>
                <c:pt idx="1">
                  <c:v>2023 год</c:v>
                </c:pt>
                <c:pt idx="2">
                  <c:v>2024 год</c:v>
                </c:pt>
              </c:strCache>
            </c:strRef>
          </c:cat>
          <c:val>
            <c:numRef>
              <c:f>Лист3!$B$2:$D$2</c:f>
              <c:numCache>
                <c:formatCode>#,##0.0</c:formatCode>
                <c:ptCount val="3"/>
                <c:pt idx="0">
                  <c:v>221077</c:v>
                </c:pt>
                <c:pt idx="1">
                  <c:v>209629.6</c:v>
                </c:pt>
                <c:pt idx="2">
                  <c:v>217563.1</c:v>
                </c:pt>
              </c:numCache>
            </c:numRef>
          </c:val>
        </c:ser>
        <c:shape val="box"/>
        <c:axId val="108685184"/>
        <c:axId val="108686720"/>
        <c:axId val="0"/>
      </c:bar3DChart>
      <c:catAx>
        <c:axId val="108685184"/>
        <c:scaling>
          <c:orientation val="minMax"/>
        </c:scaling>
        <c:axPos val="b"/>
        <c:tickLblPos val="nextTo"/>
        <c:crossAx val="108686720"/>
        <c:crosses val="autoZero"/>
        <c:auto val="1"/>
        <c:lblAlgn val="ctr"/>
        <c:lblOffset val="100"/>
      </c:catAx>
      <c:valAx>
        <c:axId val="108686720"/>
        <c:scaling>
          <c:orientation val="minMax"/>
        </c:scaling>
        <c:axPos val="l"/>
        <c:majorGridlines/>
        <c:numFmt formatCode="#,##0.0" sourceLinked="1"/>
        <c:tickLblPos val="nextTo"/>
        <c:crossAx val="108685184"/>
        <c:crosses val="autoZero"/>
        <c:crossBetween val="between"/>
      </c:valAx>
    </c:plotArea>
    <c:legend>
      <c:legendPos val="r"/>
    </c:legend>
    <c:plotVisOnly val="1"/>
  </c:chart>
  <c:externalData r:id="rId1"/>
</c:chartSpace>
</file>

<file path=ppt/charts/chart16.xml><?xml version="1.0" encoding="utf-8"?>
<c:chartSpace xmlns:c="http://schemas.openxmlformats.org/drawingml/2006/chart" xmlns:a="http://schemas.openxmlformats.org/drawingml/2006/main" xmlns:r="http://schemas.openxmlformats.org/officeDocument/2006/relationships">
  <c:lang val="ru-RU"/>
  <c:chart>
    <c:title>
      <c:tx>
        <c:rich>
          <a:bodyPr/>
          <a:lstStyle/>
          <a:p>
            <a:pPr>
              <a:defRPr/>
            </a:pPr>
            <a:r>
              <a:rPr lang="ru-RU" dirty="0"/>
              <a:t>Расходы на общее образование на 2022-2024 годы </a:t>
            </a:r>
            <a:r>
              <a:rPr lang="ru-RU" dirty="0" smtClean="0"/>
              <a:t>                     (</a:t>
            </a:r>
            <a:r>
              <a:rPr lang="ru-RU" dirty="0"/>
              <a:t>тыс. руб.)</a:t>
            </a:r>
          </a:p>
        </c:rich>
      </c:tx>
    </c:title>
    <c:view3D>
      <c:rAngAx val="1"/>
    </c:view3D>
    <c:plotArea>
      <c:layout/>
      <c:bar3DChart>
        <c:barDir val="col"/>
        <c:grouping val="clustered"/>
        <c:ser>
          <c:idx val="0"/>
          <c:order val="0"/>
          <c:tx>
            <c:strRef>
              <c:f>Лист3!$A$17</c:f>
              <c:strCache>
                <c:ptCount val="1"/>
                <c:pt idx="0">
                  <c:v>Расходы на общее образование на 2022-2024 годы (тыс. руб.)</c:v>
                </c:pt>
              </c:strCache>
            </c:strRef>
          </c:tx>
          <c:dLbls>
            <c:dLbl>
              <c:idx val="0"/>
              <c:layout>
                <c:manualLayout>
                  <c:x val="1.2260450586039888E-2"/>
                  <c:y val="-3.7710173772213605E-2"/>
                </c:manualLayout>
              </c:layout>
              <c:showVal val="1"/>
            </c:dLbl>
            <c:dLbl>
              <c:idx val="1"/>
              <c:layout>
                <c:manualLayout>
                  <c:x val="1.0727894262784901E-2"/>
                  <c:y val="-4.8484509135703242E-2"/>
                </c:manualLayout>
              </c:layout>
              <c:showVal val="1"/>
            </c:dLbl>
            <c:dLbl>
              <c:idx val="2"/>
              <c:layout>
                <c:manualLayout>
                  <c:x val="9.195337939529924E-3"/>
                  <c:y val="-6.4646012180937573E-2"/>
                </c:manualLayout>
              </c:layout>
              <c:showVal val="1"/>
            </c:dLbl>
            <c:showVal val="1"/>
          </c:dLbls>
          <c:cat>
            <c:strRef>
              <c:f>Лист3!$B$16:$D$16</c:f>
              <c:strCache>
                <c:ptCount val="3"/>
                <c:pt idx="0">
                  <c:v>2022 год</c:v>
                </c:pt>
                <c:pt idx="1">
                  <c:v>2023 год</c:v>
                </c:pt>
                <c:pt idx="2">
                  <c:v>2024 год</c:v>
                </c:pt>
              </c:strCache>
            </c:strRef>
          </c:cat>
          <c:val>
            <c:numRef>
              <c:f>Лист3!$B$17:$D$17</c:f>
              <c:numCache>
                <c:formatCode>#,##0.0</c:formatCode>
                <c:ptCount val="3"/>
                <c:pt idx="0">
                  <c:v>553657</c:v>
                </c:pt>
                <c:pt idx="1">
                  <c:v>546731.5</c:v>
                </c:pt>
                <c:pt idx="2">
                  <c:v>535678.9</c:v>
                </c:pt>
              </c:numCache>
            </c:numRef>
          </c:val>
        </c:ser>
        <c:shape val="box"/>
        <c:axId val="108721280"/>
        <c:axId val="108722816"/>
        <c:axId val="0"/>
      </c:bar3DChart>
      <c:catAx>
        <c:axId val="108721280"/>
        <c:scaling>
          <c:orientation val="minMax"/>
        </c:scaling>
        <c:axPos val="b"/>
        <c:tickLblPos val="nextTo"/>
        <c:crossAx val="108722816"/>
        <c:crosses val="autoZero"/>
        <c:auto val="1"/>
        <c:lblAlgn val="ctr"/>
        <c:lblOffset val="100"/>
      </c:catAx>
      <c:valAx>
        <c:axId val="108722816"/>
        <c:scaling>
          <c:orientation val="minMax"/>
        </c:scaling>
        <c:axPos val="l"/>
        <c:majorGridlines/>
        <c:numFmt formatCode="#,##0.0" sourceLinked="1"/>
        <c:tickLblPos val="nextTo"/>
        <c:crossAx val="108721280"/>
        <c:crosses val="autoZero"/>
        <c:crossBetween val="between"/>
      </c:valAx>
    </c:plotArea>
    <c:legend>
      <c:legendPos val="r"/>
    </c:legend>
    <c:plotVisOnly val="1"/>
  </c:chart>
  <c:externalData r:id="rId1"/>
</c:chartSpace>
</file>

<file path=ppt/charts/chart17.xml><?xml version="1.0" encoding="utf-8"?>
<c:chartSpace xmlns:c="http://schemas.openxmlformats.org/drawingml/2006/chart" xmlns:a="http://schemas.openxmlformats.org/drawingml/2006/main" xmlns:r="http://schemas.openxmlformats.org/officeDocument/2006/relationships">
  <c:lang val="ru-RU"/>
  <c:chart>
    <c:title>
      <c:layout>
        <c:manualLayout>
          <c:xMode val="edge"/>
          <c:yMode val="edge"/>
          <c:x val="0.12895278857673551"/>
          <c:y val="2.7777777777777801E-2"/>
        </c:manualLayout>
      </c:layout>
    </c:title>
    <c:view3D>
      <c:rAngAx val="1"/>
    </c:view3D>
    <c:plotArea>
      <c:layout/>
      <c:bar3DChart>
        <c:barDir val="col"/>
        <c:grouping val="clustered"/>
        <c:ser>
          <c:idx val="0"/>
          <c:order val="0"/>
          <c:tx>
            <c:strRef>
              <c:f>Лист3!$A$22</c:f>
              <c:strCache>
                <c:ptCount val="1"/>
                <c:pt idx="0">
                  <c:v>Расходы на дополнительное образование на 2022-2024 годы (тыс. руб.)</c:v>
                </c:pt>
              </c:strCache>
            </c:strRef>
          </c:tx>
          <c:dLbls>
            <c:dLbl>
              <c:idx val="0"/>
              <c:layout>
                <c:manualLayout>
                  <c:x val="1.5325563232549827E-2"/>
                  <c:y val="-3.7037037037037049E-2"/>
                </c:manualLayout>
              </c:layout>
              <c:showVal val="1"/>
            </c:dLbl>
            <c:dLbl>
              <c:idx val="1"/>
              <c:layout>
                <c:manualLayout>
                  <c:x val="1.6858119555804841E-2"/>
                  <c:y val="-4.1666666666666664E-2"/>
                </c:manualLayout>
              </c:layout>
              <c:showVal val="1"/>
            </c:dLbl>
            <c:dLbl>
              <c:idx val="2"/>
              <c:layout>
                <c:manualLayout>
                  <c:x val="1.992323220231482E-2"/>
                  <c:y val="-4.1666666666666664E-2"/>
                </c:manualLayout>
              </c:layout>
              <c:showVal val="1"/>
            </c:dLbl>
            <c:showVal val="1"/>
          </c:dLbls>
          <c:cat>
            <c:strRef>
              <c:f>Лист3!$B$21:$D$21</c:f>
              <c:strCache>
                <c:ptCount val="3"/>
                <c:pt idx="0">
                  <c:v>2022 год</c:v>
                </c:pt>
                <c:pt idx="1">
                  <c:v>2023 год</c:v>
                </c:pt>
                <c:pt idx="2">
                  <c:v>2024 год</c:v>
                </c:pt>
              </c:strCache>
            </c:strRef>
          </c:cat>
          <c:val>
            <c:numRef>
              <c:f>Лист3!$B$22:$D$22</c:f>
              <c:numCache>
                <c:formatCode>#,##0.0</c:formatCode>
                <c:ptCount val="3"/>
                <c:pt idx="0">
                  <c:v>37769.4</c:v>
                </c:pt>
                <c:pt idx="1">
                  <c:v>24995.1</c:v>
                </c:pt>
                <c:pt idx="2">
                  <c:v>25058.7</c:v>
                </c:pt>
              </c:numCache>
            </c:numRef>
          </c:val>
        </c:ser>
        <c:shape val="box"/>
        <c:axId val="108383232"/>
        <c:axId val="108389120"/>
        <c:axId val="0"/>
      </c:bar3DChart>
      <c:catAx>
        <c:axId val="108383232"/>
        <c:scaling>
          <c:orientation val="minMax"/>
        </c:scaling>
        <c:axPos val="b"/>
        <c:tickLblPos val="nextTo"/>
        <c:crossAx val="108389120"/>
        <c:crosses val="autoZero"/>
        <c:auto val="1"/>
        <c:lblAlgn val="ctr"/>
        <c:lblOffset val="100"/>
      </c:catAx>
      <c:valAx>
        <c:axId val="108389120"/>
        <c:scaling>
          <c:orientation val="minMax"/>
        </c:scaling>
        <c:axPos val="l"/>
        <c:majorGridlines/>
        <c:numFmt formatCode="#,##0.0" sourceLinked="1"/>
        <c:tickLblPos val="nextTo"/>
        <c:crossAx val="108383232"/>
        <c:crosses val="autoZero"/>
        <c:crossBetween val="between"/>
      </c:valAx>
    </c:plotArea>
    <c:legend>
      <c:legendPos val="r"/>
    </c:legend>
    <c:plotVisOnly val="1"/>
  </c:chart>
  <c:externalData r:id="rId1"/>
</c:chartSpace>
</file>

<file path=ppt/charts/chart18.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dirty="0"/>
              <a:t>Расходы на молодежную политику на 2022-2024 годы </a:t>
            </a:r>
            <a:endParaRPr lang="ru-RU" dirty="0" smtClean="0"/>
          </a:p>
          <a:p>
            <a:pPr>
              <a:defRPr/>
            </a:pPr>
            <a:r>
              <a:rPr lang="ru-RU" dirty="0" smtClean="0"/>
              <a:t>(</a:t>
            </a:r>
            <a:r>
              <a:rPr lang="ru-RU" dirty="0"/>
              <a:t>тыс. руб.)</a:t>
            </a:r>
          </a:p>
        </c:rich>
      </c:tx>
    </c:title>
    <c:view3D>
      <c:rAngAx val="1"/>
    </c:view3D>
    <c:plotArea>
      <c:layout/>
      <c:bar3DChart>
        <c:barDir val="col"/>
        <c:grouping val="clustered"/>
        <c:ser>
          <c:idx val="0"/>
          <c:order val="0"/>
          <c:tx>
            <c:strRef>
              <c:f>Лист3!$A$29</c:f>
              <c:strCache>
                <c:ptCount val="1"/>
                <c:pt idx="0">
                  <c:v>Расходы на молодежную политику на 2022-2024 годы (тыс. руб.)</c:v>
                </c:pt>
              </c:strCache>
            </c:strRef>
          </c:tx>
          <c:dLbls>
            <c:dLbl>
              <c:idx val="0"/>
              <c:layout>
                <c:manualLayout>
                  <c:x val="2.0634776209540392E-2"/>
                  <c:y val="-4.8745178539658443E-2"/>
                </c:manualLayout>
              </c:layout>
              <c:showVal val="1"/>
            </c:dLbl>
            <c:dLbl>
              <c:idx val="1"/>
              <c:layout>
                <c:manualLayout>
                  <c:x val="1.5872904776569493E-2"/>
                  <c:y val="-5.7347268870186582E-2"/>
                </c:manualLayout>
              </c:layout>
              <c:showVal val="1"/>
            </c:dLbl>
            <c:dLbl>
              <c:idx val="2"/>
              <c:layout>
                <c:manualLayout>
                  <c:x val="1.9047485731883401E-2"/>
                  <c:y val="-4.8745178539658443E-2"/>
                </c:manualLayout>
              </c:layout>
              <c:showVal val="1"/>
            </c:dLbl>
            <c:showVal val="1"/>
          </c:dLbls>
          <c:cat>
            <c:strRef>
              <c:f>Лист3!$B$28:$D$28</c:f>
              <c:strCache>
                <c:ptCount val="3"/>
                <c:pt idx="0">
                  <c:v>2022 год</c:v>
                </c:pt>
                <c:pt idx="1">
                  <c:v>2023 год</c:v>
                </c:pt>
                <c:pt idx="2">
                  <c:v>2024 год</c:v>
                </c:pt>
              </c:strCache>
            </c:strRef>
          </c:cat>
          <c:val>
            <c:numRef>
              <c:f>Лист3!$B$29:$D$29</c:f>
              <c:numCache>
                <c:formatCode>#,##0.0</c:formatCode>
                <c:ptCount val="3"/>
                <c:pt idx="0">
                  <c:v>5998.2</c:v>
                </c:pt>
                <c:pt idx="1">
                  <c:v>4994.6000000000004</c:v>
                </c:pt>
                <c:pt idx="2">
                  <c:v>5079.7</c:v>
                </c:pt>
              </c:numCache>
            </c:numRef>
          </c:val>
        </c:ser>
        <c:shape val="box"/>
        <c:axId val="108727296"/>
        <c:axId val="108774144"/>
        <c:axId val="0"/>
      </c:bar3DChart>
      <c:catAx>
        <c:axId val="108727296"/>
        <c:scaling>
          <c:orientation val="minMax"/>
        </c:scaling>
        <c:axPos val="b"/>
        <c:tickLblPos val="nextTo"/>
        <c:crossAx val="108774144"/>
        <c:crosses val="autoZero"/>
        <c:auto val="1"/>
        <c:lblAlgn val="ctr"/>
        <c:lblOffset val="100"/>
      </c:catAx>
      <c:valAx>
        <c:axId val="108774144"/>
        <c:scaling>
          <c:orientation val="minMax"/>
        </c:scaling>
        <c:axPos val="l"/>
        <c:majorGridlines/>
        <c:numFmt formatCode="#,##0.0" sourceLinked="1"/>
        <c:tickLblPos val="nextTo"/>
        <c:crossAx val="108727296"/>
        <c:crosses val="autoZero"/>
        <c:crossBetween val="between"/>
      </c:valAx>
    </c:plotArea>
    <c:legend>
      <c:legendPos val="r"/>
    </c:legend>
    <c:plotVisOnly val="1"/>
  </c:chart>
  <c:externalData r:id="rId1"/>
</c:chartSpace>
</file>

<file path=ppt/charts/chart19.xml><?xml version="1.0" encoding="utf-8"?>
<c:chartSpace xmlns:c="http://schemas.openxmlformats.org/drawingml/2006/chart" xmlns:a="http://schemas.openxmlformats.org/drawingml/2006/main" xmlns:r="http://schemas.openxmlformats.org/officeDocument/2006/relationships">
  <c:date1904 val="1"/>
  <c:lang val="ru-RU"/>
  <c:chart>
    <c:view3D>
      <c:rAngAx val="1"/>
    </c:view3D>
    <c:plotArea>
      <c:layout/>
      <c:bar3DChart>
        <c:barDir val="col"/>
        <c:grouping val="clustered"/>
        <c:ser>
          <c:idx val="0"/>
          <c:order val="0"/>
          <c:tx>
            <c:strRef>
              <c:f>Лист1!$B$1</c:f>
              <c:strCache>
                <c:ptCount val="1"/>
                <c:pt idx="0">
                  <c:v>2022 год</c:v>
                </c:pt>
              </c:strCache>
            </c:strRef>
          </c:tx>
          <c:dLbls>
            <c:dLbl>
              <c:idx val="0"/>
              <c:layout>
                <c:manualLayout>
                  <c:x val="1.532556323254986E-3"/>
                  <c:y val="-2.3703537799677116E-2"/>
                </c:manualLayout>
              </c:layout>
              <c:showVal val="1"/>
            </c:dLbl>
            <c:dLbl>
              <c:idx val="1"/>
              <c:layout>
                <c:manualLayout>
                  <c:x val="4.5976689697649585E-3"/>
                  <c:y val="-2.7654127432956636E-2"/>
                </c:manualLayout>
              </c:layout>
              <c:showVal val="1"/>
            </c:dLbl>
            <c:dLbl>
              <c:idx val="2"/>
              <c:layout>
                <c:manualLayout>
                  <c:x val="9.195337939529924E-3"/>
                  <c:y val="-2.7654127432956636E-2"/>
                </c:manualLayout>
              </c:layout>
              <c:showVal val="1"/>
            </c:dLbl>
            <c:showVal val="1"/>
          </c:dLbls>
          <c:cat>
            <c:strRef>
              <c:f>Лист1!$A$2:$A$5</c:f>
              <c:strCache>
                <c:ptCount val="4"/>
                <c:pt idx="0">
                  <c:v>обеспечение деятельности клубных формирований </c:v>
                </c:pt>
                <c:pt idx="1">
                  <c:v>обеспечение деятельности музеев </c:v>
                </c:pt>
                <c:pt idx="2">
                  <c:v>обеспечение деятельности библиотек </c:v>
                </c:pt>
                <c:pt idx="3">
                  <c:v>прочие мероприятия в области культуры </c:v>
                </c:pt>
              </c:strCache>
            </c:strRef>
          </c:cat>
          <c:val>
            <c:numRef>
              <c:f>Лист1!$B$2:$B$5</c:f>
              <c:numCache>
                <c:formatCode>0.0%</c:formatCode>
                <c:ptCount val="4"/>
                <c:pt idx="0">
                  <c:v>0.61100000000000021</c:v>
                </c:pt>
                <c:pt idx="1">
                  <c:v>7.3999999999999996E-2</c:v>
                </c:pt>
                <c:pt idx="2">
                  <c:v>0.16900000000000001</c:v>
                </c:pt>
                <c:pt idx="3">
                  <c:v>0.14600000000000005</c:v>
                </c:pt>
              </c:numCache>
            </c:numRef>
          </c:val>
        </c:ser>
        <c:ser>
          <c:idx val="1"/>
          <c:order val="1"/>
          <c:tx>
            <c:strRef>
              <c:f>Лист1!$C$1</c:f>
              <c:strCache>
                <c:ptCount val="1"/>
                <c:pt idx="0">
                  <c:v>2023 год</c:v>
                </c:pt>
              </c:strCache>
            </c:strRef>
          </c:tx>
          <c:dLbls>
            <c:dLbl>
              <c:idx val="0"/>
              <c:layout>
                <c:manualLayout>
                  <c:x val="3.0651126465099728E-3"/>
                  <c:y val="-2.3703537799677116E-2"/>
                </c:manualLayout>
              </c:layout>
              <c:showVal val="1"/>
            </c:dLbl>
            <c:dLbl>
              <c:idx val="1"/>
              <c:layout>
                <c:manualLayout>
                  <c:x val="7.6627816162749274E-3"/>
                  <c:y val="-3.160471706623609E-2"/>
                </c:manualLayout>
              </c:layout>
              <c:showVal val="1"/>
            </c:dLbl>
            <c:dLbl>
              <c:idx val="2"/>
              <c:layout>
                <c:manualLayout>
                  <c:x val="1.6858119555804841E-2"/>
                  <c:y val="-3.5555617769565548E-2"/>
                </c:manualLayout>
              </c:layout>
              <c:showVal val="1"/>
            </c:dLbl>
            <c:dLbl>
              <c:idx val="3"/>
              <c:layout>
                <c:manualLayout>
                  <c:x val="3.0651126465099728E-3"/>
                  <c:y val="-4.3456485966074702E-2"/>
                </c:manualLayout>
              </c:layout>
              <c:showVal val="1"/>
            </c:dLbl>
            <c:showVal val="1"/>
          </c:dLbls>
          <c:cat>
            <c:strRef>
              <c:f>Лист1!$A$2:$A$5</c:f>
              <c:strCache>
                <c:ptCount val="4"/>
                <c:pt idx="0">
                  <c:v>обеспечение деятельности клубных формирований </c:v>
                </c:pt>
                <c:pt idx="1">
                  <c:v>обеспечение деятельности музеев </c:v>
                </c:pt>
                <c:pt idx="2">
                  <c:v>обеспечение деятельности библиотек </c:v>
                </c:pt>
                <c:pt idx="3">
                  <c:v>прочие мероприятия в области культуры </c:v>
                </c:pt>
              </c:strCache>
            </c:strRef>
          </c:cat>
          <c:val>
            <c:numRef>
              <c:f>Лист1!$C$2:$C$5</c:f>
              <c:numCache>
                <c:formatCode>0.0%</c:formatCode>
                <c:ptCount val="4"/>
                <c:pt idx="0">
                  <c:v>0.63100000000000023</c:v>
                </c:pt>
                <c:pt idx="1">
                  <c:v>0.05</c:v>
                </c:pt>
                <c:pt idx="2">
                  <c:v>9.1000000000000025E-2</c:v>
                </c:pt>
                <c:pt idx="3">
                  <c:v>0.22800000000000001</c:v>
                </c:pt>
              </c:numCache>
            </c:numRef>
          </c:val>
        </c:ser>
        <c:ser>
          <c:idx val="2"/>
          <c:order val="2"/>
          <c:tx>
            <c:strRef>
              <c:f>Лист1!$D$1</c:f>
              <c:strCache>
                <c:ptCount val="1"/>
                <c:pt idx="0">
                  <c:v>2024 год</c:v>
                </c:pt>
              </c:strCache>
            </c:strRef>
          </c:tx>
          <c:dLbls>
            <c:dLbl>
              <c:idx val="0"/>
              <c:layout>
                <c:manualLayout>
                  <c:x val="1.5325563232549858E-2"/>
                  <c:y val="-7.90117926655904E-3"/>
                </c:manualLayout>
              </c:layout>
              <c:showVal val="1"/>
            </c:dLbl>
            <c:dLbl>
              <c:idx val="1"/>
              <c:layout>
                <c:manualLayout>
                  <c:x val="1.0727894262784901E-2"/>
                  <c:y val="-2.3703537799677116E-2"/>
                </c:manualLayout>
              </c:layout>
              <c:showVal val="1"/>
            </c:dLbl>
            <c:dLbl>
              <c:idx val="2"/>
              <c:layout>
                <c:manualLayout>
                  <c:x val="1.992323220231482E-2"/>
                  <c:y val="-3.160471706623616E-2"/>
                </c:manualLayout>
              </c:layout>
              <c:showVal val="1"/>
            </c:dLbl>
            <c:dLbl>
              <c:idx val="3"/>
              <c:layout>
                <c:manualLayout>
                  <c:x val="1.3793006909294867E-2"/>
                  <c:y val="-2.3703537799677116E-2"/>
                </c:manualLayout>
              </c:layout>
              <c:showVal val="1"/>
            </c:dLbl>
            <c:showVal val="1"/>
          </c:dLbls>
          <c:cat>
            <c:strRef>
              <c:f>Лист1!$A$2:$A$5</c:f>
              <c:strCache>
                <c:ptCount val="4"/>
                <c:pt idx="0">
                  <c:v>обеспечение деятельности клубных формирований </c:v>
                </c:pt>
                <c:pt idx="1">
                  <c:v>обеспечение деятельности музеев </c:v>
                </c:pt>
                <c:pt idx="2">
                  <c:v>обеспечение деятельности библиотек </c:v>
                </c:pt>
                <c:pt idx="3">
                  <c:v>прочие мероприятия в области культуры </c:v>
                </c:pt>
              </c:strCache>
            </c:strRef>
          </c:cat>
          <c:val>
            <c:numRef>
              <c:f>Лист1!$D$2:$D$5</c:f>
              <c:numCache>
                <c:formatCode>0.0%</c:formatCode>
                <c:ptCount val="4"/>
                <c:pt idx="0">
                  <c:v>0.65000000000000024</c:v>
                </c:pt>
                <c:pt idx="1">
                  <c:v>3.100000000000001E-2</c:v>
                </c:pt>
                <c:pt idx="2">
                  <c:v>9.6000000000000002E-2</c:v>
                </c:pt>
                <c:pt idx="3">
                  <c:v>0.223</c:v>
                </c:pt>
              </c:numCache>
            </c:numRef>
          </c:val>
        </c:ser>
        <c:shape val="box"/>
        <c:axId val="108917888"/>
        <c:axId val="108919424"/>
        <c:axId val="0"/>
      </c:bar3DChart>
      <c:catAx>
        <c:axId val="108917888"/>
        <c:scaling>
          <c:orientation val="minMax"/>
        </c:scaling>
        <c:axPos val="b"/>
        <c:tickLblPos val="nextTo"/>
        <c:crossAx val="108919424"/>
        <c:crosses val="autoZero"/>
        <c:auto val="1"/>
        <c:lblAlgn val="ctr"/>
        <c:lblOffset val="100"/>
      </c:catAx>
      <c:valAx>
        <c:axId val="108919424"/>
        <c:scaling>
          <c:orientation val="minMax"/>
        </c:scaling>
        <c:axPos val="l"/>
        <c:majorGridlines/>
        <c:numFmt formatCode="0.0%" sourceLinked="1"/>
        <c:tickLblPos val="nextTo"/>
        <c:crossAx val="108917888"/>
        <c:crosses val="autoZero"/>
        <c:crossBetween val="between"/>
      </c:valAx>
    </c:plotArea>
    <c:legend>
      <c:legendPos val="r"/>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plotArea>
      <c:layout>
        <c:manualLayout>
          <c:layoutTarget val="inner"/>
          <c:xMode val="edge"/>
          <c:yMode val="edge"/>
          <c:x val="0.14043285214348239"/>
          <c:y val="7.4548702245552642E-2"/>
          <c:w val="0.85678937007874256"/>
          <c:h val="0.79822506561679785"/>
        </c:manualLayout>
      </c:layout>
      <c:barChart>
        <c:barDir val="col"/>
        <c:grouping val="clustered"/>
        <c:ser>
          <c:idx val="0"/>
          <c:order val="0"/>
          <c:dLbls>
            <c:showVal val="1"/>
          </c:dLbls>
          <c:cat>
            <c:strRef>
              <c:f>Соцэконом!$A$22:$E$22</c:f>
              <c:strCache>
                <c:ptCount val="5"/>
                <c:pt idx="0">
                  <c:v>2020г.</c:v>
                </c:pt>
                <c:pt idx="1">
                  <c:v>2021г.</c:v>
                </c:pt>
                <c:pt idx="2">
                  <c:v>2022г.</c:v>
                </c:pt>
                <c:pt idx="3">
                  <c:v>2023г.</c:v>
                </c:pt>
                <c:pt idx="4">
                  <c:v>2024г.</c:v>
                </c:pt>
              </c:strCache>
            </c:strRef>
          </c:cat>
          <c:val>
            <c:numRef>
              <c:f>Соцэконом!$A$23:$E$23</c:f>
              <c:numCache>
                <c:formatCode>0.0</c:formatCode>
                <c:ptCount val="5"/>
                <c:pt idx="0" formatCode="General">
                  <c:v>5877</c:v>
                </c:pt>
                <c:pt idx="1">
                  <c:v>6088.4</c:v>
                </c:pt>
                <c:pt idx="2" formatCode="General">
                  <c:v>6496.9</c:v>
                </c:pt>
                <c:pt idx="3" formatCode="General">
                  <c:v>6939.4</c:v>
                </c:pt>
                <c:pt idx="4" formatCode="General">
                  <c:v>7418.9</c:v>
                </c:pt>
              </c:numCache>
            </c:numRef>
          </c:val>
        </c:ser>
        <c:axId val="90780032"/>
        <c:axId val="90781568"/>
      </c:barChart>
      <c:catAx>
        <c:axId val="90780032"/>
        <c:scaling>
          <c:orientation val="minMax"/>
        </c:scaling>
        <c:axPos val="b"/>
        <c:tickLblPos val="nextTo"/>
        <c:crossAx val="90781568"/>
        <c:crosses val="autoZero"/>
        <c:auto val="1"/>
        <c:lblAlgn val="ctr"/>
        <c:lblOffset val="100"/>
      </c:catAx>
      <c:valAx>
        <c:axId val="90781568"/>
        <c:scaling>
          <c:orientation val="minMax"/>
        </c:scaling>
        <c:axPos val="l"/>
        <c:majorGridlines/>
        <c:numFmt formatCode="General" sourceLinked="1"/>
        <c:tickLblPos val="nextTo"/>
        <c:crossAx val="90780032"/>
        <c:crosses val="autoZero"/>
        <c:crossBetween val="between"/>
      </c:valAx>
    </c:plotArea>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u-RU"/>
  <c:style val="4"/>
  <c:chart>
    <c:plotArea>
      <c:layout>
        <c:manualLayout>
          <c:layoutTarget val="inner"/>
          <c:xMode val="edge"/>
          <c:yMode val="edge"/>
          <c:x val="0.10569685039370079"/>
          <c:y val="7.4548702245552642E-2"/>
          <c:w val="0.8498587051618548"/>
          <c:h val="0.79822506561679785"/>
        </c:manualLayout>
      </c:layout>
      <c:barChart>
        <c:barDir val="col"/>
        <c:grouping val="clustered"/>
        <c:ser>
          <c:idx val="0"/>
          <c:order val="0"/>
          <c:dLbls>
            <c:showVal val="1"/>
          </c:dLbls>
          <c:cat>
            <c:strRef>
              <c:f>Соцэконом!$A$41:$E$41</c:f>
              <c:strCache>
                <c:ptCount val="5"/>
                <c:pt idx="0">
                  <c:v>2020г.</c:v>
                </c:pt>
                <c:pt idx="1">
                  <c:v>2021г.</c:v>
                </c:pt>
                <c:pt idx="2">
                  <c:v>2022г.</c:v>
                </c:pt>
                <c:pt idx="3">
                  <c:v>2023г.</c:v>
                </c:pt>
                <c:pt idx="4">
                  <c:v>2024г.</c:v>
                </c:pt>
              </c:strCache>
            </c:strRef>
          </c:cat>
          <c:val>
            <c:numRef>
              <c:f>Соцэконом!$A$42:$E$42</c:f>
              <c:numCache>
                <c:formatCode>0.0</c:formatCode>
                <c:ptCount val="5"/>
                <c:pt idx="0">
                  <c:v>106.8</c:v>
                </c:pt>
                <c:pt idx="1">
                  <c:v>116.5</c:v>
                </c:pt>
                <c:pt idx="2">
                  <c:v>124.3</c:v>
                </c:pt>
                <c:pt idx="3">
                  <c:v>132.69999999999999</c:v>
                </c:pt>
                <c:pt idx="4">
                  <c:v>141.9</c:v>
                </c:pt>
              </c:numCache>
            </c:numRef>
          </c:val>
        </c:ser>
        <c:axId val="90821376"/>
        <c:axId val="90822912"/>
      </c:barChart>
      <c:catAx>
        <c:axId val="90821376"/>
        <c:scaling>
          <c:orientation val="minMax"/>
        </c:scaling>
        <c:axPos val="b"/>
        <c:tickLblPos val="nextTo"/>
        <c:crossAx val="90822912"/>
        <c:crosses val="autoZero"/>
        <c:auto val="1"/>
        <c:lblAlgn val="ctr"/>
        <c:lblOffset val="100"/>
      </c:catAx>
      <c:valAx>
        <c:axId val="90822912"/>
        <c:scaling>
          <c:orientation val="minMax"/>
        </c:scaling>
        <c:axPos val="l"/>
        <c:majorGridlines/>
        <c:numFmt formatCode="0.0" sourceLinked="1"/>
        <c:tickLblPos val="nextTo"/>
        <c:crossAx val="90821376"/>
        <c:crosses val="autoZero"/>
        <c:crossBetween val="between"/>
      </c:valAx>
    </c:plotArea>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ru-RU"/>
  <c:chart>
    <c:view3D>
      <c:perspective val="30"/>
    </c:view3D>
    <c:plotArea>
      <c:layout>
        <c:manualLayout>
          <c:layoutTarget val="inner"/>
          <c:xMode val="edge"/>
          <c:yMode val="edge"/>
          <c:x val="0.11977992800651201"/>
          <c:y val="7.4548724584914336E-2"/>
          <c:w val="0.79930336832895632"/>
          <c:h val="0.79822506561679785"/>
        </c:manualLayout>
      </c:layout>
      <c:area3DChart>
        <c:grouping val="stacked"/>
        <c:ser>
          <c:idx val="0"/>
          <c:order val="0"/>
          <c:dLbls>
            <c:dLbl>
              <c:idx val="0"/>
              <c:layout>
                <c:manualLayout>
                  <c:x val="1.7429071911527323E-2"/>
                  <c:y val="-0.25431920764236898"/>
                </c:manualLayout>
              </c:layout>
              <c:showVal val="1"/>
            </c:dLbl>
            <c:dLbl>
              <c:idx val="1"/>
              <c:layout>
                <c:manualLayout>
                  <c:x val="-3.4858143823054653E-3"/>
                  <c:y val="-0.18765300758077721"/>
                </c:manualLayout>
              </c:layout>
              <c:showVal val="1"/>
            </c:dLbl>
            <c:dLbl>
              <c:idx val="2"/>
              <c:layout>
                <c:manualLayout>
                  <c:x val="-1.3943257529221828E-2"/>
                  <c:y val="-0.26913391876716719"/>
                </c:manualLayout>
              </c:layout>
              <c:showVal val="1"/>
            </c:dLbl>
            <c:dLbl>
              <c:idx val="3"/>
              <c:layout>
                <c:manualLayout>
                  <c:x val="6.9716287646109463E-3"/>
                  <c:y val="-0.23703537799677121"/>
                </c:manualLayout>
              </c:layout>
              <c:showVal val="1"/>
            </c:dLbl>
            <c:dLbl>
              <c:idx val="4"/>
              <c:layout>
                <c:manualLayout>
                  <c:x val="3.4858143823054653E-3"/>
                  <c:y val="-0.33826923734955988"/>
                </c:manualLayout>
              </c:layout>
              <c:showVal val="1"/>
            </c:dLbl>
            <c:showVal val="1"/>
          </c:dLbls>
          <c:cat>
            <c:strRef>
              <c:f>Соцэконом!$A$61:$E$61</c:f>
              <c:strCache>
                <c:ptCount val="5"/>
                <c:pt idx="0">
                  <c:v>2020г.</c:v>
                </c:pt>
                <c:pt idx="1">
                  <c:v>2021г.</c:v>
                </c:pt>
                <c:pt idx="2">
                  <c:v>2022г.</c:v>
                </c:pt>
                <c:pt idx="3">
                  <c:v>2023г.</c:v>
                </c:pt>
                <c:pt idx="4">
                  <c:v>2024г.</c:v>
                </c:pt>
              </c:strCache>
            </c:strRef>
          </c:cat>
          <c:val>
            <c:numRef>
              <c:f>Соцэконом!$A$62:$E$62</c:f>
              <c:numCache>
                <c:formatCode>0.0</c:formatCode>
                <c:ptCount val="5"/>
                <c:pt idx="0">
                  <c:v>8145.2</c:v>
                </c:pt>
                <c:pt idx="1">
                  <c:v>7982.3</c:v>
                </c:pt>
                <c:pt idx="2">
                  <c:v>8443.7000000000007</c:v>
                </c:pt>
                <c:pt idx="3">
                  <c:v>9036.2000000000007</c:v>
                </c:pt>
                <c:pt idx="4">
                  <c:v>9767.2999999999811</c:v>
                </c:pt>
              </c:numCache>
            </c:numRef>
          </c:val>
        </c:ser>
        <c:axId val="107812736"/>
        <c:axId val="107814272"/>
        <c:axId val="0"/>
      </c:area3DChart>
      <c:catAx>
        <c:axId val="107812736"/>
        <c:scaling>
          <c:orientation val="minMax"/>
        </c:scaling>
        <c:axPos val="b"/>
        <c:tickLblPos val="nextTo"/>
        <c:crossAx val="107814272"/>
        <c:crosses val="autoZero"/>
        <c:auto val="1"/>
        <c:lblAlgn val="ctr"/>
        <c:lblOffset val="100"/>
      </c:catAx>
      <c:valAx>
        <c:axId val="107814272"/>
        <c:scaling>
          <c:orientation val="minMax"/>
        </c:scaling>
        <c:axPos val="l"/>
        <c:majorGridlines/>
        <c:numFmt formatCode="0.0" sourceLinked="1"/>
        <c:tickLblPos val="nextTo"/>
        <c:crossAx val="107812736"/>
        <c:crosses val="autoZero"/>
        <c:crossBetween val="midCat"/>
      </c:valAx>
    </c:plotArea>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ru-RU"/>
  <c:chart>
    <c:plotArea>
      <c:layout>
        <c:manualLayout>
          <c:layoutTarget val="inner"/>
          <c:xMode val="edge"/>
          <c:yMode val="edge"/>
          <c:x val="9.8766185476815566E-2"/>
          <c:y val="7.4548702245552642E-2"/>
          <c:w val="0.8567893700787429"/>
          <c:h val="0.79822506561679785"/>
        </c:manualLayout>
      </c:layout>
      <c:barChart>
        <c:barDir val="col"/>
        <c:grouping val="clustered"/>
        <c:ser>
          <c:idx val="0"/>
          <c:order val="0"/>
          <c:dLbls>
            <c:showVal val="1"/>
          </c:dLbls>
          <c:cat>
            <c:strRef>
              <c:f>'сред зп'!$A$3:$E$3</c:f>
              <c:strCache>
                <c:ptCount val="5"/>
                <c:pt idx="0">
                  <c:v>2020г.</c:v>
                </c:pt>
                <c:pt idx="1">
                  <c:v>2021г.</c:v>
                </c:pt>
                <c:pt idx="2">
                  <c:v>2022г.</c:v>
                </c:pt>
                <c:pt idx="3">
                  <c:v>2023г.</c:v>
                </c:pt>
                <c:pt idx="4">
                  <c:v>2024г.</c:v>
                </c:pt>
              </c:strCache>
            </c:strRef>
          </c:cat>
          <c:val>
            <c:numRef>
              <c:f>'сред зп'!$A$4:$E$4</c:f>
              <c:numCache>
                <c:formatCode>0.0</c:formatCode>
                <c:ptCount val="5"/>
                <c:pt idx="0" formatCode="General">
                  <c:v>26.3</c:v>
                </c:pt>
                <c:pt idx="1">
                  <c:v>28.3</c:v>
                </c:pt>
                <c:pt idx="2" formatCode="General">
                  <c:v>30.4</c:v>
                </c:pt>
                <c:pt idx="3" formatCode="General">
                  <c:v>32.6</c:v>
                </c:pt>
                <c:pt idx="4" formatCode="General">
                  <c:v>35.1</c:v>
                </c:pt>
              </c:numCache>
            </c:numRef>
          </c:val>
        </c:ser>
        <c:axId val="92537216"/>
        <c:axId val="92538752"/>
      </c:barChart>
      <c:catAx>
        <c:axId val="92537216"/>
        <c:scaling>
          <c:orientation val="minMax"/>
        </c:scaling>
        <c:axPos val="b"/>
        <c:tickLblPos val="nextTo"/>
        <c:crossAx val="92538752"/>
        <c:crosses val="autoZero"/>
        <c:auto val="1"/>
        <c:lblAlgn val="ctr"/>
        <c:lblOffset val="100"/>
      </c:catAx>
      <c:valAx>
        <c:axId val="92538752"/>
        <c:scaling>
          <c:orientation val="minMax"/>
        </c:scaling>
        <c:axPos val="l"/>
        <c:majorGridlines/>
        <c:numFmt formatCode="General" sourceLinked="1"/>
        <c:tickLblPos val="nextTo"/>
        <c:crossAx val="92537216"/>
        <c:crosses val="autoZero"/>
        <c:crossBetween val="between"/>
      </c:valAx>
    </c:plotArea>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ru-RU"/>
  <c:chart>
    <c:view3D>
      <c:rAngAx val="1"/>
    </c:view3D>
    <c:plotArea>
      <c:layout/>
      <c:bar3DChart>
        <c:barDir val="col"/>
        <c:grouping val="standard"/>
        <c:ser>
          <c:idx val="0"/>
          <c:order val="0"/>
          <c:tx>
            <c:strRef>
              <c:f>'Табл 2  2 чт '!$A$5</c:f>
              <c:strCache>
                <c:ptCount val="1"/>
                <c:pt idx="0">
                  <c:v>НАЛОГОВЫЕ И НЕНАЛОГОВЫЕ ДОХОДЫ</c:v>
                </c:pt>
              </c:strCache>
            </c:strRef>
          </c:tx>
          <c:cat>
            <c:strRef>
              <c:f>'Табл 2  2 чт '!$B$4:$D$4</c:f>
              <c:strCache>
                <c:ptCount val="3"/>
                <c:pt idx="0">
                  <c:v>План на 2022 год </c:v>
                </c:pt>
                <c:pt idx="1">
                  <c:v>План на 2023 год </c:v>
                </c:pt>
                <c:pt idx="2">
                  <c:v>План на 2024 год </c:v>
                </c:pt>
              </c:strCache>
            </c:strRef>
          </c:cat>
          <c:val>
            <c:numRef>
              <c:f>'Табл 2  2 чт '!$B$5:$D$5</c:f>
              <c:numCache>
                <c:formatCode>#,##0.0</c:formatCode>
                <c:ptCount val="3"/>
                <c:pt idx="0">
                  <c:v>279304.59999999998</c:v>
                </c:pt>
                <c:pt idx="1">
                  <c:v>284129.2</c:v>
                </c:pt>
                <c:pt idx="2">
                  <c:v>299227.90000000002</c:v>
                </c:pt>
              </c:numCache>
            </c:numRef>
          </c:val>
        </c:ser>
        <c:ser>
          <c:idx val="1"/>
          <c:order val="1"/>
          <c:tx>
            <c:strRef>
              <c:f>'Табл 2  2 чт '!$A$6</c:f>
              <c:strCache>
                <c:ptCount val="1"/>
                <c:pt idx="0">
                  <c:v>БЕЗВОЗМЕЗДНЫЕ ПОСТУПЛЕНИЯ</c:v>
                </c:pt>
              </c:strCache>
            </c:strRef>
          </c:tx>
          <c:cat>
            <c:strRef>
              <c:f>'Табл 2  2 чт '!$B$4:$D$4</c:f>
              <c:strCache>
                <c:ptCount val="3"/>
                <c:pt idx="0">
                  <c:v>План на 2022 год </c:v>
                </c:pt>
                <c:pt idx="1">
                  <c:v>План на 2023 год </c:v>
                </c:pt>
                <c:pt idx="2">
                  <c:v>План на 2024 год </c:v>
                </c:pt>
              </c:strCache>
            </c:strRef>
          </c:cat>
          <c:val>
            <c:numRef>
              <c:f>'Табл 2  2 чт '!$B$6:$D$6</c:f>
              <c:numCache>
                <c:formatCode>#,##0.0</c:formatCode>
                <c:ptCount val="3"/>
                <c:pt idx="0">
                  <c:v>872687.1</c:v>
                </c:pt>
                <c:pt idx="1">
                  <c:v>796899</c:v>
                </c:pt>
                <c:pt idx="2">
                  <c:v>779205.4</c:v>
                </c:pt>
              </c:numCache>
            </c:numRef>
          </c:val>
        </c:ser>
        <c:shape val="cylinder"/>
        <c:axId val="92585984"/>
        <c:axId val="92587520"/>
        <c:axId val="92545472"/>
      </c:bar3DChart>
      <c:catAx>
        <c:axId val="92585984"/>
        <c:scaling>
          <c:orientation val="minMax"/>
        </c:scaling>
        <c:axPos val="b"/>
        <c:tickLblPos val="nextTo"/>
        <c:crossAx val="92587520"/>
        <c:crosses val="autoZero"/>
        <c:auto val="1"/>
        <c:lblAlgn val="ctr"/>
        <c:lblOffset val="100"/>
      </c:catAx>
      <c:valAx>
        <c:axId val="92587520"/>
        <c:scaling>
          <c:orientation val="minMax"/>
        </c:scaling>
        <c:axPos val="l"/>
        <c:majorGridlines/>
        <c:numFmt formatCode="#,##0.0" sourceLinked="1"/>
        <c:tickLblPos val="nextTo"/>
        <c:crossAx val="92585984"/>
        <c:crosses val="autoZero"/>
        <c:crossBetween val="between"/>
      </c:valAx>
      <c:serAx>
        <c:axId val="92545472"/>
        <c:scaling>
          <c:orientation val="minMax"/>
        </c:scaling>
        <c:axPos val="b"/>
        <c:tickLblPos val="nextTo"/>
        <c:crossAx val="92587520"/>
        <c:crosses val="autoZero"/>
      </c:serAx>
    </c:plotArea>
    <c:legend>
      <c:legendPos val="r"/>
      <c:layout>
        <c:manualLayout>
          <c:xMode val="edge"/>
          <c:yMode val="edge"/>
          <c:x val="0.65111833148482623"/>
          <c:y val="9.7373961578603965E-2"/>
          <c:w val="0.2711596075012378"/>
          <c:h val="0.52206757934564318"/>
        </c:manualLayout>
      </c:layout>
    </c:legend>
    <c:plotVisOnly val="1"/>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ru-RU"/>
  <c:chart>
    <c:plotArea>
      <c:layout/>
      <c:barChart>
        <c:barDir val="col"/>
        <c:grouping val="clustered"/>
        <c:ser>
          <c:idx val="0"/>
          <c:order val="0"/>
          <c:tx>
            <c:strRef>
              <c:f>структура!$B$5</c:f>
              <c:strCache>
                <c:ptCount val="1"/>
                <c:pt idx="0">
                  <c:v>План на 2022 год </c:v>
                </c:pt>
              </c:strCache>
            </c:strRef>
          </c:tx>
          <c:cat>
            <c:strRef>
              <c:f>структура!$A$6:$A$16</c:f>
              <c:strCache>
                <c:ptCount val="11"/>
                <c:pt idx="0">
                  <c:v>Налог на доходы физических лиц</c:v>
                </c:pt>
                <c:pt idx="1">
                  <c:v>Акцизы на нефтепродукты</c:v>
                </c:pt>
                <c:pt idx="2">
                  <c:v>Единый налог на вмененный доход</c:v>
                </c:pt>
                <c:pt idx="3">
                  <c:v>Единый сельскохозяйственный налог</c:v>
                </c:pt>
                <c:pt idx="4">
                  <c:v>Налог, взимаемый в связи с применением патентной системы налогообложения</c:v>
                </c:pt>
                <c:pt idx="5">
                  <c:v>Транспортный налог</c:v>
                </c:pt>
                <c:pt idx="6">
                  <c:v>Государственная пошлина</c:v>
                </c:pt>
                <c:pt idx="7">
                  <c:v>Доходы от использования муниципального имущества</c:v>
                </c:pt>
                <c:pt idx="8">
                  <c:v>Платежи при пользовании природными ресурсами</c:v>
                </c:pt>
                <c:pt idx="9">
                  <c:v>Доходы от продажи материальных и нематериальных активов</c:v>
                </c:pt>
                <c:pt idx="10">
                  <c:v>Штрафы, санкции, возмещение ущерба</c:v>
                </c:pt>
              </c:strCache>
            </c:strRef>
          </c:cat>
          <c:val>
            <c:numRef>
              <c:f>структура!$B$6:$B$16</c:f>
              <c:numCache>
                <c:formatCode>#,##0.0</c:formatCode>
                <c:ptCount val="11"/>
                <c:pt idx="0">
                  <c:v>150106.70000000001</c:v>
                </c:pt>
                <c:pt idx="1">
                  <c:v>16501</c:v>
                </c:pt>
                <c:pt idx="2">
                  <c:v>63</c:v>
                </c:pt>
                <c:pt idx="3">
                  <c:v>26652.5</c:v>
                </c:pt>
                <c:pt idx="4">
                  <c:v>7100</c:v>
                </c:pt>
                <c:pt idx="5">
                  <c:v>33169</c:v>
                </c:pt>
                <c:pt idx="6">
                  <c:v>5907</c:v>
                </c:pt>
                <c:pt idx="7">
                  <c:v>7161.3</c:v>
                </c:pt>
                <c:pt idx="8">
                  <c:v>400</c:v>
                </c:pt>
                <c:pt idx="9">
                  <c:v>10210</c:v>
                </c:pt>
                <c:pt idx="10">
                  <c:v>1304.0999999999999</c:v>
                </c:pt>
              </c:numCache>
            </c:numRef>
          </c:val>
        </c:ser>
        <c:ser>
          <c:idx val="1"/>
          <c:order val="1"/>
          <c:tx>
            <c:strRef>
              <c:f>структура!$C$5</c:f>
              <c:strCache>
                <c:ptCount val="1"/>
                <c:pt idx="0">
                  <c:v>План на 2023 год </c:v>
                </c:pt>
              </c:strCache>
            </c:strRef>
          </c:tx>
          <c:cat>
            <c:strRef>
              <c:f>структура!$A$6:$A$16</c:f>
              <c:strCache>
                <c:ptCount val="11"/>
                <c:pt idx="0">
                  <c:v>Налог на доходы физических лиц</c:v>
                </c:pt>
                <c:pt idx="1">
                  <c:v>Акцизы на нефтепродукты</c:v>
                </c:pt>
                <c:pt idx="2">
                  <c:v>Единый налог на вмененный доход</c:v>
                </c:pt>
                <c:pt idx="3">
                  <c:v>Единый сельскохозяйственный налог</c:v>
                </c:pt>
                <c:pt idx="4">
                  <c:v>Налог, взимаемый в связи с применением патентной системы налогообложения</c:v>
                </c:pt>
                <c:pt idx="5">
                  <c:v>Транспортный налог</c:v>
                </c:pt>
                <c:pt idx="6">
                  <c:v>Государственная пошлина</c:v>
                </c:pt>
                <c:pt idx="7">
                  <c:v>Доходы от использования муниципального имущества</c:v>
                </c:pt>
                <c:pt idx="8">
                  <c:v>Платежи при пользовании природными ресурсами</c:v>
                </c:pt>
                <c:pt idx="9">
                  <c:v>Доходы от продажи материальных и нематериальных активов</c:v>
                </c:pt>
                <c:pt idx="10">
                  <c:v>Штрафы, санкции, возмещение ущерба</c:v>
                </c:pt>
              </c:strCache>
            </c:strRef>
          </c:cat>
          <c:val>
            <c:numRef>
              <c:f>структура!$C$6:$C$16</c:f>
              <c:numCache>
                <c:formatCode>#,##0.0</c:formatCode>
                <c:ptCount val="11"/>
                <c:pt idx="0">
                  <c:v>157693.5</c:v>
                </c:pt>
                <c:pt idx="1">
                  <c:v>16501</c:v>
                </c:pt>
                <c:pt idx="2">
                  <c:v>10</c:v>
                </c:pt>
                <c:pt idx="3">
                  <c:v>27985.200000000001</c:v>
                </c:pt>
                <c:pt idx="4">
                  <c:v>7200</c:v>
                </c:pt>
                <c:pt idx="5">
                  <c:v>33169</c:v>
                </c:pt>
                <c:pt idx="6">
                  <c:v>6189</c:v>
                </c:pt>
                <c:pt idx="7">
                  <c:v>6463.7</c:v>
                </c:pt>
                <c:pt idx="8">
                  <c:v>400</c:v>
                </c:pt>
                <c:pt idx="9">
                  <c:v>3800</c:v>
                </c:pt>
                <c:pt idx="10">
                  <c:v>1800</c:v>
                </c:pt>
              </c:numCache>
            </c:numRef>
          </c:val>
        </c:ser>
        <c:ser>
          <c:idx val="2"/>
          <c:order val="2"/>
          <c:tx>
            <c:strRef>
              <c:f>структура!$D$5</c:f>
              <c:strCache>
                <c:ptCount val="1"/>
                <c:pt idx="0">
                  <c:v>План на 2024 год </c:v>
                </c:pt>
              </c:strCache>
            </c:strRef>
          </c:tx>
          <c:cat>
            <c:strRef>
              <c:f>структура!$A$6:$A$16</c:f>
              <c:strCache>
                <c:ptCount val="11"/>
                <c:pt idx="0">
                  <c:v>Налог на доходы физических лиц</c:v>
                </c:pt>
                <c:pt idx="1">
                  <c:v>Акцизы на нефтепродукты</c:v>
                </c:pt>
                <c:pt idx="2">
                  <c:v>Единый налог на вмененный доход</c:v>
                </c:pt>
                <c:pt idx="3">
                  <c:v>Единый сельскохозяйственный налог</c:v>
                </c:pt>
                <c:pt idx="4">
                  <c:v>Налог, взимаемый в связи с применением патентной системы налогообложения</c:v>
                </c:pt>
                <c:pt idx="5">
                  <c:v>Транспортный налог</c:v>
                </c:pt>
                <c:pt idx="6">
                  <c:v>Государственная пошлина</c:v>
                </c:pt>
                <c:pt idx="7">
                  <c:v>Доходы от использования муниципального имущества</c:v>
                </c:pt>
                <c:pt idx="8">
                  <c:v>Платежи при пользовании природными ресурсами</c:v>
                </c:pt>
                <c:pt idx="9">
                  <c:v>Доходы от продажи материальных и нематериальных активов</c:v>
                </c:pt>
                <c:pt idx="10">
                  <c:v>Штрафы, санкции, возмещение ущерба</c:v>
                </c:pt>
              </c:strCache>
            </c:strRef>
          </c:cat>
          <c:val>
            <c:numRef>
              <c:f>структура!$D$6:$D$16</c:f>
              <c:numCache>
                <c:formatCode>#,##0.0</c:formatCode>
                <c:ptCount val="11"/>
                <c:pt idx="0">
                  <c:v>169112.5</c:v>
                </c:pt>
                <c:pt idx="1">
                  <c:v>16501</c:v>
                </c:pt>
                <c:pt idx="3">
                  <c:v>29664.3</c:v>
                </c:pt>
                <c:pt idx="4">
                  <c:v>7300</c:v>
                </c:pt>
                <c:pt idx="5">
                  <c:v>33169</c:v>
                </c:pt>
                <c:pt idx="6">
                  <c:v>6570</c:v>
                </c:pt>
                <c:pt idx="7">
                  <c:v>6466.2</c:v>
                </c:pt>
                <c:pt idx="8">
                  <c:v>400</c:v>
                </c:pt>
                <c:pt idx="9">
                  <c:v>3800</c:v>
                </c:pt>
                <c:pt idx="10">
                  <c:v>1700</c:v>
                </c:pt>
              </c:numCache>
            </c:numRef>
          </c:val>
        </c:ser>
        <c:axId val="108086784"/>
        <c:axId val="108088320"/>
      </c:barChart>
      <c:dateAx>
        <c:axId val="108086784"/>
        <c:scaling>
          <c:orientation val="minMax"/>
        </c:scaling>
        <c:axPos val="b"/>
        <c:tickLblPos val="nextTo"/>
        <c:crossAx val="108088320"/>
        <c:crosses val="autoZero"/>
        <c:lblOffset val="100"/>
        <c:baseTimeUnit val="days"/>
      </c:dateAx>
      <c:valAx>
        <c:axId val="108088320"/>
        <c:scaling>
          <c:orientation val="minMax"/>
        </c:scaling>
        <c:axPos val="l"/>
        <c:majorGridlines/>
        <c:numFmt formatCode="#,##0.0" sourceLinked="1"/>
        <c:tickLblPos val="nextTo"/>
        <c:crossAx val="108086784"/>
        <c:crosses val="autoZero"/>
        <c:crossBetween val="between"/>
      </c:valAx>
    </c:plotArea>
    <c:legend>
      <c:legendPos val="r"/>
    </c:legend>
    <c:plotVisOnly val="1"/>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manualLayout>
          <c:layoutTarget val="inner"/>
          <c:xMode val="edge"/>
          <c:yMode val="edge"/>
          <c:x val="0.19579283826088811"/>
          <c:y val="0.19186176670218102"/>
          <c:w val="0.34877108899227388"/>
          <c:h val="0.74866236016855581"/>
        </c:manualLayout>
      </c:layout>
      <c:pieChart>
        <c:varyColors val="1"/>
        <c:ser>
          <c:idx val="0"/>
          <c:order val="0"/>
          <c:tx>
            <c:strRef>
              <c:f>'Налоговые  2019 - 2021'!$B$7</c:f>
              <c:strCache>
                <c:ptCount val="1"/>
                <c:pt idx="0">
                  <c:v>План на 2022 год </c:v>
                </c:pt>
              </c:strCache>
            </c:strRef>
          </c:tx>
          <c:dLbls>
            <c:dLbl>
              <c:idx val="0"/>
              <c:layout>
                <c:manualLayout>
                  <c:x val="-1.0426904133158993E-2"/>
                  <c:y val="0.1566554926945439"/>
                </c:manualLayout>
              </c:layout>
              <c:showCatName val="1"/>
              <c:showPercent val="1"/>
            </c:dLbl>
            <c:dLbl>
              <c:idx val="1"/>
              <c:layout>
                <c:manualLayout>
                  <c:x val="2.399798997959331E-2"/>
                  <c:y val="0.12709625632629626"/>
                </c:manualLayout>
              </c:layout>
              <c:showCatName val="1"/>
              <c:showPercent val="1"/>
            </c:dLbl>
            <c:dLbl>
              <c:idx val="2"/>
              <c:layout>
                <c:manualLayout>
                  <c:x val="-4.6598721025897023E-2"/>
                  <c:y val="8.2999045573848726E-2"/>
                </c:manualLayout>
              </c:layout>
              <c:tx>
                <c:rich>
                  <a:bodyPr/>
                  <a:lstStyle/>
                  <a:p>
                    <a:r>
                      <a:rPr lang="ru-RU" sz="1400" dirty="0"/>
                      <a:t>Е</a:t>
                    </a:r>
                    <a:r>
                      <a:rPr lang="ru-RU" dirty="0"/>
                      <a:t>диный </a:t>
                    </a:r>
                    <a:r>
                      <a:rPr lang="ru-RU" dirty="0" err="1" smtClean="0"/>
                      <a:t>сельско-хозяйственный</a:t>
                    </a:r>
                    <a:r>
                      <a:rPr lang="ru-RU" dirty="0" smtClean="0"/>
                      <a:t> </a:t>
                    </a:r>
                    <a:r>
                      <a:rPr lang="ru-RU" dirty="0"/>
                      <a:t>налог
11%</a:t>
                    </a:r>
                  </a:p>
                </c:rich>
              </c:tx>
              <c:showCatName val="1"/>
              <c:showPercent val="1"/>
            </c:dLbl>
            <c:dLbl>
              <c:idx val="3"/>
              <c:layout>
                <c:manualLayout>
                  <c:x val="-6.8267545212859049E-2"/>
                  <c:y val="8.1486093404620503E-3"/>
                </c:manualLayout>
              </c:layout>
              <c:tx>
                <c:rich>
                  <a:bodyPr/>
                  <a:lstStyle/>
                  <a:p>
                    <a:r>
                      <a:rPr lang="ru-RU" sz="1400" dirty="0" err="1" smtClean="0"/>
                      <a:t>Н</a:t>
                    </a:r>
                    <a:r>
                      <a:rPr lang="ru-RU" dirty="0" err="1" smtClean="0"/>
                      <a:t>алого</a:t>
                    </a:r>
                    <a:r>
                      <a:rPr lang="ru-RU" dirty="0" smtClean="0"/>
                      <a:t> обложение </a:t>
                    </a:r>
                    <a:r>
                      <a:rPr lang="ru-RU" dirty="0"/>
                      <a:t>по патенту
3%</a:t>
                    </a:r>
                  </a:p>
                </c:rich>
              </c:tx>
              <c:showCatName val="1"/>
              <c:showPercent val="1"/>
            </c:dLbl>
            <c:dLbl>
              <c:idx val="4"/>
              <c:layout>
                <c:manualLayout>
                  <c:x val="3.7006115741813647E-3"/>
                  <c:y val="-7.8070634897104918E-2"/>
                </c:manualLayout>
              </c:layout>
              <c:showCatName val="1"/>
              <c:showPercent val="1"/>
            </c:dLbl>
            <c:dLbl>
              <c:idx val="5"/>
              <c:layout>
                <c:manualLayout>
                  <c:x val="0.13608233937919545"/>
                  <c:y val="-0.1000665168257658"/>
                </c:manualLayout>
              </c:layout>
              <c:tx>
                <c:rich>
                  <a:bodyPr/>
                  <a:lstStyle/>
                  <a:p>
                    <a:r>
                      <a:rPr lang="ru-RU" sz="1400" dirty="0" err="1" smtClean="0"/>
                      <a:t>Г</a:t>
                    </a:r>
                    <a:r>
                      <a:rPr lang="ru-RU" dirty="0" err="1" smtClean="0"/>
                      <a:t>осударствен-ная</a:t>
                    </a:r>
                    <a:r>
                      <a:rPr lang="ru-RU" dirty="0" smtClean="0"/>
                      <a:t> </a:t>
                    </a:r>
                    <a:r>
                      <a:rPr lang="ru-RU" dirty="0"/>
                      <a:t>пошлина
2%</a:t>
                    </a:r>
                  </a:p>
                </c:rich>
              </c:tx>
              <c:showCatName val="1"/>
              <c:showPercent val="1"/>
            </c:dLbl>
            <c:txPr>
              <a:bodyPr/>
              <a:lstStyle/>
              <a:p>
                <a:pPr>
                  <a:defRPr sz="1400"/>
                </a:pPr>
                <a:endParaRPr lang="ru-RU"/>
              </a:p>
            </c:txPr>
            <c:showCatName val="1"/>
            <c:showPercent val="1"/>
            <c:showLeaderLines val="1"/>
          </c:dLbls>
          <c:cat>
            <c:strRef>
              <c:f>'Налоговые  2019 - 2021'!$A$8:$A$13</c:f>
              <c:strCache>
                <c:ptCount val="6"/>
                <c:pt idx="0">
                  <c:v>Налог на доходы физических лиц</c:v>
                </c:pt>
                <c:pt idx="1">
                  <c:v>Акцизы на нефтепродукты</c:v>
                </c:pt>
                <c:pt idx="2">
                  <c:v>Единый сельскохозяйственный налог</c:v>
                </c:pt>
                <c:pt idx="3">
                  <c:v>Налогообложение по патенту</c:v>
                </c:pt>
                <c:pt idx="4">
                  <c:v>транспортный налог</c:v>
                </c:pt>
                <c:pt idx="5">
                  <c:v>Государственная пошлина</c:v>
                </c:pt>
              </c:strCache>
            </c:strRef>
          </c:cat>
          <c:val>
            <c:numRef>
              <c:f>'Налоговые  2019 - 2021'!$B$8:$B$13</c:f>
              <c:numCache>
                <c:formatCode>#,##0.0</c:formatCode>
                <c:ptCount val="6"/>
                <c:pt idx="0">
                  <c:v>150106.70000000001</c:v>
                </c:pt>
                <c:pt idx="1">
                  <c:v>16501</c:v>
                </c:pt>
                <c:pt idx="2">
                  <c:v>26652.5</c:v>
                </c:pt>
                <c:pt idx="3">
                  <c:v>7100</c:v>
                </c:pt>
                <c:pt idx="4">
                  <c:v>33169</c:v>
                </c:pt>
                <c:pt idx="5">
                  <c:v>5907</c:v>
                </c:pt>
              </c:numCache>
            </c:numRef>
          </c:val>
        </c:ser>
        <c:firstSliceAng val="0"/>
      </c:pieChart>
    </c:plotArea>
    <c:legend>
      <c:legendPos val="r"/>
      <c:layout>
        <c:manualLayout>
          <c:xMode val="edge"/>
          <c:yMode val="edge"/>
          <c:x val="0.73736010327440171"/>
          <c:y val="0.14795137276088391"/>
          <c:w val="0.23032523617671671"/>
          <c:h val="0.80962793859114612"/>
        </c:manualLayout>
      </c:layout>
      <c:txPr>
        <a:bodyPr/>
        <a:lstStyle/>
        <a:p>
          <a:pPr>
            <a:defRPr sz="1400">
              <a:latin typeface="Times New Roman" pitchFamily="18" charset="0"/>
              <a:cs typeface="Times New Roman" pitchFamily="18" charset="0"/>
            </a:defRPr>
          </a:pPr>
          <a:endParaRPr lang="ru-RU"/>
        </a:p>
      </c:txPr>
    </c:legend>
    <c:plotVisOnly val="1"/>
  </c:chart>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manualLayout>
          <c:layoutTarget val="inner"/>
          <c:xMode val="edge"/>
          <c:yMode val="edge"/>
          <c:x val="0.22487203098637548"/>
          <c:y val="0.19002251130606285"/>
          <c:w val="0.35503950821936731"/>
          <c:h val="0.5822647130453481"/>
        </c:manualLayout>
      </c:layout>
      <c:pieChart>
        <c:varyColors val="1"/>
        <c:ser>
          <c:idx val="0"/>
          <c:order val="0"/>
          <c:tx>
            <c:strRef>
              <c:f>'Налоговые  2019 - 2021'!$B$27</c:f>
              <c:strCache>
                <c:ptCount val="1"/>
                <c:pt idx="0">
                  <c:v>План на 2023 год </c:v>
                </c:pt>
              </c:strCache>
            </c:strRef>
          </c:tx>
          <c:explosion val="6"/>
          <c:dLbls>
            <c:dLbl>
              <c:idx val="0"/>
              <c:layout>
                <c:manualLayout>
                  <c:x val="-9.7930912529500466E-2"/>
                  <c:y val="0.24366710202982222"/>
                </c:manualLayout>
              </c:layout>
              <c:showCatName val="1"/>
              <c:showPercent val="1"/>
            </c:dLbl>
            <c:dLbl>
              <c:idx val="1"/>
              <c:layout>
                <c:manualLayout>
                  <c:x val="0.13911073529006093"/>
                  <c:y val="0.23668638026230795"/>
                </c:manualLayout>
              </c:layout>
              <c:showCatName val="1"/>
              <c:showPercent val="1"/>
            </c:dLbl>
            <c:dLbl>
              <c:idx val="2"/>
              <c:layout>
                <c:manualLayout>
                  <c:x val="0"/>
                  <c:y val="2.3814694659842244E-2"/>
                </c:manualLayout>
              </c:layout>
              <c:showCatName val="1"/>
              <c:showPercent val="1"/>
            </c:dLbl>
            <c:dLbl>
              <c:idx val="3"/>
              <c:layout>
                <c:manualLayout>
                  <c:x val="0"/>
                  <c:y val="1.9060260511055041E-2"/>
                </c:manualLayout>
              </c:layout>
              <c:showCatName val="1"/>
              <c:showPercent val="1"/>
            </c:dLbl>
            <c:dLbl>
              <c:idx val="4"/>
              <c:layout>
                <c:manualLayout>
                  <c:x val="-1.7487468694157696E-2"/>
                  <c:y val="-6.1898102194557457E-2"/>
                </c:manualLayout>
              </c:layout>
              <c:showCatName val="1"/>
              <c:showPercent val="1"/>
            </c:dLbl>
            <c:dLbl>
              <c:idx val="5"/>
              <c:layout>
                <c:manualLayout>
                  <c:x val="7.6816757467326843E-2"/>
                  <c:y val="-3.5769338998271054E-2"/>
                </c:manualLayout>
              </c:layout>
              <c:showCatName val="1"/>
              <c:showPercent val="1"/>
            </c:dLbl>
            <c:txPr>
              <a:bodyPr/>
              <a:lstStyle/>
              <a:p>
                <a:pPr>
                  <a:defRPr sz="1600">
                    <a:latin typeface="Times New Roman" pitchFamily="18" charset="0"/>
                    <a:cs typeface="Times New Roman" pitchFamily="18" charset="0"/>
                  </a:defRPr>
                </a:pPr>
                <a:endParaRPr lang="ru-RU"/>
              </a:p>
            </c:txPr>
            <c:showCatName val="1"/>
            <c:showPercent val="1"/>
            <c:showLeaderLines val="1"/>
          </c:dLbls>
          <c:cat>
            <c:strRef>
              <c:f>'Налоговые  2019 - 2021'!$A$28:$A$33</c:f>
              <c:strCache>
                <c:ptCount val="6"/>
                <c:pt idx="0">
                  <c:v>Налог на доходы физических лиц</c:v>
                </c:pt>
                <c:pt idx="1">
                  <c:v>Акцизы на нефтепродукты</c:v>
                </c:pt>
                <c:pt idx="2">
                  <c:v>Единый сельскохозяйственный налог</c:v>
                </c:pt>
                <c:pt idx="3">
                  <c:v>Налогообложение по патенту</c:v>
                </c:pt>
                <c:pt idx="4">
                  <c:v>Транспортный налог</c:v>
                </c:pt>
                <c:pt idx="5">
                  <c:v>Государственная пошлина</c:v>
                </c:pt>
              </c:strCache>
            </c:strRef>
          </c:cat>
          <c:val>
            <c:numRef>
              <c:f>'Налоговые  2019 - 2021'!$B$28:$B$33</c:f>
              <c:numCache>
                <c:formatCode>#,##0.0</c:formatCode>
                <c:ptCount val="6"/>
                <c:pt idx="0">
                  <c:v>157693.5</c:v>
                </c:pt>
                <c:pt idx="1">
                  <c:v>16501</c:v>
                </c:pt>
                <c:pt idx="2">
                  <c:v>27985.200000000001</c:v>
                </c:pt>
                <c:pt idx="3">
                  <c:v>7200</c:v>
                </c:pt>
                <c:pt idx="4">
                  <c:v>33169</c:v>
                </c:pt>
                <c:pt idx="5">
                  <c:v>6189</c:v>
                </c:pt>
              </c:numCache>
            </c:numRef>
          </c:val>
        </c:ser>
        <c:firstSliceAng val="0"/>
      </c:pieChart>
    </c:plotArea>
    <c:legend>
      <c:legendPos val="r"/>
      <c:layout>
        <c:manualLayout>
          <c:xMode val="edge"/>
          <c:yMode val="edge"/>
          <c:x val="0.73244826633513138"/>
          <c:y val="4.5711040011316623E-2"/>
          <c:w val="0.23597278629644991"/>
          <c:h val="0.80898387150314066"/>
        </c:manualLayout>
      </c:layout>
      <c:txPr>
        <a:bodyPr/>
        <a:lstStyle/>
        <a:p>
          <a:pPr>
            <a:defRPr sz="1400">
              <a:latin typeface="Times New Roman" pitchFamily="18" charset="0"/>
              <a:cs typeface="Times New Roman" pitchFamily="18" charset="0"/>
            </a:defRPr>
          </a:pPr>
          <a:endParaRPr lang="ru-RU"/>
        </a:p>
      </c:txPr>
    </c:legend>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2945659" cy="493633"/>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50444" y="0"/>
            <a:ext cx="2945659" cy="493633"/>
          </a:xfrm>
          <a:prstGeom prst="rect">
            <a:avLst/>
          </a:prstGeom>
        </p:spPr>
        <p:txBody>
          <a:bodyPr vert="horz" lIns="91440" tIns="45720" rIns="91440" bIns="45720" rtlCol="0"/>
          <a:lstStyle>
            <a:lvl1pPr algn="r">
              <a:defRPr sz="1200"/>
            </a:lvl1pPr>
          </a:lstStyle>
          <a:p>
            <a:fld id="{6C67EFD1-2759-41A2-894B-B20D194AA49C}" type="datetimeFigureOut">
              <a:rPr lang="ru-RU" smtClean="0"/>
              <a:pPr/>
              <a:t>11.01.2022</a:t>
            </a:fld>
            <a:endParaRPr lang="ru-RU" dirty="0"/>
          </a:p>
        </p:txBody>
      </p:sp>
      <p:sp>
        <p:nvSpPr>
          <p:cNvPr id="4" name="Образ слайда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1" y="9377316"/>
            <a:ext cx="2945659" cy="493633"/>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50444" y="9377316"/>
            <a:ext cx="2945659" cy="493633"/>
          </a:xfrm>
          <a:prstGeom prst="rect">
            <a:avLst/>
          </a:prstGeom>
        </p:spPr>
        <p:txBody>
          <a:bodyPr vert="horz" lIns="91440" tIns="45720" rIns="91440" bIns="45720" rtlCol="0" anchor="b"/>
          <a:lstStyle>
            <a:lvl1pPr algn="r">
              <a:defRPr sz="1200"/>
            </a:lvl1pPr>
          </a:lstStyle>
          <a:p>
            <a:fld id="{CA36A485-9F61-4DEB-8E8D-D2C1108A4B11}" type="slidenum">
              <a:rPr lang="ru-RU" smtClean="0"/>
              <a:pPr/>
              <a:t>‹#›</a:t>
            </a:fld>
            <a:endParaRPr lang="ru-R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A36A485-9F61-4DEB-8E8D-D2C1108A4B11}" type="slidenum">
              <a:rPr lang="ru-RU" smtClean="0"/>
              <a:pPr/>
              <a:t>1</a:t>
            </a:fld>
            <a:endParaRPr lang="ru-R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A36A485-9F61-4DEB-8E8D-D2C1108A4B11}" type="slidenum">
              <a:rPr lang="ru-RU" smtClean="0"/>
              <a:pPr/>
              <a:t>3</a:t>
            </a:fld>
            <a:endParaRPr lang="ru-R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A36A485-9F61-4DEB-8E8D-D2C1108A4B11}" type="slidenum">
              <a:rPr lang="ru-RU" smtClean="0"/>
              <a:pPr/>
              <a:t>13</a:t>
            </a:fld>
            <a:endParaRPr lang="ru-RU"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A36A485-9F61-4DEB-8E8D-D2C1108A4B11}" type="slidenum">
              <a:rPr lang="ru-RU" smtClean="0"/>
              <a:pPr/>
              <a:t>20</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11.01.2022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11.01.2022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11.01.2022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11.01.2022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11.01.2022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11.01.2022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11.01.2022</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11.01.2022</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11.01.2022</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11.01.2022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11.01.2022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11.01.2022</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chart" Target="../charts/chart4.xml"/></Relationships>
</file>

<file path=ppt/slides/_rels/slide1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mailto:fo35pugach@mail.ru"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hyperlink" Target="mailto:fo35pugach@mail.ru" TargetMode="External"/><Relationship Id="rId2" Type="http://schemas.openxmlformats.org/officeDocument/2006/relationships/hyperlink" Target="mailto:p@pug1.ru"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pic>
        <p:nvPicPr>
          <p:cNvPr id="1025" name="Рисунок 7" descr="gerb"/>
          <p:cNvPicPr>
            <a:picLocks noChangeAspect="1" noChangeArrowheads="1"/>
          </p:cNvPicPr>
          <p:nvPr/>
        </p:nvPicPr>
        <p:blipFill>
          <a:blip r:embed="rId3" cstate="print"/>
          <a:srcRect/>
          <a:stretch>
            <a:fillRect/>
          </a:stretch>
        </p:blipFill>
        <p:spPr bwMode="auto">
          <a:xfrm>
            <a:off x="4071934" y="142852"/>
            <a:ext cx="1196975" cy="1600200"/>
          </a:xfrm>
          <a:prstGeom prst="rect">
            <a:avLst/>
          </a:prstGeom>
          <a:noFill/>
        </p:spPr>
      </p:pic>
      <p:sp>
        <p:nvSpPr>
          <p:cNvPr id="1027" name="Rectangle 3"/>
          <p:cNvSpPr>
            <a:spLocks noChangeArrowheads="1"/>
          </p:cNvSpPr>
          <p:nvPr/>
        </p:nvSpPr>
        <p:spPr bwMode="auto">
          <a:xfrm>
            <a:off x="357158" y="1785926"/>
            <a:ext cx="8572560" cy="473975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4800"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Бюджет для граждан на 2022 год и </a:t>
            </a:r>
          </a:p>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4800"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на плановый период 2023 и 2024 годов</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200" b="0" i="1"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на основании решения Собрания Пугачевского муниципального района Саратовской области</a:t>
            </a:r>
            <a:r>
              <a:rPr kumimoji="0" lang="ru-RU" sz="2200" b="0" i="1" u="none" strike="noStrike" cap="none" normalizeH="0" dirty="0" smtClean="0">
                <a:ln>
                  <a:noFill/>
                </a:ln>
                <a:solidFill>
                  <a:schemeClr val="tx1"/>
                </a:solidFill>
                <a:effectLst/>
                <a:latin typeface="Bookman Old Style" pitchFamily="18" charset="0"/>
                <a:ea typeface="Times New Roman" pitchFamily="18" charset="0"/>
                <a:cs typeface="Arial" pitchFamily="34" charset="0"/>
              </a:rPr>
              <a:t> </a:t>
            </a: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200" b="0" i="1" u="none" strike="noStrike" cap="none" normalizeH="0" dirty="0" smtClean="0">
                <a:ln>
                  <a:noFill/>
                </a:ln>
                <a:solidFill>
                  <a:schemeClr val="tx1"/>
                </a:solidFill>
                <a:effectLst/>
                <a:latin typeface="Bookman Old Style" pitchFamily="18" charset="0"/>
                <a:ea typeface="Times New Roman" pitchFamily="18" charset="0"/>
                <a:cs typeface="Arial" pitchFamily="34" charset="0"/>
              </a:rPr>
              <a:t>от 23 декабря 2021 года № 41</a:t>
            </a:r>
            <a:r>
              <a:rPr kumimoji="0" lang="ru-RU" sz="2200" b="0" i="1"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 «О бюджете Пугачевского муниципального района на 2022 год </a:t>
            </a: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200" b="0" i="1"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и на плановый период 2023 и 2024 годов»</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428596" y="357166"/>
            <a:ext cx="8429684" cy="64633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tab pos="3479800" algn="l"/>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Составление проекта районного бюджета – сложный и многоуровневый процесс, основанный на правовых нормах. Формирование, рассмотрение проекта районного бюджета происходят  ежегодно. </a:t>
            </a:r>
          </a:p>
          <a:p>
            <a:pPr marL="0" marR="0" lvl="0" indent="450850" algn="just" defTabSz="914400" rtl="0" eaLnBrk="1" fontAlgn="base" latinLnBrk="0" hangingPunct="1">
              <a:lnSpc>
                <a:spcPct val="100000"/>
              </a:lnSpc>
              <a:spcBef>
                <a:spcPct val="0"/>
              </a:spcBef>
              <a:spcAft>
                <a:spcPct val="0"/>
              </a:spcAft>
              <a:buClrTx/>
              <a:buSzTx/>
              <a:buFontTx/>
              <a:buNone/>
              <a:tabLst>
                <a:tab pos="3479800" algn="l"/>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r>
              <a:rPr kumimoji="0" lang="ru-RU" sz="1800" b="1"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Составление проекта бюджета</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До начала составления проекта районного бюджета администрацией Пугачевского муниципального района принимается нормативно-правовой акт, в котором определяются ответственные исполнители, порядок и сроки работы над документами и материалами, необходимыми для составления проекта районного бюджета. Непосредственное составление свода районного бюджета осуществляется финансовым управлением администрации Пугачевского муниципального района. Составленный проект районного бюджета финансовое управлением администрации Пугачевского муниципального района представляет на рассмотрение главе Пугачевского муниципального района. Глава ПМР представляет на рассмотрение в Собрание Пугачевского муниципального района проект решения о районном бюджете.</a:t>
            </a: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r>
              <a:rPr kumimoji="0" lang="ru-RU" sz="1800" b="1"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Рассмотрение проекта бюдже</a:t>
            </a:r>
            <a:r>
              <a:rPr kumimoji="0" lang="ru-RU" sz="1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та</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Проект районного бюджета рассматривается на публичных слушаниях, депутатами на бюджетной комиссии и заседаниях.</a:t>
            </a: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r>
              <a:rPr kumimoji="0" lang="ru-RU" sz="1800" b="1"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Утверждение бюдже</a:t>
            </a:r>
            <a:r>
              <a:rPr kumimoji="0" lang="ru-RU" sz="1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та</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Решение о районном бюджете на очередной финансовый год и плановый период утверждается Собранием  Пугачевского  муниципального района.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524000" y="2552695"/>
          <a:ext cx="6096000" cy="1752610"/>
        </p:xfrm>
        <a:graphic>
          <a:graphicData uri="http://schemas.openxmlformats.org/drawingml/2006/table">
            <a:tbl>
              <a:tblPr/>
              <a:tblGrid>
                <a:gridCol w="1523794"/>
                <a:gridCol w="1523794"/>
                <a:gridCol w="1524206"/>
                <a:gridCol w="1524206"/>
              </a:tblGrid>
              <a:tr h="1752610">
                <a:tc>
                  <a:txBody>
                    <a:bodyPr/>
                    <a:lstStyle/>
                    <a:p>
                      <a:pPr indent="450215" algn="ctr">
                        <a:lnSpc>
                          <a:spcPct val="150000"/>
                        </a:lnSpc>
                        <a:spcAft>
                          <a:spcPts val="0"/>
                        </a:spcAft>
                        <a:tabLst>
                          <a:tab pos="3480435" algn="l"/>
                        </a:tabLst>
                      </a:pPr>
                      <a:endParaRPr lang="ru-RU" sz="900" dirty="0">
                        <a:latin typeface="Times New Roman"/>
                        <a:ea typeface="Times New Roman"/>
                      </a:endParaRPr>
                    </a:p>
                  </a:txBody>
                  <a:tcPr marL="44526" marR="44526" marT="0" marB="0">
                    <a:lnL>
                      <a:noFill/>
                    </a:lnL>
                    <a:lnR>
                      <a:noFill/>
                    </a:lnR>
                    <a:lnT>
                      <a:noFill/>
                    </a:lnT>
                    <a:lnB>
                      <a:noFill/>
                    </a:lnB>
                  </a:tcPr>
                </a:tc>
                <a:tc>
                  <a:txBody>
                    <a:bodyPr/>
                    <a:lstStyle/>
                    <a:p>
                      <a:pPr indent="450215" algn="ctr">
                        <a:lnSpc>
                          <a:spcPct val="150000"/>
                        </a:lnSpc>
                        <a:spcAft>
                          <a:spcPts val="0"/>
                        </a:spcAft>
                        <a:tabLst>
                          <a:tab pos="3480435" algn="l"/>
                        </a:tabLst>
                      </a:pPr>
                      <a:endParaRPr lang="ru-RU" sz="900" dirty="0">
                        <a:latin typeface="Times New Roman"/>
                        <a:ea typeface="Times New Roman"/>
                      </a:endParaRPr>
                    </a:p>
                  </a:txBody>
                  <a:tcPr marL="44526" marR="44526" marT="0" marB="0">
                    <a:lnL>
                      <a:noFill/>
                    </a:lnL>
                    <a:lnR>
                      <a:noFill/>
                    </a:lnR>
                    <a:lnT>
                      <a:noFill/>
                    </a:lnT>
                    <a:lnB>
                      <a:noFill/>
                    </a:lnB>
                  </a:tcPr>
                </a:tc>
                <a:tc>
                  <a:txBody>
                    <a:bodyPr/>
                    <a:lstStyle/>
                    <a:p>
                      <a:pPr indent="450215" algn="ctr">
                        <a:lnSpc>
                          <a:spcPct val="150000"/>
                        </a:lnSpc>
                        <a:spcAft>
                          <a:spcPts val="0"/>
                        </a:spcAft>
                        <a:tabLst>
                          <a:tab pos="3480435" algn="l"/>
                        </a:tabLst>
                      </a:pPr>
                      <a:r>
                        <a:rPr lang="ru-RU" sz="1300" b="1" dirty="0">
                          <a:latin typeface="Times New Roman"/>
                          <a:ea typeface="Times New Roman"/>
                        </a:rPr>
                        <a:t>      </a:t>
                      </a:r>
                      <a:endParaRPr lang="ru-RU" sz="900" dirty="0">
                        <a:latin typeface="Times New Roman"/>
                        <a:ea typeface="Times New Roman"/>
                      </a:endParaRPr>
                    </a:p>
                  </a:txBody>
                  <a:tcPr marL="44526" marR="44526" marT="0" marB="0">
                    <a:lnL>
                      <a:noFill/>
                    </a:lnL>
                    <a:lnR>
                      <a:noFill/>
                    </a:lnR>
                    <a:lnT>
                      <a:noFill/>
                    </a:lnT>
                    <a:lnB>
                      <a:noFill/>
                    </a:lnB>
                  </a:tcPr>
                </a:tc>
                <a:tc>
                  <a:txBody>
                    <a:bodyPr/>
                    <a:lstStyle/>
                    <a:p>
                      <a:pPr indent="450215" algn="ctr">
                        <a:lnSpc>
                          <a:spcPct val="150000"/>
                        </a:lnSpc>
                        <a:spcAft>
                          <a:spcPts val="0"/>
                        </a:spcAft>
                        <a:tabLst>
                          <a:tab pos="3480435" algn="l"/>
                        </a:tabLst>
                      </a:pPr>
                      <a:endParaRPr lang="ru-RU" sz="900" dirty="0">
                        <a:latin typeface="Times New Roman"/>
                        <a:ea typeface="Times New Roman"/>
                      </a:endParaRPr>
                    </a:p>
                  </a:txBody>
                  <a:tcPr marL="44526" marR="44526" marT="0" marB="0">
                    <a:lnL>
                      <a:noFill/>
                    </a:lnL>
                    <a:lnR>
                      <a:noFill/>
                    </a:lnR>
                    <a:lnT>
                      <a:noFill/>
                    </a:lnT>
                    <a:lnB>
                      <a:noFill/>
                    </a:lnB>
                  </a:tcPr>
                </a:tc>
              </a:tr>
            </a:tbl>
          </a:graphicData>
        </a:graphic>
      </p:graphicFrame>
      <p:pic>
        <p:nvPicPr>
          <p:cNvPr id="3" name="Рисунок 2" descr="Описание: http://im2-tub-ru.yandex.net/i?id=420006276-11-72&amp;n=21"/>
          <p:cNvPicPr>
            <a:picLocks noChangeAspect="1"/>
          </p:cNvPicPr>
          <p:nvPr/>
        </p:nvPicPr>
        <p:blipFill>
          <a:blip r:embed="rId2" cstate="print">
            <a:extLst>
              <a:ext uri="{28A0092B-C50C-407E-A947-70E740481C1C}">
                <a14:useLocalDpi xmlns:lc="http://schemas.openxmlformats.org/drawingml/2006/lockedCanvas" xmlns:pic="http://schemas.openxmlformats.org/drawingml/2006/picture" xmlns="" xmlns:mc="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4714876" y="1500174"/>
            <a:ext cx="1637665" cy="2488690"/>
          </a:xfrm>
          <a:prstGeom prst="rect">
            <a:avLst/>
          </a:prstGeom>
          <a:noFill/>
          <a:ln>
            <a:noFill/>
          </a:ln>
          <a:scene3d>
            <a:camera prst="isometricOffAxis2Left"/>
            <a:lightRig rig="threePt" dir="t"/>
          </a:scene3d>
          <a:sp3d>
            <a:bevelT w="114300" prst="artDeco"/>
          </a:sp3d>
        </p:spPr>
      </p:pic>
      <p:pic>
        <p:nvPicPr>
          <p:cNvPr id="4" name="Рисунок 3" descr="Описание: http://im2-tub-ru.yandex.net/i?id=420006276-11-72&amp;n=21"/>
          <p:cNvPicPr>
            <a:picLocks noChangeAspect="1"/>
          </p:cNvPicPr>
          <p:nvPr/>
        </p:nvPicPr>
        <p:blipFill>
          <a:blip r:embed="rId3" cstate="print">
            <a:extLst>
              <a:ext uri="{28A0092B-C50C-407E-A947-70E740481C1C}">
                <a14:useLocalDpi xmlns:lc="http://schemas.openxmlformats.org/drawingml/2006/lockedCanvas" xmlns:pic="http://schemas.openxmlformats.org/drawingml/2006/picture" xmlns="" xmlns:mc="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2357422" y="1500174"/>
            <a:ext cx="1632431" cy="2483365"/>
          </a:xfrm>
          <a:prstGeom prst="rect">
            <a:avLst/>
          </a:prstGeom>
          <a:noFill/>
          <a:ln>
            <a:noFill/>
          </a:ln>
          <a:scene3d>
            <a:camera prst="orthographicFront"/>
            <a:lightRig rig="threePt" dir="t"/>
          </a:scene3d>
          <a:sp3d>
            <a:bevelT w="114300" prst="artDeco"/>
          </a:sp3d>
        </p:spPr>
      </p:pic>
      <p:pic>
        <p:nvPicPr>
          <p:cNvPr id="5" name="Рисунок 4" descr="Описание: http://im2-tub-ru.yandex.net/i?id=420006276-11-72&amp;n=21"/>
          <p:cNvPicPr>
            <a:picLocks noChangeAspect="1"/>
          </p:cNvPicPr>
          <p:nvPr/>
        </p:nvPicPr>
        <p:blipFill>
          <a:blip r:embed="rId4" cstate="print">
            <a:extLst>
              <a:ext uri="{28A0092B-C50C-407E-A947-70E740481C1C}">
                <a14:useLocalDpi xmlns:lc="http://schemas.openxmlformats.org/drawingml/2006/lockedCanvas" xmlns:pic="http://schemas.openxmlformats.org/drawingml/2006/picture" xmlns="" xmlns:mc="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7215206" y="1785926"/>
            <a:ext cx="1637411" cy="1705610"/>
          </a:xfrm>
          <a:prstGeom prst="rect">
            <a:avLst/>
          </a:prstGeom>
          <a:noFill/>
          <a:ln>
            <a:noFill/>
          </a:ln>
          <a:scene3d>
            <a:camera prst="orthographicFront"/>
            <a:lightRig rig="threePt" dir="t"/>
          </a:scene3d>
          <a:sp3d>
            <a:bevelT w="152400" h="50800" prst="softRound"/>
          </a:sp3d>
        </p:spPr>
      </p:pic>
      <p:pic>
        <p:nvPicPr>
          <p:cNvPr id="6" name="Рисунок 5" descr="Описание: http://im2-tub-ru.yandex.net/i?id=420006276-11-72&amp;n=21"/>
          <p:cNvPicPr>
            <a:picLocks noChangeAspect="1"/>
          </p:cNvPicPr>
          <p:nvPr/>
        </p:nvPicPr>
        <p:blipFill>
          <a:blip r:embed="rId3" cstate="print">
            <a:extLst>
              <a:ext uri="{28A0092B-C50C-407E-A947-70E740481C1C}">
                <a14:useLocalDpi xmlns:lc="http://schemas.openxmlformats.org/drawingml/2006/lockedCanvas" xmlns:pic="http://schemas.openxmlformats.org/drawingml/2006/picture" xmlns="" xmlns:mc="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357158" y="1785926"/>
            <a:ext cx="1637665" cy="1705356"/>
          </a:xfrm>
          <a:prstGeom prst="rect">
            <a:avLst/>
          </a:prstGeom>
          <a:noFill/>
          <a:ln>
            <a:noFill/>
          </a:ln>
          <a:scene3d>
            <a:camera prst="isometricOffAxis2Left"/>
            <a:lightRig rig="threePt" dir="t"/>
          </a:scene3d>
          <a:sp3d>
            <a:bevelT w="152400" h="50800" prst="softRound"/>
          </a:sp3d>
        </p:spPr>
      </p:pic>
      <p:sp>
        <p:nvSpPr>
          <p:cNvPr id="28684" name="Развернутая стрелка 24"/>
          <p:cNvSpPr>
            <a:spLocks/>
          </p:cNvSpPr>
          <p:nvPr/>
        </p:nvSpPr>
        <p:spPr bwMode="auto">
          <a:xfrm>
            <a:off x="1071538" y="1214422"/>
            <a:ext cx="409575" cy="927100"/>
          </a:xfrm>
          <a:custGeom>
            <a:avLst/>
            <a:gdLst>
              <a:gd name="T0" fmla="*/ 0 w 408940"/>
              <a:gd name="T1" fmla="*/ 927735 h 927735"/>
              <a:gd name="T2" fmla="*/ 0 w 408940"/>
              <a:gd name="T3" fmla="*/ 178911 h 927735"/>
              <a:gd name="T4" fmla="*/ 178911 w 408940"/>
              <a:gd name="T5" fmla="*/ 0 h 927735"/>
              <a:gd name="T6" fmla="*/ 178911 w 408940"/>
              <a:gd name="T7" fmla="*/ 0 h 927735"/>
              <a:gd name="T8" fmla="*/ 357822 w 408940"/>
              <a:gd name="T9" fmla="*/ 178911 h 927735"/>
              <a:gd name="T10" fmla="*/ 357823 w 408940"/>
              <a:gd name="T11" fmla="*/ 593566 h 927735"/>
              <a:gd name="T12" fmla="*/ 408940 w 408940"/>
              <a:gd name="T13" fmla="*/ 593566 h 927735"/>
              <a:gd name="T14" fmla="*/ 306705 w 408940"/>
              <a:gd name="T15" fmla="*/ 695801 h 927735"/>
              <a:gd name="T16" fmla="*/ 204470 w 408940"/>
              <a:gd name="T17" fmla="*/ 593566 h 927735"/>
              <a:gd name="T18" fmla="*/ 255588 w 408940"/>
              <a:gd name="T19" fmla="*/ 593566 h 927735"/>
              <a:gd name="T20" fmla="*/ 255588 w 408940"/>
              <a:gd name="T21" fmla="*/ 178911 h 927735"/>
              <a:gd name="T22" fmla="*/ 178912 w 408940"/>
              <a:gd name="T23" fmla="*/ 102235 h 927735"/>
              <a:gd name="T24" fmla="*/ 178911 w 408940"/>
              <a:gd name="T25" fmla="*/ 102235 h 927735"/>
              <a:gd name="T26" fmla="*/ 102235 w 408940"/>
              <a:gd name="T27" fmla="*/ 178911 h 927735"/>
              <a:gd name="T28" fmla="*/ 102235 w 408940"/>
              <a:gd name="T29" fmla="*/ 927735 h 927735"/>
              <a:gd name="T30" fmla="*/ 0 w 408940"/>
              <a:gd name="T31" fmla="*/ 927735 h 92773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08940" h="927735">
                <a:moveTo>
                  <a:pt x="0" y="927735"/>
                </a:moveTo>
                <a:lnTo>
                  <a:pt x="0" y="178911"/>
                </a:lnTo>
                <a:cubicBezTo>
                  <a:pt x="0" y="80101"/>
                  <a:pt x="80101" y="0"/>
                  <a:pt x="178911" y="0"/>
                </a:cubicBezTo>
                <a:lnTo>
                  <a:pt x="178911" y="0"/>
                </a:lnTo>
                <a:cubicBezTo>
                  <a:pt x="277721" y="0"/>
                  <a:pt x="357822" y="80101"/>
                  <a:pt x="357822" y="178911"/>
                </a:cubicBezTo>
                <a:cubicBezTo>
                  <a:pt x="357822" y="317129"/>
                  <a:pt x="357823" y="455348"/>
                  <a:pt x="357823" y="593566"/>
                </a:cubicBezTo>
                <a:lnTo>
                  <a:pt x="408940" y="593566"/>
                </a:lnTo>
                <a:lnTo>
                  <a:pt x="306705" y="695801"/>
                </a:lnTo>
                <a:lnTo>
                  <a:pt x="204470" y="593566"/>
                </a:lnTo>
                <a:lnTo>
                  <a:pt x="255588" y="593566"/>
                </a:lnTo>
                <a:lnTo>
                  <a:pt x="255588" y="178911"/>
                </a:lnTo>
                <a:cubicBezTo>
                  <a:pt x="255588" y="136564"/>
                  <a:pt x="221259" y="102235"/>
                  <a:pt x="178912" y="102235"/>
                </a:cubicBezTo>
                <a:lnTo>
                  <a:pt x="178911" y="102235"/>
                </a:lnTo>
                <a:cubicBezTo>
                  <a:pt x="136564" y="102235"/>
                  <a:pt x="102235" y="136564"/>
                  <a:pt x="102235" y="178911"/>
                </a:cubicBezTo>
                <a:lnTo>
                  <a:pt x="102235" y="927735"/>
                </a:lnTo>
                <a:lnTo>
                  <a:pt x="0" y="927735"/>
                </a:lnTo>
                <a:close/>
              </a:path>
            </a:pathLst>
          </a:custGeom>
          <a:solidFill>
            <a:srgbClr val="4F81BD"/>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8681" name="Развернутая стрелка 27"/>
          <p:cNvSpPr>
            <a:spLocks/>
          </p:cNvSpPr>
          <p:nvPr/>
        </p:nvSpPr>
        <p:spPr bwMode="auto">
          <a:xfrm>
            <a:off x="5429256" y="1142984"/>
            <a:ext cx="381000" cy="995362"/>
          </a:xfrm>
          <a:custGeom>
            <a:avLst/>
            <a:gdLst>
              <a:gd name="T0" fmla="*/ 0 w 381635"/>
              <a:gd name="T1" fmla="*/ 995680 h 995680"/>
              <a:gd name="T2" fmla="*/ 0 w 381635"/>
              <a:gd name="T3" fmla="*/ 166965 h 995680"/>
              <a:gd name="T4" fmla="*/ 166965 w 381635"/>
              <a:gd name="T5" fmla="*/ 0 h 995680"/>
              <a:gd name="T6" fmla="*/ 166965 w 381635"/>
              <a:gd name="T7" fmla="*/ 0 h 995680"/>
              <a:gd name="T8" fmla="*/ 333930 w 381635"/>
              <a:gd name="T9" fmla="*/ 166965 h 995680"/>
              <a:gd name="T10" fmla="*/ 333931 w 381635"/>
              <a:gd name="T11" fmla="*/ 651351 h 995680"/>
              <a:gd name="T12" fmla="*/ 381635 w 381635"/>
              <a:gd name="T13" fmla="*/ 651351 h 995680"/>
              <a:gd name="T14" fmla="*/ 286226 w 381635"/>
              <a:gd name="T15" fmla="*/ 746760 h 995680"/>
              <a:gd name="T16" fmla="*/ 190818 w 381635"/>
              <a:gd name="T17" fmla="*/ 651351 h 995680"/>
              <a:gd name="T18" fmla="*/ 238522 w 381635"/>
              <a:gd name="T19" fmla="*/ 651351 h 995680"/>
              <a:gd name="T20" fmla="*/ 238522 w 381635"/>
              <a:gd name="T21" fmla="*/ 166965 h 995680"/>
              <a:gd name="T22" fmla="*/ 166965 w 381635"/>
              <a:gd name="T23" fmla="*/ 95408 h 995680"/>
              <a:gd name="T24" fmla="*/ 166965 w 381635"/>
              <a:gd name="T25" fmla="*/ 95409 h 995680"/>
              <a:gd name="T26" fmla="*/ 95408 w 381635"/>
              <a:gd name="T27" fmla="*/ 166966 h 995680"/>
              <a:gd name="T28" fmla="*/ 95409 w 381635"/>
              <a:gd name="T29" fmla="*/ 995680 h 995680"/>
              <a:gd name="T30" fmla="*/ 0 w 381635"/>
              <a:gd name="T31" fmla="*/ 995680 h 99568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81635" h="995680">
                <a:moveTo>
                  <a:pt x="0" y="995680"/>
                </a:moveTo>
                <a:lnTo>
                  <a:pt x="0" y="166965"/>
                </a:lnTo>
                <a:cubicBezTo>
                  <a:pt x="0" y="74753"/>
                  <a:pt x="74753" y="0"/>
                  <a:pt x="166965" y="0"/>
                </a:cubicBezTo>
                <a:lnTo>
                  <a:pt x="166965" y="0"/>
                </a:lnTo>
                <a:cubicBezTo>
                  <a:pt x="259177" y="0"/>
                  <a:pt x="333930" y="74753"/>
                  <a:pt x="333930" y="166965"/>
                </a:cubicBezTo>
                <a:cubicBezTo>
                  <a:pt x="333930" y="328427"/>
                  <a:pt x="333931" y="489889"/>
                  <a:pt x="333931" y="651351"/>
                </a:cubicBezTo>
                <a:lnTo>
                  <a:pt x="381635" y="651351"/>
                </a:lnTo>
                <a:lnTo>
                  <a:pt x="286226" y="746760"/>
                </a:lnTo>
                <a:lnTo>
                  <a:pt x="190818" y="651351"/>
                </a:lnTo>
                <a:lnTo>
                  <a:pt x="238522" y="651351"/>
                </a:lnTo>
                <a:lnTo>
                  <a:pt x="238522" y="166965"/>
                </a:lnTo>
                <a:cubicBezTo>
                  <a:pt x="238522" y="127445"/>
                  <a:pt x="206485" y="95408"/>
                  <a:pt x="166965" y="95408"/>
                </a:cubicBezTo>
                <a:lnTo>
                  <a:pt x="166965" y="95409"/>
                </a:lnTo>
                <a:cubicBezTo>
                  <a:pt x="127445" y="95409"/>
                  <a:pt x="95408" y="127446"/>
                  <a:pt x="95408" y="166966"/>
                </a:cubicBezTo>
                <a:cubicBezTo>
                  <a:pt x="95408" y="443204"/>
                  <a:pt x="95409" y="719442"/>
                  <a:pt x="95409" y="995680"/>
                </a:cubicBezTo>
                <a:lnTo>
                  <a:pt x="0" y="995680"/>
                </a:lnTo>
                <a:close/>
              </a:path>
            </a:pathLst>
          </a:custGeom>
          <a:solidFill>
            <a:srgbClr val="4F81BD"/>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8683" name="Стрелка углом 28"/>
          <p:cNvSpPr>
            <a:spLocks/>
          </p:cNvSpPr>
          <p:nvPr/>
        </p:nvSpPr>
        <p:spPr bwMode="auto">
          <a:xfrm>
            <a:off x="3143240" y="1357298"/>
            <a:ext cx="600075" cy="804863"/>
          </a:xfrm>
          <a:custGeom>
            <a:avLst/>
            <a:gdLst>
              <a:gd name="T0" fmla="*/ 0 w 600075"/>
              <a:gd name="T1" fmla="*/ 805142 h 805142"/>
              <a:gd name="T2" fmla="*/ 0 w 600075"/>
              <a:gd name="T3" fmla="*/ 337542 h 805142"/>
              <a:gd name="T4" fmla="*/ 262533 w 600075"/>
              <a:gd name="T5" fmla="*/ 75009 h 805142"/>
              <a:gd name="T6" fmla="*/ 450056 w 600075"/>
              <a:gd name="T7" fmla="*/ 75009 h 805142"/>
              <a:gd name="T8" fmla="*/ 450056 w 600075"/>
              <a:gd name="T9" fmla="*/ 0 h 805142"/>
              <a:gd name="T10" fmla="*/ 600075 w 600075"/>
              <a:gd name="T11" fmla="*/ 150019 h 805142"/>
              <a:gd name="T12" fmla="*/ 450056 w 600075"/>
              <a:gd name="T13" fmla="*/ 300038 h 805142"/>
              <a:gd name="T14" fmla="*/ 450056 w 600075"/>
              <a:gd name="T15" fmla="*/ 225028 h 805142"/>
              <a:gd name="T16" fmla="*/ 262533 w 600075"/>
              <a:gd name="T17" fmla="*/ 225028 h 805142"/>
              <a:gd name="T18" fmla="*/ 150019 w 600075"/>
              <a:gd name="T19" fmla="*/ 337542 h 805142"/>
              <a:gd name="T20" fmla="*/ 150019 w 600075"/>
              <a:gd name="T21" fmla="*/ 805142 h 805142"/>
              <a:gd name="T22" fmla="*/ 0 w 600075"/>
              <a:gd name="T23" fmla="*/ 805142 h 80514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0075" h="805142">
                <a:moveTo>
                  <a:pt x="0" y="805142"/>
                </a:moveTo>
                <a:lnTo>
                  <a:pt x="0" y="337542"/>
                </a:lnTo>
                <a:cubicBezTo>
                  <a:pt x="0" y="192549"/>
                  <a:pt x="117540" y="75009"/>
                  <a:pt x="262533" y="75009"/>
                </a:cubicBezTo>
                <a:lnTo>
                  <a:pt x="450056" y="75009"/>
                </a:lnTo>
                <a:lnTo>
                  <a:pt x="450056" y="0"/>
                </a:lnTo>
                <a:lnTo>
                  <a:pt x="600075" y="150019"/>
                </a:lnTo>
                <a:lnTo>
                  <a:pt x="450056" y="300038"/>
                </a:lnTo>
                <a:lnTo>
                  <a:pt x="450056" y="225028"/>
                </a:lnTo>
                <a:lnTo>
                  <a:pt x="262533" y="225028"/>
                </a:lnTo>
                <a:cubicBezTo>
                  <a:pt x="200393" y="225028"/>
                  <a:pt x="150019" y="275402"/>
                  <a:pt x="150019" y="337542"/>
                </a:cubicBezTo>
                <a:lnTo>
                  <a:pt x="150019" y="805142"/>
                </a:lnTo>
                <a:lnTo>
                  <a:pt x="0" y="805142"/>
                </a:lnTo>
                <a:close/>
              </a:path>
            </a:pathLst>
          </a:custGeom>
          <a:solidFill>
            <a:srgbClr val="4F81BD"/>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8682" name="Стрелка углом 29"/>
          <p:cNvSpPr>
            <a:spLocks/>
          </p:cNvSpPr>
          <p:nvPr/>
        </p:nvSpPr>
        <p:spPr bwMode="auto">
          <a:xfrm>
            <a:off x="7929586" y="1428736"/>
            <a:ext cx="544513" cy="695325"/>
          </a:xfrm>
          <a:custGeom>
            <a:avLst/>
            <a:gdLst>
              <a:gd name="T0" fmla="*/ 0 w 544830"/>
              <a:gd name="T1" fmla="*/ 695960 h 695960"/>
              <a:gd name="T2" fmla="*/ 0 w 544830"/>
              <a:gd name="T3" fmla="*/ 313288 h 695960"/>
              <a:gd name="T4" fmla="*/ 238363 w 544830"/>
              <a:gd name="T5" fmla="*/ 74925 h 695960"/>
              <a:gd name="T6" fmla="*/ 408623 w 544830"/>
              <a:gd name="T7" fmla="*/ 74925 h 695960"/>
              <a:gd name="T8" fmla="*/ 408623 w 544830"/>
              <a:gd name="T9" fmla="*/ 0 h 695960"/>
              <a:gd name="T10" fmla="*/ 544830 w 544830"/>
              <a:gd name="T11" fmla="*/ 143029 h 695960"/>
              <a:gd name="T12" fmla="*/ 408623 w 544830"/>
              <a:gd name="T13" fmla="*/ 286058 h 695960"/>
              <a:gd name="T14" fmla="*/ 408623 w 544830"/>
              <a:gd name="T15" fmla="*/ 211133 h 695960"/>
              <a:gd name="T16" fmla="*/ 238363 w 544830"/>
              <a:gd name="T17" fmla="*/ 211133 h 695960"/>
              <a:gd name="T18" fmla="*/ 136207 w 544830"/>
              <a:gd name="T19" fmla="*/ 313289 h 695960"/>
              <a:gd name="T20" fmla="*/ 136208 w 544830"/>
              <a:gd name="T21" fmla="*/ 695960 h 695960"/>
              <a:gd name="T22" fmla="*/ 0 w 544830"/>
              <a:gd name="T23" fmla="*/ 695960 h 69596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44830" h="695960">
                <a:moveTo>
                  <a:pt x="0" y="695960"/>
                </a:moveTo>
                <a:lnTo>
                  <a:pt x="0" y="313288"/>
                </a:lnTo>
                <a:cubicBezTo>
                  <a:pt x="0" y="181644"/>
                  <a:pt x="106719" y="74925"/>
                  <a:pt x="238363" y="74925"/>
                </a:cubicBezTo>
                <a:lnTo>
                  <a:pt x="408623" y="74925"/>
                </a:lnTo>
                <a:lnTo>
                  <a:pt x="408623" y="0"/>
                </a:lnTo>
                <a:lnTo>
                  <a:pt x="544830" y="143029"/>
                </a:lnTo>
                <a:lnTo>
                  <a:pt x="408623" y="286058"/>
                </a:lnTo>
                <a:lnTo>
                  <a:pt x="408623" y="211133"/>
                </a:lnTo>
                <a:lnTo>
                  <a:pt x="238363" y="211133"/>
                </a:lnTo>
                <a:cubicBezTo>
                  <a:pt x="181944" y="211133"/>
                  <a:pt x="136207" y="256870"/>
                  <a:pt x="136207" y="313289"/>
                </a:cubicBezTo>
                <a:cubicBezTo>
                  <a:pt x="136207" y="440846"/>
                  <a:pt x="136208" y="568403"/>
                  <a:pt x="136208" y="695960"/>
                </a:cubicBezTo>
                <a:lnTo>
                  <a:pt x="0" y="695960"/>
                </a:lnTo>
                <a:close/>
              </a:path>
            </a:pathLst>
          </a:custGeom>
          <a:solidFill>
            <a:srgbClr val="4F81BD"/>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8674" name="Прямоугольник 672"/>
          <p:cNvSpPr>
            <a:spLocks noChangeArrowheads="1"/>
          </p:cNvSpPr>
          <p:nvPr/>
        </p:nvSpPr>
        <p:spPr bwMode="auto">
          <a:xfrm>
            <a:off x="285720" y="5429264"/>
            <a:ext cx="4040188" cy="1143008"/>
          </a:xfrm>
          <a:prstGeom prst="rect">
            <a:avLst/>
          </a:prstGeom>
          <a:solidFill>
            <a:srgbClr val="D7E4BD"/>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 превышении расходов над доходами принимается решение об источниках покрытия дефицита (например, использовать остатки средств на счете, взять кредит) </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8676" name="Прямоугольная выноска 674"/>
          <p:cNvSpPr>
            <a:spLocks noChangeArrowheads="1"/>
          </p:cNvSpPr>
          <p:nvPr/>
        </p:nvSpPr>
        <p:spPr bwMode="auto">
          <a:xfrm>
            <a:off x="590550" y="4443413"/>
            <a:ext cx="3695698" cy="571500"/>
          </a:xfrm>
          <a:prstGeom prst="wedgeRectCallout">
            <a:avLst>
              <a:gd name="adj1" fmla="val -20236"/>
              <a:gd name="adj2" fmla="val 95394"/>
            </a:avLst>
          </a:prstGeom>
          <a:solidFill>
            <a:srgbClr val="E6E0E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Дефицит</a:t>
            </a:r>
            <a:endParaRPr lang="ru-RU" sz="600" dirty="0" smtClean="0">
              <a:latin typeface="Georgia" pitchFamily="18"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(расходы больше доходов)</a:t>
            </a:r>
            <a:endParaRPr kumimoji="0" lang="ru-RU" sz="18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8673" name="Прямоугольник 687"/>
          <p:cNvSpPr>
            <a:spLocks noChangeArrowheads="1"/>
          </p:cNvSpPr>
          <p:nvPr/>
        </p:nvSpPr>
        <p:spPr bwMode="auto">
          <a:xfrm>
            <a:off x="4857752" y="5429264"/>
            <a:ext cx="4052887" cy="1143008"/>
          </a:xfrm>
          <a:prstGeom prst="rect">
            <a:avLst/>
          </a:prstGeom>
          <a:solidFill>
            <a:srgbClr val="D7E4BD"/>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При превышении доходов над расходами</a:t>
            </a:r>
            <a:r>
              <a:rPr kumimoji="0" lang="ru-RU" sz="15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принимается решение, как их </a:t>
            </a:r>
          </a:p>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использовать (например, накапливать </a:t>
            </a:r>
            <a:r>
              <a:rPr kumimoji="0" lang="ru-RU" sz="15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р</a:t>
            </a: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езервы,</a:t>
            </a:r>
            <a:r>
              <a:rPr kumimoji="0" lang="ru-RU" sz="15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остатки, погашать ранее взятые кредиты)</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8675" name="Прямоугольная выноска 683"/>
          <p:cNvSpPr>
            <a:spLocks noChangeArrowheads="1"/>
          </p:cNvSpPr>
          <p:nvPr/>
        </p:nvSpPr>
        <p:spPr bwMode="auto">
          <a:xfrm>
            <a:off x="4984750" y="4443413"/>
            <a:ext cx="3802092" cy="571500"/>
          </a:xfrm>
          <a:prstGeom prst="wedgeRectCallout">
            <a:avLst>
              <a:gd name="adj1" fmla="val -20833"/>
              <a:gd name="adj2" fmla="val 95935"/>
            </a:avLst>
          </a:prstGeom>
          <a:solidFill>
            <a:srgbClr val="E6E0E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6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Профицит</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(доходы больше расходов)</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8685" name="Rectangle 13"/>
          <p:cNvSpPr>
            <a:spLocks noChangeArrowheads="1"/>
          </p:cNvSpPr>
          <p:nvPr/>
        </p:nvSpPr>
        <p:spPr bwMode="auto">
          <a:xfrm>
            <a:off x="0" y="142852"/>
            <a:ext cx="9144000" cy="9848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Общие характеристики бюджетов</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Доходы – Расходы = Дефицит (Профицит) </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8686" name="Rectangle 14"/>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8687" name="Rectangle 15"/>
          <p:cNvSpPr>
            <a:spLocks noChangeArrowheads="1"/>
          </p:cNvSpPr>
          <p:nvPr/>
        </p:nvSpPr>
        <p:spPr bwMode="auto">
          <a:xfrm>
            <a:off x="428596" y="928670"/>
            <a:ext cx="8429684"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ru-RU" dirty="0"/>
          </a:p>
        </p:txBody>
      </p:sp>
      <p:sp>
        <p:nvSpPr>
          <p:cNvPr id="28690" name="Rectangle 18"/>
          <p:cNvSpPr>
            <a:spLocks noChangeArrowheads="1"/>
          </p:cNvSpPr>
          <p:nvPr/>
        </p:nvSpPr>
        <p:spPr bwMode="auto">
          <a:xfrm>
            <a:off x="357158" y="4000504"/>
            <a:ext cx="8472319"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5308600" algn="l"/>
              </a:tabLst>
            </a:pPr>
            <a:r>
              <a:rPr kumimoji="0" lang="ru-RU" sz="16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Доходы</a:t>
            </a:r>
            <a:r>
              <a:rPr kumimoji="0" lang="ru-RU" sz="16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Расходы                         Доходы                 Расходы</a:t>
            </a:r>
            <a:endParaRPr kumimoji="0" lang="ru-RU" sz="18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8693" name="Rectangle 21"/>
          <p:cNvSpPr>
            <a:spLocks noChangeArrowheads="1"/>
          </p:cNvSpPr>
          <p:nvPr/>
        </p:nvSpPr>
        <p:spPr bwMode="auto">
          <a:xfrm>
            <a:off x="0" y="135729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ChangeArrowheads="1"/>
          </p:cNvSpPr>
          <p:nvPr/>
        </p:nvSpPr>
        <p:spPr bwMode="auto">
          <a:xfrm>
            <a:off x="285720" y="285728"/>
            <a:ext cx="857256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Основные показатели прогноза социально-экономического развития Пугачевского муниципального района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400" b="1" i="0" u="none" strike="noStrike" cap="none" normalizeH="0" baseline="0" dirty="0" smtClean="0">
              <a:ln>
                <a:noFill/>
              </a:ln>
              <a:solidFill>
                <a:srgbClr val="7153A0"/>
              </a:solidFill>
              <a:effectLst/>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lang="ru-RU" sz="1400" b="1" dirty="0" smtClean="0">
              <a:solidFill>
                <a:srgbClr val="7153A0"/>
              </a:solidFill>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7153A0"/>
                </a:solidFill>
                <a:effectLst/>
                <a:latin typeface="Arial" pitchFamily="34" charset="0"/>
                <a:ea typeface="Times New Roman" pitchFamily="18" charset="0"/>
                <a:cs typeface="Arial" pitchFamily="34" charset="0"/>
              </a:rPr>
              <a:t>1.Объем отгруженных товаров (млн. руб.)          </a:t>
            </a:r>
            <a:r>
              <a:rPr kumimoji="0" lang="ru-RU" sz="1400" b="1" i="0" u="none" strike="noStrike" cap="none" normalizeH="0" dirty="0" smtClean="0">
                <a:ln>
                  <a:noFill/>
                </a:ln>
                <a:solidFill>
                  <a:srgbClr val="7153A0"/>
                </a:solidFill>
                <a:effectLst/>
                <a:latin typeface="Arial" pitchFamily="34" charset="0"/>
                <a:ea typeface="Times New Roman" pitchFamily="18" charset="0"/>
                <a:cs typeface="Arial" pitchFamily="34" charset="0"/>
              </a:rPr>
              <a:t> </a:t>
            </a:r>
            <a:r>
              <a:rPr kumimoji="0" lang="ru-RU" sz="1400" b="1" i="0" u="none" strike="noStrike" cap="none" normalizeH="0" baseline="0" dirty="0" smtClean="0">
                <a:ln>
                  <a:noFill/>
                </a:ln>
                <a:solidFill>
                  <a:srgbClr val="7153A0"/>
                </a:solidFill>
                <a:effectLst/>
                <a:latin typeface="Arial" pitchFamily="34" charset="0"/>
                <a:ea typeface="Times New Roman" pitchFamily="18" charset="0"/>
                <a:cs typeface="Arial" pitchFamily="34" charset="0"/>
              </a:rPr>
              <a:t>2. Оборот розничной торговли (млн.руб.)</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2" name="Rectangle 4"/>
          <p:cNvSpPr>
            <a:spLocks noChangeArrowheads="1"/>
          </p:cNvSpPr>
          <p:nvPr/>
        </p:nvSpPr>
        <p:spPr bwMode="auto">
          <a:xfrm>
            <a:off x="0" y="4714884"/>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3" name="Rectangle 5"/>
          <p:cNvSpPr>
            <a:spLocks noChangeArrowheads="1"/>
          </p:cNvSpPr>
          <p:nvPr/>
        </p:nvSpPr>
        <p:spPr bwMode="auto">
          <a:xfrm>
            <a:off x="0" y="93122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Диаграмма 6"/>
          <p:cNvGraphicFramePr/>
          <p:nvPr/>
        </p:nvGraphicFramePr>
        <p:xfrm>
          <a:off x="642910" y="2500306"/>
          <a:ext cx="3929090" cy="400052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Диаграмма 7"/>
          <p:cNvGraphicFramePr/>
          <p:nvPr/>
        </p:nvGraphicFramePr>
        <p:xfrm>
          <a:off x="5072066" y="2500306"/>
          <a:ext cx="3571868" cy="407196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ChangeArrowheads="1"/>
          </p:cNvSpPr>
          <p:nvPr/>
        </p:nvSpPr>
        <p:spPr bwMode="auto">
          <a:xfrm>
            <a:off x="0" y="571480"/>
            <a:ext cx="91440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effectLst/>
                <a:latin typeface="Arial" pitchFamily="34" charset="0"/>
                <a:ea typeface="Times New Roman" pitchFamily="18" charset="0"/>
                <a:cs typeface="Arial" pitchFamily="34" charset="0"/>
              </a:rPr>
              <a:t> </a:t>
            </a:r>
            <a:r>
              <a:rPr kumimoji="0" lang="ru-RU" sz="1600" b="1" i="0" u="none" strike="noStrike" cap="none" normalizeH="0" baseline="0" dirty="0" smtClean="0">
                <a:ln>
                  <a:noFill/>
                </a:ln>
                <a:effectLst/>
                <a:latin typeface="Times New Roman" pitchFamily="18" charset="0"/>
                <a:ea typeface="Times New Roman" pitchFamily="18" charset="0"/>
                <a:cs typeface="Times New Roman" pitchFamily="18" charset="0"/>
              </a:rPr>
              <a:t>3. Оборот общественного питания (млн.руб.)       4. Объем валовой продукции сельского                              </a:t>
            </a:r>
            <a:endParaRPr kumimoji="0" lang="ru-RU" sz="600" b="0" i="0" u="none" strike="noStrike" cap="none" normalizeH="0" baseline="0" dirty="0" smtClean="0">
              <a:ln>
                <a:noFill/>
              </a:ln>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effectLst/>
                <a:latin typeface="Times New Roman" pitchFamily="18" charset="0"/>
                <a:ea typeface="Times New Roman" pitchFamily="18" charset="0"/>
                <a:cs typeface="Times New Roman" pitchFamily="18" charset="0"/>
              </a:rPr>
              <a:t>                                                                                                   хозяйства (млн.руб)  </a:t>
            </a:r>
            <a:endParaRPr kumimoji="0" lang="ru-RU" sz="1800" b="0" i="0" u="none" strike="noStrike" cap="none" normalizeH="0" baseline="0" dirty="0" smtClean="0">
              <a:ln>
                <a:noFill/>
              </a:ln>
              <a:effectLst/>
              <a:latin typeface="Arial" pitchFamily="34" charset="0"/>
              <a:cs typeface="Arial" pitchFamily="34" charset="0"/>
            </a:endParaRPr>
          </a:p>
        </p:txBody>
      </p:sp>
      <p:sp>
        <p:nvSpPr>
          <p:cNvPr id="26628" name="Rectangle 4"/>
          <p:cNvSpPr>
            <a:spLocks noChangeArrowheads="1"/>
          </p:cNvSpPr>
          <p:nvPr/>
        </p:nvSpPr>
        <p:spPr bwMode="auto">
          <a:xfrm>
            <a:off x="0" y="57753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9" name="Rectangle 5"/>
          <p:cNvSpPr>
            <a:spLocks noChangeArrowheads="1"/>
          </p:cNvSpPr>
          <p:nvPr/>
        </p:nvSpPr>
        <p:spPr bwMode="auto">
          <a:xfrm>
            <a:off x="0" y="115443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Диаграмма 6"/>
          <p:cNvGraphicFramePr/>
          <p:nvPr/>
        </p:nvGraphicFramePr>
        <p:xfrm>
          <a:off x="428596" y="1214422"/>
          <a:ext cx="4286280" cy="528641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Диаграмма 7"/>
          <p:cNvGraphicFramePr/>
          <p:nvPr/>
        </p:nvGraphicFramePr>
        <p:xfrm>
          <a:off x="5000628" y="1500174"/>
          <a:ext cx="3643338" cy="5143536"/>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500034" y="3449495"/>
          <a:ext cx="8143932" cy="2947801"/>
        </p:xfrm>
        <a:graphic>
          <a:graphicData uri="http://schemas.openxmlformats.org/drawingml/2006/table">
            <a:tbl>
              <a:tblPr/>
              <a:tblGrid>
                <a:gridCol w="2571768"/>
                <a:gridCol w="1143008"/>
                <a:gridCol w="1143008"/>
                <a:gridCol w="1143008"/>
                <a:gridCol w="1071570"/>
                <a:gridCol w="1071570"/>
              </a:tblGrid>
              <a:tr h="511731">
                <a:tc>
                  <a:txBody>
                    <a:bodyPr/>
                    <a:lstStyle/>
                    <a:p>
                      <a:pPr indent="0" algn="ctr">
                        <a:lnSpc>
                          <a:spcPct val="150000"/>
                        </a:lnSpc>
                        <a:spcAft>
                          <a:spcPts val="600"/>
                        </a:spcAft>
                      </a:pPr>
                      <a:r>
                        <a:rPr lang="ru-RU" sz="1400" b="1" dirty="0">
                          <a:latin typeface="Times New Roman"/>
                          <a:ea typeface="Times New Roman"/>
                        </a:rPr>
                        <a:t>Наименование показателя</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2020  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2021 </a:t>
                      </a:r>
                      <a:r>
                        <a:rPr lang="ru-RU" sz="1400" b="1" dirty="0">
                          <a:latin typeface="Times New Roman"/>
                          <a:ea typeface="Times New Roman"/>
                        </a:rPr>
                        <a:t>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2022 </a:t>
                      </a:r>
                      <a:r>
                        <a:rPr lang="ru-RU" sz="1400" b="1" dirty="0">
                          <a:latin typeface="Times New Roman"/>
                          <a:ea typeface="Times New Roman"/>
                        </a:rPr>
                        <a:t>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2023 </a:t>
                      </a:r>
                      <a:r>
                        <a:rPr lang="ru-RU" sz="1400" b="1" dirty="0">
                          <a:latin typeface="Times New Roman"/>
                          <a:ea typeface="Times New Roman"/>
                        </a:rPr>
                        <a:t>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2024 </a:t>
                      </a:r>
                      <a:r>
                        <a:rPr lang="ru-RU" sz="1400" b="1" dirty="0">
                          <a:latin typeface="Times New Roman"/>
                          <a:ea typeface="Times New Roman"/>
                        </a:rPr>
                        <a:t>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1731">
                <a:tc>
                  <a:txBody>
                    <a:bodyPr/>
                    <a:lstStyle/>
                    <a:p>
                      <a:pPr indent="0" algn="l">
                        <a:lnSpc>
                          <a:spcPct val="150000"/>
                        </a:lnSpc>
                        <a:spcAft>
                          <a:spcPts val="600"/>
                        </a:spcAft>
                      </a:pPr>
                      <a:r>
                        <a:rPr lang="ru-RU" sz="1400" dirty="0">
                          <a:latin typeface="Times New Roman"/>
                          <a:ea typeface="Times New Roman"/>
                        </a:rPr>
                        <a:t>Численность населения, всего</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57 093</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56 480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smtClean="0">
                          <a:latin typeface="Times New Roman"/>
                          <a:ea typeface="Times New Roman"/>
                        </a:rPr>
                        <a:t>56 480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smtClean="0">
                          <a:latin typeface="Times New Roman"/>
                          <a:ea typeface="Times New Roman"/>
                        </a:rPr>
                        <a:t>56 480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56 480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123">
                <a:tc>
                  <a:txBody>
                    <a:bodyPr/>
                    <a:lstStyle/>
                    <a:p>
                      <a:pPr indent="0" algn="l">
                        <a:lnSpc>
                          <a:spcPct val="150000"/>
                        </a:lnSpc>
                        <a:spcAft>
                          <a:spcPts val="600"/>
                        </a:spcAft>
                      </a:pPr>
                      <a:r>
                        <a:rPr lang="ru-RU" sz="1400" i="1" dirty="0">
                          <a:latin typeface="Times New Roman"/>
                          <a:ea typeface="Times New Roman"/>
                        </a:rPr>
                        <a:t>в том числе</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1731">
                <a:tc>
                  <a:txBody>
                    <a:bodyPr/>
                    <a:lstStyle/>
                    <a:p>
                      <a:pPr indent="0" algn="l">
                        <a:lnSpc>
                          <a:spcPct val="150000"/>
                        </a:lnSpc>
                        <a:spcAft>
                          <a:spcPts val="600"/>
                        </a:spcAft>
                      </a:pPr>
                      <a:r>
                        <a:rPr lang="ru-RU" sz="1400" dirty="0">
                          <a:latin typeface="Times New Roman"/>
                          <a:ea typeface="Times New Roman"/>
                        </a:rPr>
                        <a:t>моложе трудоспособного возраста</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9 872</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9 771,0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smtClean="0">
                          <a:latin typeface="Times New Roman"/>
                          <a:ea typeface="Times New Roman"/>
                        </a:rPr>
                        <a:t>9 771,0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smtClean="0">
                          <a:latin typeface="Times New Roman"/>
                          <a:ea typeface="Times New Roman"/>
                        </a:rPr>
                        <a:t>9 771,0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9 771,0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4139">
                <a:tc>
                  <a:txBody>
                    <a:bodyPr/>
                    <a:lstStyle/>
                    <a:p>
                      <a:pPr indent="0" algn="l">
                        <a:lnSpc>
                          <a:spcPct val="150000"/>
                        </a:lnSpc>
                        <a:spcAft>
                          <a:spcPts val="600"/>
                        </a:spcAft>
                      </a:pPr>
                      <a:r>
                        <a:rPr lang="ru-RU" sz="1400" dirty="0">
                          <a:latin typeface="Times New Roman"/>
                          <a:ea typeface="Times New Roman"/>
                        </a:rPr>
                        <a:t>трудоспособного возраста</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31 286</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30 951,0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smtClean="0">
                          <a:latin typeface="Times New Roman"/>
                          <a:ea typeface="Times New Roman"/>
                        </a:rPr>
                        <a:t>30 951,0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smtClean="0">
                          <a:latin typeface="Times New Roman"/>
                          <a:ea typeface="Times New Roman"/>
                        </a:rPr>
                        <a:t>30 951,0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30 951,0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1731">
                <a:tc>
                  <a:txBody>
                    <a:bodyPr/>
                    <a:lstStyle/>
                    <a:p>
                      <a:pPr indent="0" algn="l">
                        <a:lnSpc>
                          <a:spcPct val="150000"/>
                        </a:lnSpc>
                        <a:spcAft>
                          <a:spcPts val="600"/>
                        </a:spcAft>
                      </a:pPr>
                      <a:r>
                        <a:rPr lang="ru-RU" sz="1400" dirty="0">
                          <a:latin typeface="Times New Roman"/>
                          <a:ea typeface="Times New Roman"/>
                        </a:rPr>
                        <a:t>старше трудоспособного  возраста</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15 935</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15 758</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smtClean="0">
                          <a:latin typeface="Times New Roman"/>
                          <a:ea typeface="Times New Roman"/>
                        </a:rPr>
                        <a:t>15 758</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15 758</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15 758</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5601" name="Rectangle 1"/>
          <p:cNvSpPr>
            <a:spLocks noChangeArrowheads="1"/>
          </p:cNvSpPr>
          <p:nvPr/>
        </p:nvSpPr>
        <p:spPr bwMode="auto">
          <a:xfrm>
            <a:off x="500034" y="2857496"/>
            <a:ext cx="8358246"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6. Численность населения (чел.)</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Прямоугольник 3"/>
          <p:cNvSpPr/>
          <p:nvPr/>
        </p:nvSpPr>
        <p:spPr>
          <a:xfrm>
            <a:off x="785786" y="357166"/>
            <a:ext cx="7666522" cy="369332"/>
          </a:xfrm>
          <a:prstGeom prst="rect">
            <a:avLst/>
          </a:prstGeom>
        </p:spPr>
        <p:txBody>
          <a:bodyPr wrap="none">
            <a:spAutoFit/>
          </a:bodyPr>
          <a:lstStyle/>
          <a:p>
            <a:pPr lvl="0" indent="450850" algn="ctr" fontAlgn="base">
              <a:spcBef>
                <a:spcPct val="0"/>
              </a:spcBef>
              <a:spcAft>
                <a:spcPct val="0"/>
              </a:spcAft>
            </a:pPr>
            <a:r>
              <a:rPr lang="ru-RU" b="1" dirty="0" smtClean="0">
                <a:latin typeface="Arial" pitchFamily="34" charset="0"/>
                <a:ea typeface="Times New Roman" pitchFamily="18" charset="0"/>
                <a:cs typeface="Arial" pitchFamily="34" charset="0"/>
              </a:rPr>
              <a:t>5. Среднемесячная начисленная заработная плата (тыс. руб.)</a:t>
            </a:r>
            <a:endParaRPr lang="ru-RU" sz="1400" dirty="0" smtClean="0">
              <a:latin typeface="Arial" pitchFamily="34" charset="0"/>
              <a:cs typeface="Arial" pitchFamily="34" charset="0"/>
            </a:endParaRPr>
          </a:p>
        </p:txBody>
      </p:sp>
      <p:graphicFrame>
        <p:nvGraphicFramePr>
          <p:cNvPr id="7" name="Диаграмма 6"/>
          <p:cNvGraphicFramePr/>
          <p:nvPr/>
        </p:nvGraphicFramePr>
        <p:xfrm>
          <a:off x="500034" y="785794"/>
          <a:ext cx="8072494" cy="200026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Прямоугольник 292"/>
          <p:cNvSpPr>
            <a:spLocks noChangeArrowheads="1"/>
          </p:cNvSpPr>
          <p:nvPr/>
        </p:nvSpPr>
        <p:spPr bwMode="auto">
          <a:xfrm>
            <a:off x="428596" y="2357430"/>
            <a:ext cx="2654299" cy="4298950"/>
          </a:xfrm>
          <a:prstGeom prst="rect">
            <a:avLst/>
          </a:prstGeom>
          <a:solidFill>
            <a:srgbClr val="FFCC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НАЛОГОВЫЕ ДОХОДЫ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Поступления от уплаты налогов, установленных Налоговым кодексом Российской Федерации, например:</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Налог на доходы физических лиц;</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Единый налог на вмененный доход;</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Единый сельскохозяйственный налог;</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Государственная пошлина.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77" name="Прямоугольник 293"/>
          <p:cNvSpPr>
            <a:spLocks noChangeArrowheads="1"/>
          </p:cNvSpPr>
          <p:nvPr/>
        </p:nvSpPr>
        <p:spPr bwMode="auto">
          <a:xfrm>
            <a:off x="3286116" y="2357430"/>
            <a:ext cx="2743200" cy="4298950"/>
          </a:xfrm>
          <a:prstGeom prst="rect">
            <a:avLst/>
          </a:prstGeom>
          <a:solidFill>
            <a:srgbClr val="FFCC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en-US"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НЕНАЛОГОВЫЕ ДОХОДЫ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Поступления от уплаты других платежей и сборов, установленных  Бюджетным Кодексом  Российской Федерации,  законодательством РФ, например:</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Доходы от использования муниципального имущества;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Доходы от продажи муниципального имущества;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Плата за негативное воздействие на окружающую среду;</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Штрафы.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4" name="Прямоугольник 26"/>
          <p:cNvSpPr>
            <a:spLocks noChangeArrowheads="1"/>
          </p:cNvSpPr>
          <p:nvPr/>
        </p:nvSpPr>
        <p:spPr bwMode="auto">
          <a:xfrm>
            <a:off x="428596" y="928670"/>
            <a:ext cx="8429684" cy="928694"/>
          </a:xfrm>
          <a:prstGeom prst="rect">
            <a:avLst/>
          </a:prstGeom>
          <a:solidFill>
            <a:srgbClr val="FF9999"/>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Доходы бюджета</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доходы, полученные в виде налоговых, неналоговых поступлений, безвозмездные и безвозвратные поступления денежных средств в бюджет.</a:t>
            </a: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3" name="Прямая соединительная линия 673"/>
          <p:cNvSpPr>
            <a:spLocks noChangeShapeType="1"/>
          </p:cNvSpPr>
          <p:nvPr/>
        </p:nvSpPr>
        <p:spPr bwMode="auto">
          <a:xfrm>
            <a:off x="1571604" y="2000240"/>
            <a:ext cx="5991225" cy="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4582" name="Прямая соединительная линия 675"/>
          <p:cNvSpPr>
            <a:spLocks noChangeShapeType="1"/>
          </p:cNvSpPr>
          <p:nvPr/>
        </p:nvSpPr>
        <p:spPr bwMode="auto">
          <a:xfrm>
            <a:off x="1571604" y="2000240"/>
            <a:ext cx="0" cy="314325"/>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4581" name="Прямая соединительная линия 676"/>
          <p:cNvSpPr>
            <a:spLocks noChangeShapeType="1"/>
          </p:cNvSpPr>
          <p:nvPr/>
        </p:nvSpPr>
        <p:spPr bwMode="auto">
          <a:xfrm>
            <a:off x="4500562" y="2000240"/>
            <a:ext cx="0" cy="312737"/>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4580" name="Прямая соединительная линия 677"/>
          <p:cNvSpPr>
            <a:spLocks noChangeShapeType="1"/>
          </p:cNvSpPr>
          <p:nvPr/>
        </p:nvSpPr>
        <p:spPr bwMode="auto">
          <a:xfrm>
            <a:off x="7572396" y="2000240"/>
            <a:ext cx="0" cy="312738"/>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4585" name="Rectangle 9"/>
          <p:cNvSpPr>
            <a:spLocks noChangeArrowheads="1"/>
          </p:cNvSpPr>
          <p:nvPr/>
        </p:nvSpPr>
        <p:spPr bwMode="auto">
          <a:xfrm>
            <a:off x="0" y="285728"/>
            <a:ext cx="9144000"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Доходы бюджета</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7" name="Rectangle 11"/>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8" name="Rectangle 12"/>
          <p:cNvSpPr>
            <a:spLocks noChangeArrowheads="1"/>
          </p:cNvSpPr>
          <p:nvPr/>
        </p:nvSpPr>
        <p:spPr bwMode="auto">
          <a:xfrm>
            <a:off x="0" y="92867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92" name="Rectangle 16"/>
          <p:cNvSpPr>
            <a:spLocks noChangeArrowheads="1"/>
          </p:cNvSpPr>
          <p:nvPr/>
        </p:nvSpPr>
        <p:spPr bwMode="auto">
          <a:xfrm>
            <a:off x="0" y="1371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4203700" algn="l"/>
                <a:tab pos="7069138"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4203700" algn="l"/>
                <a:tab pos="7069138"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78" name="Прямоугольник 294"/>
          <p:cNvSpPr>
            <a:spLocks noChangeArrowheads="1"/>
          </p:cNvSpPr>
          <p:nvPr/>
        </p:nvSpPr>
        <p:spPr bwMode="auto">
          <a:xfrm>
            <a:off x="6286512" y="2357430"/>
            <a:ext cx="2617817" cy="4298950"/>
          </a:xfrm>
          <a:prstGeom prst="rect">
            <a:avLst/>
          </a:prstGeom>
          <a:solidFill>
            <a:srgbClr val="FFCC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БЕЗВОЗМЕЗДНЫЕ ПОСТУПЛЕНИЯ</a:t>
            </a:r>
            <a:endParaRPr kumimoji="0" lang="en-US"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Поступления от других бюджетов (межбюджетные трансферты), организаций, граждан (кроме налоговых и неналоговых доходов):</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Дотации;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Субсидии;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Субвенции;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Иные межбюджетные трансферты.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2500305"/>
          <a:ext cx="8501122" cy="4026884"/>
        </p:xfrm>
        <a:graphic>
          <a:graphicData uri="http://schemas.openxmlformats.org/drawingml/2006/table">
            <a:tbl>
              <a:tblPr/>
              <a:tblGrid>
                <a:gridCol w="2571768"/>
                <a:gridCol w="5786478"/>
                <a:gridCol w="142876"/>
              </a:tblGrid>
              <a:tr h="613726">
                <a:tc>
                  <a:txBody>
                    <a:bodyPr/>
                    <a:lstStyle/>
                    <a:p>
                      <a:pPr indent="0" algn="ctr">
                        <a:lnSpc>
                          <a:spcPct val="150000"/>
                        </a:lnSpc>
                        <a:spcAft>
                          <a:spcPts val="0"/>
                        </a:spcAft>
                      </a:pPr>
                      <a:r>
                        <a:rPr lang="ru-RU" sz="1400" b="1" dirty="0">
                          <a:latin typeface="Times New Roman"/>
                          <a:ea typeface="Times New Roman"/>
                        </a:rPr>
                        <a:t>Виды межбюджетных трансфертов</a:t>
                      </a:r>
                      <a:endParaRPr lang="ru-RU" sz="1400" dirty="0">
                        <a:latin typeface="Times New Roman"/>
                        <a:ea typeface="Times New Roman"/>
                      </a:endParaRPr>
                    </a:p>
                  </a:txBody>
                  <a:tcPr marL="43833" marR="43833" marT="0" marB="0" anchor="ctr">
                    <a:lnL>
                      <a:noFill/>
                    </a:lnL>
                    <a:lnR>
                      <a:noFill/>
                    </a:lnR>
                    <a:lnT>
                      <a:noFill/>
                    </a:lnT>
                    <a:lnB>
                      <a:noFill/>
                    </a:lnB>
                    <a:solidFill>
                      <a:srgbClr val="FFFFFF"/>
                    </a:solidFill>
                  </a:tcPr>
                </a:tc>
                <a:tc>
                  <a:txBody>
                    <a:bodyPr/>
                    <a:lstStyle/>
                    <a:p>
                      <a:pPr indent="0" algn="ctr">
                        <a:lnSpc>
                          <a:spcPct val="150000"/>
                        </a:lnSpc>
                        <a:spcAft>
                          <a:spcPts val="0"/>
                        </a:spcAft>
                      </a:pPr>
                      <a:r>
                        <a:rPr lang="ru-RU" sz="1400" b="1" dirty="0">
                          <a:latin typeface="Times New Roman"/>
                          <a:ea typeface="Times New Roman"/>
                        </a:rPr>
                        <a:t>Определение</a:t>
                      </a:r>
                      <a:endParaRPr lang="ru-RU" sz="1400" dirty="0">
                        <a:latin typeface="Times New Roman"/>
                        <a:ea typeface="Times New Roman"/>
                      </a:endParaRPr>
                    </a:p>
                  </a:txBody>
                  <a:tcPr marL="43833" marR="43833" marT="0" marB="0" anchor="ctr">
                    <a:lnL>
                      <a:noFill/>
                    </a:lnL>
                    <a:lnR>
                      <a:noFill/>
                    </a:lnR>
                    <a:lnT>
                      <a:noFill/>
                    </a:lnT>
                    <a:lnB>
                      <a:noFill/>
                    </a:lnB>
                    <a:solidFill>
                      <a:srgbClr val="FFFFFF"/>
                    </a:solidFill>
                  </a:tcPr>
                </a:tc>
                <a:tc>
                  <a:txBody>
                    <a:bodyPr/>
                    <a:lstStyle/>
                    <a:p>
                      <a:pPr indent="450215" algn="ctr">
                        <a:lnSpc>
                          <a:spcPct val="150000"/>
                        </a:lnSpc>
                        <a:spcAft>
                          <a:spcPts val="0"/>
                        </a:spcAft>
                      </a:pPr>
                      <a:endParaRPr lang="ru-RU" sz="900" dirty="0">
                        <a:latin typeface="Times New Roman"/>
                        <a:ea typeface="Times New Roman"/>
                      </a:endParaRPr>
                    </a:p>
                  </a:txBody>
                  <a:tcPr marL="43833" marR="43833" marT="0" marB="0">
                    <a:lnL>
                      <a:noFill/>
                    </a:lnL>
                    <a:lnR>
                      <a:noFill/>
                    </a:lnR>
                    <a:lnT>
                      <a:noFill/>
                    </a:lnT>
                    <a:lnB>
                      <a:noFill/>
                    </a:lnB>
                    <a:solidFill>
                      <a:srgbClr val="FFFFFF"/>
                    </a:solidFill>
                  </a:tcPr>
                </a:tc>
              </a:tr>
              <a:tr h="923674">
                <a:tc>
                  <a:txBody>
                    <a:bodyPr/>
                    <a:lstStyle/>
                    <a:p>
                      <a:pPr indent="0" algn="ctr">
                        <a:lnSpc>
                          <a:spcPct val="150000"/>
                        </a:lnSpc>
                        <a:spcAft>
                          <a:spcPts val="0"/>
                        </a:spcAft>
                      </a:pPr>
                      <a:r>
                        <a:rPr lang="ru-RU" sz="1600" b="1" dirty="0">
                          <a:latin typeface="Times New Roman"/>
                          <a:ea typeface="Times New Roman"/>
                        </a:rPr>
                        <a:t>Дотации </a:t>
                      </a:r>
                      <a:endParaRPr lang="ru-RU" sz="1600" dirty="0">
                        <a:latin typeface="Times New Roman"/>
                        <a:ea typeface="Times New Roman"/>
                      </a:endParaRP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a:noFill/>
                    </a:lnT>
                    <a:lnB w="12700" cap="flat" cmpd="sng" algn="ctr">
                      <a:solidFill>
                        <a:srgbClr val="7BA0CD"/>
                      </a:solidFill>
                      <a:prstDash val="solid"/>
                      <a:round/>
                      <a:headEnd type="none" w="med" len="med"/>
                      <a:tailEnd type="none" w="med" len="med"/>
                    </a:lnB>
                    <a:solidFill>
                      <a:srgbClr val="A7BFDE"/>
                    </a:solidFill>
                  </a:tcPr>
                </a:tc>
                <a:tc>
                  <a:txBody>
                    <a:bodyPr/>
                    <a:lstStyle/>
                    <a:p>
                      <a:pPr indent="0" algn="ctr">
                        <a:lnSpc>
                          <a:spcPct val="150000"/>
                        </a:lnSpc>
                        <a:spcAft>
                          <a:spcPts val="0"/>
                        </a:spcAft>
                      </a:pPr>
                      <a:r>
                        <a:rPr lang="ru-RU" sz="1600" dirty="0">
                          <a:latin typeface="Times New Roman"/>
                          <a:ea typeface="Times New Roman"/>
                        </a:rPr>
                        <a:t>Бюджетные средства, предоставляемые  на безвозмездной  основе без определения конкретной цели их использования</a:t>
                      </a: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a:noFill/>
                    </a:lnT>
                    <a:lnB w="12700" cap="flat" cmpd="sng" algn="ctr">
                      <a:solidFill>
                        <a:srgbClr val="7BA0CD"/>
                      </a:solidFill>
                      <a:prstDash val="solid"/>
                      <a:round/>
                      <a:headEnd type="none" w="med" len="med"/>
                      <a:tailEnd type="none" w="med" len="med"/>
                    </a:lnB>
                    <a:solidFill>
                      <a:srgbClr val="A7BFDE"/>
                    </a:solidFill>
                  </a:tcPr>
                </a:tc>
                <a:tc>
                  <a:txBody>
                    <a:bodyPr/>
                    <a:lstStyle/>
                    <a:p>
                      <a:pPr indent="450215" algn="just">
                        <a:lnSpc>
                          <a:spcPct val="150000"/>
                        </a:lnSpc>
                        <a:spcAft>
                          <a:spcPts val="600"/>
                        </a:spcAft>
                      </a:pPr>
                      <a:r>
                        <a:rPr lang="ru-RU" sz="900" dirty="0">
                          <a:latin typeface="Times New Roman"/>
                          <a:ea typeface="Times New Roman"/>
                        </a:rPr>
                        <a:t> </a:t>
                      </a:r>
                    </a:p>
                  </a:txBody>
                  <a:tcPr marL="0" marR="0" marT="0" marB="0" anchor="ctr">
                    <a:lnL w="12700" cap="flat" cmpd="sng" algn="ctr">
                      <a:solidFill>
                        <a:srgbClr val="7BA0CD"/>
                      </a:solidFill>
                      <a:prstDash val="solid"/>
                      <a:round/>
                      <a:headEnd type="none" w="med" len="med"/>
                      <a:tailEnd type="none" w="med" len="med"/>
                    </a:lnL>
                    <a:lnR>
                      <a:noFill/>
                    </a:lnR>
                    <a:lnT>
                      <a:noFill/>
                    </a:lnT>
                    <a:lnB>
                      <a:noFill/>
                    </a:lnB>
                  </a:tcPr>
                </a:tc>
              </a:tr>
              <a:tr h="1231565">
                <a:tc>
                  <a:txBody>
                    <a:bodyPr/>
                    <a:lstStyle/>
                    <a:p>
                      <a:pPr indent="0" algn="ctr">
                        <a:lnSpc>
                          <a:spcPct val="150000"/>
                        </a:lnSpc>
                        <a:spcAft>
                          <a:spcPts val="0"/>
                        </a:spcAft>
                      </a:pPr>
                      <a:r>
                        <a:rPr lang="ru-RU" sz="1600" b="1" dirty="0">
                          <a:latin typeface="Times New Roman"/>
                          <a:ea typeface="Times New Roman"/>
                        </a:rPr>
                        <a:t>Субвенции </a:t>
                      </a:r>
                      <a:endParaRPr lang="ru-RU" sz="1600" dirty="0">
                        <a:latin typeface="Times New Roman"/>
                        <a:ea typeface="Times New Roman"/>
                      </a:endParaRP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indent="0" algn="ctr">
                        <a:lnSpc>
                          <a:spcPct val="150000"/>
                        </a:lnSpc>
                        <a:spcAft>
                          <a:spcPts val="0"/>
                        </a:spcAft>
                      </a:pPr>
                      <a:r>
                        <a:rPr lang="ru-RU" sz="1600" dirty="0">
                          <a:latin typeface="Times New Roman"/>
                          <a:ea typeface="Times New Roman"/>
                        </a:rPr>
                        <a:t>Бюджетные средства, предоставляемые  бюджету другого уровня на безвозмездной и безвозвратной  основе  на осуществление определенных целевых расходов</a:t>
                      </a: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indent="450215" algn="just">
                        <a:lnSpc>
                          <a:spcPct val="150000"/>
                        </a:lnSpc>
                        <a:spcAft>
                          <a:spcPts val="600"/>
                        </a:spcAft>
                      </a:pPr>
                      <a:r>
                        <a:rPr lang="ru-RU" sz="900" dirty="0">
                          <a:latin typeface="Times New Roman"/>
                          <a:ea typeface="Times New Roman"/>
                        </a:rPr>
                        <a:t> </a:t>
                      </a:r>
                    </a:p>
                  </a:txBody>
                  <a:tcPr marL="0" marR="0" marT="0" marB="0" anchor="ctr">
                    <a:lnL w="12700" cap="flat" cmpd="sng" algn="ctr">
                      <a:solidFill>
                        <a:srgbClr val="7BA0CD"/>
                      </a:solidFill>
                      <a:prstDash val="solid"/>
                      <a:round/>
                      <a:headEnd type="none" w="med" len="med"/>
                      <a:tailEnd type="none" w="med" len="med"/>
                    </a:lnL>
                    <a:lnR>
                      <a:noFill/>
                    </a:lnR>
                    <a:lnT>
                      <a:noFill/>
                    </a:lnT>
                    <a:lnB>
                      <a:noFill/>
                    </a:lnB>
                  </a:tcPr>
                </a:tc>
              </a:tr>
              <a:tr h="1231565">
                <a:tc>
                  <a:txBody>
                    <a:bodyPr/>
                    <a:lstStyle/>
                    <a:p>
                      <a:pPr indent="0" algn="ctr">
                        <a:lnSpc>
                          <a:spcPct val="150000"/>
                        </a:lnSpc>
                        <a:spcAft>
                          <a:spcPts val="0"/>
                        </a:spcAft>
                      </a:pPr>
                      <a:r>
                        <a:rPr lang="ru-RU" sz="1600" b="1" dirty="0">
                          <a:latin typeface="Times New Roman"/>
                          <a:ea typeface="Times New Roman"/>
                        </a:rPr>
                        <a:t>Субсидии </a:t>
                      </a:r>
                      <a:endParaRPr lang="ru-RU" sz="1600" dirty="0">
                        <a:latin typeface="Times New Roman"/>
                        <a:ea typeface="Times New Roman"/>
                      </a:endParaRP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indent="0" algn="ctr">
                        <a:lnSpc>
                          <a:spcPct val="150000"/>
                        </a:lnSpc>
                        <a:spcAft>
                          <a:spcPts val="0"/>
                        </a:spcAft>
                      </a:pPr>
                      <a:r>
                        <a:rPr lang="ru-RU" sz="1600" dirty="0">
                          <a:latin typeface="Times New Roman"/>
                          <a:ea typeface="Times New Roman"/>
                        </a:rPr>
                        <a:t>Бюджетные средства, предоставляемые  бюджету другого уровня, физическому или юридическому лицу на условиях долевого софинансирования целевых  расходов</a:t>
                      </a: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indent="450215" algn="just">
                        <a:lnSpc>
                          <a:spcPct val="150000"/>
                        </a:lnSpc>
                        <a:spcAft>
                          <a:spcPts val="600"/>
                        </a:spcAft>
                      </a:pPr>
                      <a:r>
                        <a:rPr lang="ru-RU" sz="900" dirty="0">
                          <a:latin typeface="Times New Roman"/>
                          <a:ea typeface="Times New Roman"/>
                        </a:rPr>
                        <a:t> </a:t>
                      </a:r>
                    </a:p>
                  </a:txBody>
                  <a:tcPr marL="0" marR="0" marT="0" marB="0" anchor="ctr">
                    <a:lnL w="12700" cap="flat" cmpd="sng" algn="ctr">
                      <a:solidFill>
                        <a:srgbClr val="7BA0CD"/>
                      </a:solidFill>
                      <a:prstDash val="solid"/>
                      <a:round/>
                      <a:headEnd type="none" w="med" len="med"/>
                      <a:tailEnd type="none" w="med" len="med"/>
                    </a:lnL>
                    <a:lnR>
                      <a:noFill/>
                    </a:lnR>
                    <a:lnT>
                      <a:noFill/>
                    </a:lnT>
                    <a:lnB>
                      <a:noFill/>
                    </a:lnB>
                  </a:tcPr>
                </a:tc>
              </a:tr>
            </a:tbl>
          </a:graphicData>
        </a:graphic>
      </p:graphicFrame>
      <p:sp>
        <p:nvSpPr>
          <p:cNvPr id="23554" name="Rectangle 2"/>
          <p:cNvSpPr>
            <a:spLocks noChangeArrowheads="1"/>
          </p:cNvSpPr>
          <p:nvPr/>
        </p:nvSpPr>
        <p:spPr bwMode="auto">
          <a:xfrm>
            <a:off x="0" y="357166"/>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Межбюджетные трансферты - основной вид безвозмездных </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перечислений</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553" name="Прямоугольник 678"/>
          <p:cNvSpPr>
            <a:spLocks noChangeArrowheads="1"/>
          </p:cNvSpPr>
          <p:nvPr/>
        </p:nvSpPr>
        <p:spPr bwMode="auto">
          <a:xfrm rot="10800000" flipV="1">
            <a:off x="357158" y="1357298"/>
            <a:ext cx="8501122" cy="857250"/>
          </a:xfrm>
          <a:prstGeom prst="rect">
            <a:avLst/>
          </a:prstGeom>
          <a:gradFill rotWithShape="1">
            <a:gsLst>
              <a:gs pos="0">
                <a:srgbClr val="A3C4FF"/>
              </a:gs>
              <a:gs pos="35001">
                <a:srgbClr val="BFD5FF"/>
              </a:gs>
              <a:gs pos="100000">
                <a:srgbClr val="E5EEFF"/>
              </a:gs>
            </a:gsLst>
            <a:lin ang="16200000" scaled="1"/>
          </a:gradFill>
          <a:ln w="9525">
            <a:solidFill>
              <a:srgbClr val="4A7EBB"/>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Межбюджетные трансферты</a:t>
            </a:r>
            <a:r>
              <a:rPr kumimoji="0" lang="ru-RU" sz="1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денежные средства, перечисляемые из одного бюджета бюджетной системы Российской Федерации другому бюджету.</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3556" name="Rectangle 4"/>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Прямоугольник 693"/>
          <p:cNvSpPr>
            <a:spLocks noChangeArrowheads="1"/>
          </p:cNvSpPr>
          <p:nvPr/>
        </p:nvSpPr>
        <p:spPr bwMode="auto">
          <a:xfrm>
            <a:off x="357158" y="2714620"/>
            <a:ext cx="2565400" cy="2857520"/>
          </a:xfrm>
          <a:prstGeom prst="rect">
            <a:avLst/>
          </a:prstGeom>
          <a:solidFill>
            <a:srgbClr val="66FF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Функциональная</a:t>
            </a:r>
            <a:r>
              <a:rPr kumimoji="0" lang="ru-RU"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классификация отражает направление средств бюджета на выполнение основных функций государства (раздел→ подраздел→ целевые статьи→ виды расходов)</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62" name="Прямоугольник 694"/>
          <p:cNvSpPr>
            <a:spLocks noChangeArrowheads="1"/>
          </p:cNvSpPr>
          <p:nvPr/>
        </p:nvSpPr>
        <p:spPr bwMode="auto">
          <a:xfrm>
            <a:off x="3214678" y="2714620"/>
            <a:ext cx="2643205" cy="2857520"/>
          </a:xfrm>
          <a:prstGeom prst="rect">
            <a:avLst/>
          </a:prstGeom>
          <a:solidFill>
            <a:srgbClr val="66FF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endPar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Ведомственная</a:t>
            </a:r>
            <a:r>
              <a:rPr kumimoji="0" lang="ru-RU" sz="1600" b="1"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классификация расходов бюджета непосредственно связана со структурой управления, она отображает группировку юридических лиц, получающих бюджетные средства (главные распорядители средств бюджета)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69" name="Прямоугольник 681"/>
          <p:cNvSpPr>
            <a:spLocks noChangeArrowheads="1"/>
          </p:cNvSpPr>
          <p:nvPr/>
        </p:nvSpPr>
        <p:spPr bwMode="auto">
          <a:xfrm>
            <a:off x="285720" y="785794"/>
            <a:ext cx="8572560" cy="682625"/>
          </a:xfrm>
          <a:prstGeom prst="rect">
            <a:avLst/>
          </a:prstGeom>
          <a:solidFill>
            <a:srgbClr val="99FFCC"/>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бюджета</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a:t>
            </a: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денежные средства, направляемые на финансовое обеспечение задач и функций местного самоуправления.</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0967" name="Прямая соединительная линия 692"/>
          <p:cNvSpPr>
            <a:spLocks noChangeShapeType="1"/>
          </p:cNvSpPr>
          <p:nvPr/>
        </p:nvSpPr>
        <p:spPr bwMode="auto">
          <a:xfrm>
            <a:off x="1571604" y="2143116"/>
            <a:ext cx="6057900" cy="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40966" name="Прямая соединительная линия 689"/>
          <p:cNvSpPr>
            <a:spLocks noChangeShapeType="1"/>
          </p:cNvSpPr>
          <p:nvPr/>
        </p:nvSpPr>
        <p:spPr bwMode="auto">
          <a:xfrm>
            <a:off x="1571604" y="2143116"/>
            <a:ext cx="0" cy="53340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40965" name="Прямая соединительная линия 691"/>
          <p:cNvSpPr>
            <a:spLocks noChangeShapeType="1"/>
          </p:cNvSpPr>
          <p:nvPr/>
        </p:nvSpPr>
        <p:spPr bwMode="auto">
          <a:xfrm>
            <a:off x="7643834" y="2143116"/>
            <a:ext cx="0" cy="492125"/>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40968" name="Скругленный прямоугольник 703"/>
          <p:cNvSpPr>
            <a:spLocks noChangeArrowheads="1"/>
          </p:cNvSpPr>
          <p:nvPr/>
        </p:nvSpPr>
        <p:spPr bwMode="auto">
          <a:xfrm>
            <a:off x="2357422" y="1571612"/>
            <a:ext cx="4584700" cy="477838"/>
          </a:xfrm>
          <a:prstGeom prst="roundRect">
            <a:avLst>
              <a:gd name="adj" fmla="val 16667"/>
            </a:avLst>
          </a:prstGeom>
          <a:solidFill>
            <a:srgbClr val="CCFFCC"/>
          </a:solidFill>
          <a:ln w="25400">
            <a:solidFill>
              <a:srgbClr val="4F81BD"/>
            </a:solidFill>
            <a:round/>
            <a:headEnd/>
            <a:tailEnd/>
          </a:ln>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Принципы формирования расходов</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0963" name="Прямоугольник 37909"/>
          <p:cNvSpPr>
            <a:spLocks noChangeArrowheads="1"/>
          </p:cNvSpPr>
          <p:nvPr/>
        </p:nvSpPr>
        <p:spPr bwMode="auto">
          <a:xfrm>
            <a:off x="6072198" y="2714620"/>
            <a:ext cx="2857520" cy="2857520"/>
          </a:xfrm>
          <a:prstGeom prst="rect">
            <a:avLst/>
          </a:prstGeom>
          <a:solidFill>
            <a:srgbClr val="66FFCC"/>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endPar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Экономическая  </a:t>
            </a:r>
            <a:r>
              <a:rPr lang="ru-RU" sz="1600" dirty="0" smtClean="0">
                <a:latin typeface="Times New Roman" pitchFamily="18" charset="0"/>
                <a:ea typeface="Times New Roman" pitchFamily="18" charset="0"/>
                <a:cs typeface="Times New Roman" pitchFamily="18" charset="0"/>
              </a:rPr>
              <a:t>к</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лассификация показывает деление расходов района на текущие и капитальные, а также на выплату заработной платы, на материальные затраты, на приобретение товаров и услуг (категория расходов→ группы→ предметные статьи→ подстатьи)</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64" name="Прямая соединительная линия 37910"/>
          <p:cNvSpPr>
            <a:spLocks noChangeShapeType="1"/>
          </p:cNvSpPr>
          <p:nvPr/>
        </p:nvSpPr>
        <p:spPr bwMode="auto">
          <a:xfrm>
            <a:off x="4572000" y="2143116"/>
            <a:ext cx="0" cy="492125"/>
          </a:xfrm>
          <a:prstGeom prst="line">
            <a:avLst/>
          </a:prstGeom>
          <a:noFill/>
          <a:ln w="25400">
            <a:solidFill>
              <a:srgbClr val="4F81BD"/>
            </a:solidFill>
            <a:round/>
            <a:headEnd/>
            <a:tailEnd/>
          </a:ln>
          <a:effectLst>
            <a:outerShdw dist="20000" dir="5400000" rotWithShape="0">
              <a:srgbClr val="000000">
                <a:alpha val="37999"/>
              </a:srgbClr>
            </a:outerShdw>
          </a:effectLst>
        </p:spPr>
        <p:txBody>
          <a:bodyPr vert="horz" wrap="square" lIns="91440" tIns="45720" rIns="91440" bIns="45720" numCol="1" anchor="t" anchorCtr="0" compatLnSpc="1">
            <a:prstTxWarp prst="textNoShape">
              <a:avLst/>
            </a:prstTxWarp>
          </a:bodyPr>
          <a:lstStyle/>
          <a:p>
            <a:endParaRPr lang="ru-RU" dirty="0"/>
          </a:p>
        </p:txBody>
      </p:sp>
      <p:sp>
        <p:nvSpPr>
          <p:cNvPr id="40970" name="Rectangle 10"/>
          <p:cNvSpPr>
            <a:spLocks noChangeArrowheads="1"/>
          </p:cNvSpPr>
          <p:nvPr/>
        </p:nvSpPr>
        <p:spPr bwMode="auto">
          <a:xfrm>
            <a:off x="0" y="142852"/>
            <a:ext cx="9144000"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бюджета</a:t>
            </a:r>
            <a:endParaRPr kumimoji="0" lang="ru-RU" sz="6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72" name="Rectangle 12"/>
          <p:cNvSpPr>
            <a:spLocks noChangeArrowheads="1"/>
          </p:cNvSpPr>
          <p:nvPr/>
        </p:nvSpPr>
        <p:spPr bwMode="auto">
          <a:xfrm>
            <a:off x="0" y="500042"/>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74" name="Rectangle 14"/>
          <p:cNvSpPr>
            <a:spLocks noChangeArrowheads="1"/>
          </p:cNvSpPr>
          <p:nvPr/>
        </p:nvSpPr>
        <p:spPr bwMode="auto">
          <a:xfrm>
            <a:off x="285720" y="100010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78" name="Rectangle 18"/>
          <p:cNvSpPr>
            <a:spLocks noChangeArrowheads="1"/>
          </p:cNvSpPr>
          <p:nvPr/>
        </p:nvSpPr>
        <p:spPr bwMode="auto">
          <a:xfrm>
            <a:off x="285720" y="5572141"/>
            <a:ext cx="8715436"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l" defTabSz="914400" rtl="0" eaLnBrk="1" fontAlgn="base" latinLnBrk="0" hangingPunct="1">
              <a:lnSpc>
                <a:spcPct val="100000"/>
              </a:lnSpc>
              <a:spcBef>
                <a:spcPct val="0"/>
              </a:spcBef>
              <a:spcAft>
                <a:spcPct val="0"/>
              </a:spcAft>
              <a:buClrTx/>
              <a:buSzTx/>
              <a:buFontTx/>
              <a:buNone/>
              <a:tabLst>
                <a:tab pos="4203700" algn="l"/>
                <a:tab pos="7069138" algn="l"/>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Формирование расходов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осуществляется в соответствии с расходными обязательствами, обусловленными установленным законодательством разграничением полномочий, исполнение которых должно происходить в очередном финансовом году за счет средств соответствующих бюджетов.</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2786058"/>
          <a:ext cx="8429684" cy="3381269"/>
        </p:xfrm>
        <a:graphic>
          <a:graphicData uri="http://schemas.openxmlformats.org/drawingml/2006/table">
            <a:tbl>
              <a:tblPr/>
              <a:tblGrid>
                <a:gridCol w="3415475"/>
                <a:gridCol w="5014209"/>
              </a:tblGrid>
              <a:tr h="457064">
                <a:tc>
                  <a:txBody>
                    <a:bodyPr/>
                    <a:lstStyle/>
                    <a:p>
                      <a:pPr indent="0" algn="ctr">
                        <a:lnSpc>
                          <a:spcPct val="150000"/>
                        </a:lnSpc>
                        <a:spcAft>
                          <a:spcPts val="0"/>
                        </a:spcAft>
                      </a:pPr>
                      <a:r>
                        <a:rPr lang="ru-RU" sz="1600" b="1" i="0" dirty="0">
                          <a:latin typeface="Times New Roman"/>
                          <a:ea typeface="Times New Roman"/>
                          <a:cs typeface="Times New Roman"/>
                        </a:rPr>
                        <a:t>Расходные обязательства</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c>
                  <a:txBody>
                    <a:bodyPr/>
                    <a:lstStyle/>
                    <a:p>
                      <a:pPr indent="0" algn="ctr">
                        <a:lnSpc>
                          <a:spcPct val="150000"/>
                        </a:lnSpc>
                        <a:spcAft>
                          <a:spcPts val="0"/>
                        </a:spcAft>
                      </a:pPr>
                      <a:r>
                        <a:rPr lang="ru-RU" sz="1400" b="1" dirty="0">
                          <a:latin typeface="Times New Roman"/>
                          <a:ea typeface="Times New Roman"/>
                          <a:cs typeface="Times New Roman"/>
                        </a:rPr>
                        <a:t>Основания для возникновения и оплаты</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r>
              <a:tr h="1900390">
                <a:tc>
                  <a:txBody>
                    <a:bodyPr/>
                    <a:lstStyle/>
                    <a:p>
                      <a:pPr indent="0" algn="ctr">
                        <a:lnSpc>
                          <a:spcPct val="150000"/>
                        </a:lnSpc>
                        <a:spcAft>
                          <a:spcPts val="0"/>
                        </a:spcAft>
                      </a:pPr>
                      <a:r>
                        <a:rPr lang="ru-RU" sz="1600" b="1" i="0" dirty="0">
                          <a:latin typeface="Times New Roman"/>
                          <a:ea typeface="Times New Roman"/>
                          <a:cs typeface="Times New Roman"/>
                        </a:rPr>
                        <a:t>Публичные</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BCAA2"/>
                    </a:solidFill>
                  </a:tcPr>
                </a:tc>
                <a:tc>
                  <a:txBody>
                    <a:bodyPr/>
                    <a:lstStyle/>
                    <a:p>
                      <a:pPr indent="0" algn="ctr">
                        <a:lnSpc>
                          <a:spcPct val="150000"/>
                        </a:lnSpc>
                        <a:spcAft>
                          <a:spcPts val="0"/>
                        </a:spcAft>
                      </a:pPr>
                      <a:r>
                        <a:rPr lang="ru-RU" sz="1400" dirty="0">
                          <a:latin typeface="Times New Roman"/>
                          <a:ea typeface="Times New Roman"/>
                          <a:cs typeface="Times New Roman"/>
                        </a:rPr>
                        <a:t>Законы, определяющие объем и правила определения объема обязательств перед гражданами, организациями, органами власти, в том числе законы, устанавливающие права граждан на получение социальных выплат (пенсий, пособий, компенсаций)</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BCAA2"/>
                    </a:solidFill>
                  </a:tcPr>
                </a:tc>
              </a:tr>
              <a:tr h="1023815">
                <a:tc>
                  <a:txBody>
                    <a:bodyPr/>
                    <a:lstStyle/>
                    <a:p>
                      <a:pPr indent="0" algn="ctr">
                        <a:lnSpc>
                          <a:spcPct val="150000"/>
                        </a:lnSpc>
                        <a:spcAft>
                          <a:spcPts val="0"/>
                        </a:spcAft>
                      </a:pPr>
                      <a:r>
                        <a:rPr lang="ru-RU" sz="1600" b="1" i="0" dirty="0">
                          <a:latin typeface="Times New Roman"/>
                          <a:ea typeface="Times New Roman"/>
                          <a:cs typeface="Times New Roman"/>
                        </a:rPr>
                        <a:t>Гражданско-правовые</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c>
                  <a:txBody>
                    <a:bodyPr/>
                    <a:lstStyle/>
                    <a:p>
                      <a:pPr indent="0" algn="ctr">
                        <a:lnSpc>
                          <a:spcPct val="150000"/>
                        </a:lnSpc>
                        <a:spcAft>
                          <a:spcPts val="0"/>
                        </a:spcAft>
                      </a:pPr>
                      <a:r>
                        <a:rPr lang="ru-RU" sz="1400" dirty="0">
                          <a:latin typeface="Times New Roman"/>
                          <a:ea typeface="Times New Roman"/>
                          <a:cs typeface="Times New Roman"/>
                        </a:rPr>
                        <a:t>Муниципальный контракт, трудовое соглашение, соглашение о предоставлении субсидии органам власти на закупки и т.д.</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r>
            </a:tbl>
          </a:graphicData>
        </a:graphic>
      </p:graphicFrame>
      <p:sp>
        <p:nvSpPr>
          <p:cNvPr id="10242" name="Rectangle 2"/>
          <p:cNvSpPr>
            <a:spLocks noChangeArrowheads="1"/>
          </p:cNvSpPr>
          <p:nvPr/>
        </p:nvSpPr>
        <p:spPr bwMode="auto">
          <a:xfrm>
            <a:off x="357158" y="571480"/>
            <a:ext cx="8429684"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Понятия и принципы расходных обязательств</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41" name="Прямоугольник 288"/>
          <p:cNvSpPr>
            <a:spLocks noChangeArrowheads="1"/>
          </p:cNvSpPr>
          <p:nvPr/>
        </p:nvSpPr>
        <p:spPr bwMode="auto">
          <a:xfrm>
            <a:off x="357158" y="1643050"/>
            <a:ext cx="8429684" cy="641350"/>
          </a:xfrm>
          <a:prstGeom prst="rect">
            <a:avLst/>
          </a:prstGeom>
          <a:gradFill rotWithShape="1">
            <a:gsLst>
              <a:gs pos="0">
                <a:srgbClr val="FFBE86"/>
              </a:gs>
              <a:gs pos="35001">
                <a:srgbClr val="FFD0AA"/>
              </a:gs>
              <a:gs pos="100000">
                <a:srgbClr val="FFEBDB"/>
              </a:gs>
            </a:gsLst>
            <a:lin ang="16200000" scaled="1"/>
          </a:gra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Расходное обязательство</a:t>
            </a:r>
            <a:r>
              <a:rPr kumimoji="0" lang="ru-RU" sz="2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обязанность выплатить денежные средства из соответствующих бюджетов</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44" name="Rectangle 4"/>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524000" y="3188970"/>
          <a:ext cx="6096000" cy="480060"/>
        </p:xfrm>
        <a:graphic>
          <a:graphicData uri="http://schemas.openxmlformats.org/drawingml/2006/table">
            <a:tbl>
              <a:tblPr/>
              <a:tblGrid>
                <a:gridCol w="6096000"/>
              </a:tblGrid>
              <a:tr h="480060">
                <a:tc>
                  <a:txBody>
                    <a:bodyPr/>
                    <a:lstStyle/>
                    <a:p>
                      <a:pPr indent="450215" algn="just">
                        <a:lnSpc>
                          <a:spcPct val="150000"/>
                        </a:lnSpc>
                        <a:spcAft>
                          <a:spcPts val="600"/>
                        </a:spcAft>
                      </a:pPr>
                      <a:endParaRPr lang="ru-RU" sz="100" dirty="0">
                        <a:latin typeface="Times New Roman"/>
                        <a:ea typeface="Times New Roman"/>
                      </a:endParaRPr>
                    </a:p>
                  </a:txBody>
                  <a:tcPr marL="0" marR="0" marT="0" marB="0">
                    <a:lnL>
                      <a:noFill/>
                    </a:lnL>
                    <a:lnR>
                      <a:noFill/>
                    </a:lnR>
                    <a:lnT>
                      <a:noFill/>
                    </a:lnT>
                    <a:lnB>
                      <a:noFill/>
                    </a:lnB>
                  </a:tcPr>
                </a:tc>
              </a:tr>
            </a:tbl>
          </a:graphicData>
        </a:graphic>
      </p:graphicFrame>
      <p:graphicFrame>
        <p:nvGraphicFramePr>
          <p:cNvPr id="3" name="Таблица 2"/>
          <p:cNvGraphicFramePr>
            <a:graphicFrameLocks noGrp="1"/>
          </p:cNvGraphicFramePr>
          <p:nvPr/>
        </p:nvGraphicFramePr>
        <p:xfrm>
          <a:off x="1524000" y="3188970"/>
          <a:ext cx="6096000" cy="480060"/>
        </p:xfrm>
        <a:graphic>
          <a:graphicData uri="http://schemas.openxmlformats.org/drawingml/2006/table">
            <a:tbl>
              <a:tblPr/>
              <a:tblGrid>
                <a:gridCol w="6096000"/>
              </a:tblGrid>
              <a:tr h="480060">
                <a:tc>
                  <a:txBody>
                    <a:bodyPr/>
                    <a:lstStyle/>
                    <a:p>
                      <a:pPr indent="450215" algn="ctr">
                        <a:lnSpc>
                          <a:spcPct val="150000"/>
                        </a:lnSpc>
                        <a:spcAft>
                          <a:spcPts val="600"/>
                        </a:spcAft>
                      </a:pPr>
                      <a:endParaRPr lang="ru-RU" sz="100" dirty="0">
                        <a:latin typeface="Times New Roman"/>
                        <a:ea typeface="Times New Roman"/>
                      </a:endParaRPr>
                    </a:p>
                  </a:txBody>
                  <a:tcPr marL="0" marR="0" marT="0" marB="0">
                    <a:lnL>
                      <a:noFill/>
                    </a:lnL>
                    <a:lnR>
                      <a:noFill/>
                    </a:lnR>
                    <a:lnT>
                      <a:noFill/>
                    </a:lnT>
                    <a:lnB>
                      <a:noFill/>
                    </a:lnB>
                  </a:tcPr>
                </a:tc>
              </a:tr>
            </a:tbl>
          </a:graphicData>
        </a:graphic>
      </p:graphicFrame>
      <p:graphicFrame>
        <p:nvGraphicFramePr>
          <p:cNvPr id="4" name="Таблица 3"/>
          <p:cNvGraphicFramePr>
            <a:graphicFrameLocks noGrp="1"/>
          </p:cNvGraphicFramePr>
          <p:nvPr/>
        </p:nvGraphicFramePr>
        <p:xfrm>
          <a:off x="428596" y="1500174"/>
          <a:ext cx="8358246" cy="2700234"/>
        </p:xfrm>
        <a:graphic>
          <a:graphicData uri="http://schemas.openxmlformats.org/drawingml/2006/table">
            <a:tbl>
              <a:tblPr/>
              <a:tblGrid>
                <a:gridCol w="2714644"/>
                <a:gridCol w="1000132"/>
                <a:gridCol w="1428760"/>
                <a:gridCol w="1083960"/>
                <a:gridCol w="1065375"/>
                <a:gridCol w="1065375"/>
              </a:tblGrid>
              <a:tr h="895717">
                <a:tc>
                  <a:txBody>
                    <a:bodyPr/>
                    <a:lstStyle/>
                    <a:p>
                      <a:pPr indent="450215" algn="just">
                        <a:spcAft>
                          <a:spcPts val="0"/>
                        </a:spcAft>
                      </a:pP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400" b="1" dirty="0" smtClean="0">
                          <a:latin typeface="Times New Roman"/>
                          <a:ea typeface="Times New Roman"/>
                        </a:rPr>
                        <a:t>Отчет   2020 года</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marL="0" indent="0" algn="ctr">
                        <a:lnSpc>
                          <a:spcPct val="150000"/>
                        </a:lnSpc>
                        <a:spcAft>
                          <a:spcPts val="0"/>
                        </a:spcAft>
                      </a:pPr>
                      <a:r>
                        <a:rPr lang="ru-RU" sz="1400" b="1" dirty="0" smtClean="0">
                          <a:latin typeface="Times New Roman"/>
                          <a:ea typeface="Times New Roman"/>
                        </a:rPr>
                        <a:t>Оценка </a:t>
                      </a:r>
                    </a:p>
                    <a:p>
                      <a:pPr marL="0" indent="0" algn="ctr">
                        <a:lnSpc>
                          <a:spcPct val="150000"/>
                        </a:lnSpc>
                        <a:spcAft>
                          <a:spcPts val="0"/>
                        </a:spcAft>
                      </a:pPr>
                      <a:r>
                        <a:rPr lang="ru-RU" sz="1400" b="1" dirty="0" smtClean="0">
                          <a:latin typeface="Times New Roman"/>
                          <a:ea typeface="Times New Roman"/>
                        </a:rPr>
                        <a:t>2021 года</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400" b="1" dirty="0" smtClean="0">
                          <a:latin typeface="Times New Roman"/>
                          <a:ea typeface="Times New Roman"/>
                        </a:rPr>
                        <a:t>Бюджет </a:t>
                      </a:r>
                      <a:r>
                        <a:rPr lang="ru-RU" sz="1400" b="1" baseline="0" dirty="0" smtClean="0">
                          <a:latin typeface="Times New Roman"/>
                          <a:ea typeface="Times New Roman"/>
                        </a:rPr>
                        <a:t> </a:t>
                      </a:r>
                      <a:r>
                        <a:rPr lang="ru-RU" sz="1400" b="1" dirty="0" smtClean="0">
                          <a:latin typeface="Times New Roman"/>
                          <a:ea typeface="Times New Roman"/>
                        </a:rPr>
                        <a:t>на 2022 </a:t>
                      </a:r>
                      <a:r>
                        <a:rPr lang="ru-RU" sz="1400" b="1" dirty="0">
                          <a:latin typeface="Times New Roman"/>
                          <a:ea typeface="Times New Roman"/>
                        </a:rPr>
                        <a:t>год</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400" b="1" dirty="0" smtClean="0">
                          <a:latin typeface="Times New Roman"/>
                          <a:ea typeface="Times New Roman"/>
                        </a:rPr>
                        <a:t>Прогноз  на 2023 </a:t>
                      </a:r>
                      <a:r>
                        <a:rPr lang="ru-RU" sz="1400" b="1" dirty="0">
                          <a:latin typeface="Times New Roman"/>
                          <a:ea typeface="Times New Roman"/>
                        </a:rPr>
                        <a:t>год</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400" b="1" dirty="0" smtClean="0">
                          <a:latin typeface="Times New Roman"/>
                          <a:ea typeface="Times New Roman"/>
                        </a:rPr>
                        <a:t>Прогноз  на 2024 </a:t>
                      </a:r>
                      <a:r>
                        <a:rPr lang="ru-RU" sz="1400" b="1" dirty="0">
                          <a:latin typeface="Times New Roman"/>
                          <a:ea typeface="Times New Roman"/>
                        </a:rPr>
                        <a:t>год</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175853">
                <a:tc>
                  <a:txBody>
                    <a:bodyPr/>
                    <a:lstStyle/>
                    <a:p>
                      <a:pPr indent="0" algn="just">
                        <a:spcAft>
                          <a:spcPts val="0"/>
                        </a:spcAft>
                      </a:pPr>
                      <a:r>
                        <a:rPr lang="ru-RU" sz="1400" b="1" dirty="0">
                          <a:latin typeface="Times New Roman"/>
                          <a:ea typeface="Times New Roman"/>
                        </a:rPr>
                        <a:t>ВСЕГО ДОХОДЫ </a:t>
                      </a: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1 046 048,9</a:t>
                      </a:r>
                      <a:endParaRPr lang="ru-RU" sz="1400" b="1"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1 224 886,6</a:t>
                      </a:r>
                      <a:endParaRPr lang="ru-RU" sz="1400" b="1"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a:t>
                      </a:r>
                      <a:r>
                        <a:rPr lang="ru-RU" sz="1400" b="1" baseline="0" dirty="0" smtClean="0">
                          <a:solidFill>
                            <a:schemeClr val="tx1"/>
                          </a:solidFill>
                          <a:latin typeface="Times New Roman"/>
                          <a:ea typeface="Times New Roman"/>
                        </a:rPr>
                        <a:t> 151 991,7</a:t>
                      </a:r>
                      <a:endParaRPr lang="ru-RU" sz="1400" b="1"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1 081 028,2</a:t>
                      </a:r>
                      <a:endParaRPr lang="ru-RU" sz="1400" b="1"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1 078 433,3</a:t>
                      </a:r>
                      <a:endParaRPr lang="ru-RU" sz="1400" b="1"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364242">
                <a:tc>
                  <a:txBody>
                    <a:bodyPr/>
                    <a:lstStyle/>
                    <a:p>
                      <a:pPr indent="0" algn="l">
                        <a:spcAft>
                          <a:spcPts val="0"/>
                        </a:spcAft>
                      </a:pPr>
                      <a:r>
                        <a:rPr lang="ru-RU" sz="1400" b="0" i="1" dirty="0">
                          <a:latin typeface="Times New Roman"/>
                          <a:ea typeface="Times New Roman"/>
                        </a:rPr>
                        <a:t>Налоговые и неналоговые доходы</a:t>
                      </a:r>
                      <a:endParaRPr lang="ru-RU" sz="1400" b="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216  425,3</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299 868,2</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279 304,6</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284 129,2</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299 227,9</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182121">
                <a:tc>
                  <a:txBody>
                    <a:bodyPr/>
                    <a:lstStyle/>
                    <a:p>
                      <a:pPr indent="0" algn="just">
                        <a:spcAft>
                          <a:spcPts val="0"/>
                        </a:spcAft>
                      </a:pPr>
                      <a:r>
                        <a:rPr lang="ru-RU" sz="1400" b="0" i="1" dirty="0">
                          <a:latin typeface="Times New Roman"/>
                          <a:ea typeface="Times New Roman"/>
                        </a:rPr>
                        <a:t>Безвозмездные поступления</a:t>
                      </a:r>
                      <a:endParaRPr lang="ru-RU" sz="1400" b="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829  623,6</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925 018,4</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872 687,1</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796 899,0</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779 205,4</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263064">
                <a:tc>
                  <a:txBody>
                    <a:bodyPr/>
                    <a:lstStyle/>
                    <a:p>
                      <a:pPr indent="0" algn="just">
                        <a:spcAft>
                          <a:spcPts val="0"/>
                        </a:spcAft>
                      </a:pPr>
                      <a:r>
                        <a:rPr lang="ru-RU" sz="1400" b="1" dirty="0">
                          <a:latin typeface="Times New Roman"/>
                          <a:ea typeface="Times New Roman"/>
                        </a:rPr>
                        <a:t>ВСЕГО РАСХОДЫ</a:t>
                      </a: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1 036 693,5</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1 208 643,5</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1 155 142,2</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1 066 028,2</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1 063 433,3</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323771">
                <a:tc>
                  <a:txBody>
                    <a:bodyPr/>
                    <a:lstStyle/>
                    <a:p>
                      <a:pPr indent="0" algn="just">
                        <a:spcAft>
                          <a:spcPts val="0"/>
                        </a:spcAft>
                      </a:pPr>
                      <a:r>
                        <a:rPr lang="ru-RU" sz="1400" b="1" dirty="0">
                          <a:latin typeface="Times New Roman"/>
                          <a:ea typeface="Times New Roman"/>
                        </a:rPr>
                        <a:t>ДЕФИЦИТ(-) /ПРОФИЦИТ (+)</a:t>
                      </a: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9 355,4</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16 243,1</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-3 150,5</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15 000,0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15 000,0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323771">
                <a:tc>
                  <a:txBody>
                    <a:bodyPr/>
                    <a:lstStyle/>
                    <a:p>
                      <a:pPr indent="0" algn="just">
                        <a:spcAft>
                          <a:spcPts val="0"/>
                        </a:spcAft>
                      </a:pPr>
                      <a:r>
                        <a:rPr lang="ru-RU" sz="1400" b="1" dirty="0">
                          <a:latin typeface="Times New Roman"/>
                          <a:ea typeface="Times New Roman"/>
                        </a:rPr>
                        <a:t>ИСТОЧНИКИ ФИНАНСИРОВАНИЯ</a:t>
                      </a: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-9 355,4</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-16 243,1</a:t>
                      </a: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3 150,5</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-15 000,0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-15 000,0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
        <p:nvSpPr>
          <p:cNvPr id="92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9217" name="Прямоугольник 679"/>
          <p:cNvSpPr>
            <a:spLocks noChangeArrowheads="1"/>
          </p:cNvSpPr>
          <p:nvPr/>
        </p:nvSpPr>
        <p:spPr bwMode="auto">
          <a:xfrm>
            <a:off x="428596" y="500042"/>
            <a:ext cx="8355013" cy="730250"/>
          </a:xfrm>
          <a:prstGeom prst="rect">
            <a:avLst/>
          </a:prstGeom>
          <a:noFill/>
          <a:ln w="9525">
            <a:noFill/>
            <a:miter lim="800000"/>
            <a:headEnd/>
            <a:tailEnd/>
          </a:ln>
          <a:effectLst>
            <a:outerShdw dist="20000" dir="5400000" rotWithShape="0">
              <a:srgbClr val="000000">
                <a:alpha val="0"/>
              </a:srgbClr>
            </a:outerShdw>
          </a:effectLst>
        </p:spPr>
        <p:txBody>
          <a:bodyPr vert="horz" wrap="square" lIns="91440" tIns="45720" rIns="91440" bIns="45720" numCol="1" anchor="ctr" anchorCtr="0" compatLnSpc="1">
            <a:prstTxWarp prst="textNoShape">
              <a:avLst/>
            </a:prstTxWarp>
          </a:bodyPr>
          <a:lstStyle/>
          <a:p>
            <a:pPr marL="457200" marR="0" lvl="0" indent="-457200" algn="ctr" defTabSz="914400" rtl="0" eaLnBrk="1" fontAlgn="base" latinLnBrk="0" hangingPunct="1">
              <a:lnSpc>
                <a:spcPct val="100000"/>
              </a:lnSpc>
              <a:spcBef>
                <a:spcPct val="0"/>
              </a:spcBef>
              <a:spcAft>
                <a:spcPct val="0"/>
              </a:spcAft>
              <a:buClrTx/>
              <a:buSzTx/>
              <a:buAutoNum type="arabicPeriod"/>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Основные характеристики районного бюджета на период </a:t>
            </a:r>
          </a:p>
          <a:p>
            <a:pPr marL="457200" marR="0" lvl="0" indent="-457200" algn="ctr" defTabSz="914400" rtl="0" eaLnBrk="1" fontAlgn="base" latinLnBrk="0" hangingPunct="1">
              <a:lnSpc>
                <a:spcPct val="100000"/>
              </a:lnSpc>
              <a:spcBef>
                <a:spcPct val="0"/>
              </a:spcBef>
              <a:spcAft>
                <a:spcPct val="0"/>
              </a:spcAft>
              <a:buClrTx/>
              <a:buSzTx/>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2020– 2024 годы  (в тыс. рублей)</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220" name="Rectangle 4"/>
          <p:cNvSpPr>
            <a:spLocks noChangeArrowheads="1"/>
          </p:cNvSpPr>
          <p:nvPr/>
        </p:nvSpPr>
        <p:spPr bwMode="auto">
          <a:xfrm>
            <a:off x="428596" y="4714884"/>
            <a:ext cx="8286808" cy="169277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Основными приоритетами бюджета Пугачевского муниципального района на 2022 год являются:</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Реализация Указов Президента Российской Федерации по обеспечению роста заработной платы работников бюджетной сферы;</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Обеспечение жизнедеятельности района.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6385" name="Rectangle 1"/>
          <p:cNvSpPr>
            <a:spLocks noChangeArrowheads="1"/>
          </p:cNvSpPr>
          <p:nvPr/>
        </p:nvSpPr>
        <p:spPr bwMode="auto">
          <a:xfrm>
            <a:off x="285720" y="285728"/>
            <a:ext cx="8572560" cy="6201698"/>
          </a:xfrm>
          <a:prstGeom prst="rect">
            <a:avLst/>
          </a:prstGeom>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Ответственный исполнитель:</a:t>
            </a:r>
          </a:p>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endParaRPr kumimoji="0" lang="ru-RU" sz="1600" b="1"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tab pos="1036638" algn="l"/>
              </a:tabLst>
            </a:pPr>
            <a:r>
              <a:rPr kumimoji="0" lang="ru-RU" sz="2000" b="1" i="0" u="none" strike="noStrike" cap="none" normalizeH="0" baseline="0" dirty="0" smtClean="0">
                <a:ln>
                  <a:noFill/>
                </a:ln>
                <a:solidFill>
                  <a:schemeClr val="tx1"/>
                </a:solidFill>
                <a:effectLst/>
                <a:latin typeface="Georgia" pitchFamily="18" charset="0"/>
                <a:cs typeface="Times New Roman" pitchFamily="18" charset="0"/>
              </a:rPr>
              <a:t> Финансовое  управление  администрации     Пугачевского муниципального района</a:t>
            </a:r>
          </a:p>
          <a:p>
            <a:pPr marL="0" marR="0" lvl="0" indent="450850" algn="ctr" defTabSz="914400" rtl="0" eaLnBrk="0" fontAlgn="base" latinLnBrk="0" hangingPunct="0">
              <a:lnSpc>
                <a:spcPct val="100000"/>
              </a:lnSpc>
              <a:spcBef>
                <a:spcPct val="0"/>
              </a:spcBef>
              <a:spcAft>
                <a:spcPct val="0"/>
              </a:spcAft>
              <a:buClrTx/>
              <a:buSzTx/>
              <a:buFontTx/>
              <a:buNone/>
              <a:tabLst>
                <a:tab pos="1036638" algn="l"/>
              </a:tabLst>
            </a:pPr>
            <a:endParaRPr kumimoji="0" lang="ru-RU" sz="1600" b="1"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Адрес:   413700,  Саратовская область, </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г. Пугачев,  ул.Топорковская, 17 </a:t>
            </a:r>
            <a:b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b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Электронная почта: </a:t>
            </a:r>
            <a:r>
              <a:rPr kumimoji="0" lang="en-US"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fo</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35</a:t>
            </a:r>
            <a:r>
              <a:rPr kumimoji="0" lang="en-US"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pugach</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a:t>
            </a:r>
            <a:r>
              <a:rPr kumimoji="0" lang="en-US"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mail</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.ru</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a:t>
            </a: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График работы финансового управления:</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с 08.00 до 17.00 (обед с 12.00 до 13.00)</a:t>
            </a: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1" u="sng" strike="noStrike" cap="none" normalizeH="0" baseline="0" dirty="0" smtClean="0">
                <a:ln>
                  <a:noFill/>
                </a:ln>
                <a:solidFill>
                  <a:schemeClr val="tx1"/>
                </a:solidFill>
                <a:effectLst/>
                <a:latin typeface="Georgia" pitchFamily="18" charset="0"/>
                <a:ea typeface="Times New Roman" pitchFamily="18" charset="0"/>
                <a:cs typeface="Arial" pitchFamily="34" charset="0"/>
              </a:rPr>
              <a:t>Ответственные за формирование бюджета для граждан:</a:t>
            </a: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endParaRPr kumimoji="0" lang="ru-RU" sz="900" b="0" i="0" u="sng" strike="noStrike" cap="none" normalizeH="0" baseline="0" dirty="0" smtClean="0">
              <a:ln>
                <a:noFill/>
              </a:ln>
              <a:solidFill>
                <a:schemeClr val="tx1"/>
              </a:solidFill>
              <a:effectLst/>
              <a:latin typeface="Georgia" pitchFamily="18" charset="0"/>
              <a:ea typeface="Times New Roman"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Char char="•"/>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Начальник финансового управления – </a:t>
            </a:r>
            <a:r>
              <a:rPr kumimoji="0" lang="ru-RU" sz="2000" b="0" i="0" u="none" strike="noStrike" cap="none" normalizeH="0" baseline="0" dirty="0" err="1" smtClean="0">
                <a:ln>
                  <a:noFill/>
                </a:ln>
                <a:solidFill>
                  <a:schemeClr val="tx1"/>
                </a:solidFill>
                <a:effectLst/>
                <a:latin typeface="Georgia" pitchFamily="18" charset="0"/>
                <a:ea typeface="Times New Roman" pitchFamily="18" charset="0"/>
                <a:cs typeface="Arial" pitchFamily="34" charset="0"/>
              </a:rPr>
              <a:t>Попонов</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Максим</a:t>
            </a:r>
          </a:p>
          <a:p>
            <a:pPr marL="0" marR="0" lvl="0" indent="450850" defTabSz="914400" rtl="0" eaLnBrk="0" fontAlgn="base" latinLnBrk="0" hangingPunct="0">
              <a:lnSpc>
                <a:spcPct val="100000"/>
              </a:lnSpc>
              <a:spcBef>
                <a:spcPct val="0"/>
              </a:spcBef>
              <a:spcAft>
                <a:spcPct val="0"/>
              </a:spcAft>
              <a:buClrTx/>
              <a:buSzTx/>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Анатольевич, тел. 2-28-10</a:t>
            </a:r>
          </a:p>
          <a:p>
            <a:pPr marL="0" marR="0" lvl="0" indent="450850" defTabSz="914400" rtl="0" eaLnBrk="0" fontAlgn="base" latinLnBrk="0" hangingPunct="0">
              <a:lnSpc>
                <a:spcPct val="100000"/>
              </a:lnSpc>
              <a:spcBef>
                <a:spcPct val="0"/>
              </a:spcBef>
              <a:spcAft>
                <a:spcPct val="0"/>
              </a:spcAft>
              <a:buClrTx/>
              <a:buSzTx/>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Char char="•"/>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Начальник бюджетного отдела – Панкратова Марина Борисовна,        </a:t>
            </a:r>
          </a:p>
          <a:p>
            <a:pPr marL="0" marR="0" lvl="0" indent="450850" defTabSz="914400" rtl="0" eaLnBrk="0" fontAlgn="base" latinLnBrk="0" hangingPunct="0">
              <a:lnSpc>
                <a:spcPct val="100000"/>
              </a:lnSpc>
              <a:spcBef>
                <a:spcPct val="0"/>
              </a:spcBef>
              <a:spcAft>
                <a:spcPct val="0"/>
              </a:spcAft>
              <a:buClrTx/>
              <a:buSzTx/>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тел. 2-28-19</a:t>
            </a:r>
          </a:p>
          <a:p>
            <a:pPr marL="0" marR="0" lvl="0" indent="450850" defTabSz="914400" rtl="0" eaLnBrk="0" fontAlgn="base" latinLnBrk="0" hangingPunct="0">
              <a:lnSpc>
                <a:spcPct val="100000"/>
              </a:lnSpc>
              <a:spcBef>
                <a:spcPct val="0"/>
              </a:spcBef>
              <a:spcAft>
                <a:spcPct val="0"/>
              </a:spcAft>
              <a:buClrTx/>
              <a:buSzTx/>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Char char="•"/>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Начальник отдела бюджетного учета и отчетности – Дементьева</a:t>
            </a:r>
            <a:r>
              <a:rPr kumimoji="0" lang="ru-RU" sz="2000" b="0" i="0" u="none" strike="noStrike" cap="none" normalizeH="0" dirty="0" smtClean="0">
                <a:ln>
                  <a:noFill/>
                </a:ln>
                <a:solidFill>
                  <a:schemeClr val="tx1"/>
                </a:solidFill>
                <a:effectLst/>
                <a:latin typeface="Georgia" pitchFamily="18" charset="0"/>
                <a:ea typeface="Times New Roman" pitchFamily="18" charset="0"/>
                <a:cs typeface="Arial" pitchFamily="34" charset="0"/>
              </a:rPr>
              <a:t>    </a:t>
            </a:r>
          </a:p>
          <a:p>
            <a:pPr marL="0" marR="0" lvl="0" indent="450850" defTabSz="914400" rtl="0" eaLnBrk="0" fontAlgn="base" latinLnBrk="0" hangingPunct="0">
              <a:lnSpc>
                <a:spcPct val="100000"/>
              </a:lnSpc>
              <a:spcBef>
                <a:spcPct val="0"/>
              </a:spcBef>
              <a:spcAft>
                <a:spcPct val="0"/>
              </a:spcAft>
              <a:buClrTx/>
              <a:buSzTx/>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Ирина Ивановна, тел. 2-28-11</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1036638"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8193" name="Rectangle 1"/>
          <p:cNvSpPr>
            <a:spLocks noChangeArrowheads="1"/>
          </p:cNvSpPr>
          <p:nvPr/>
        </p:nvSpPr>
        <p:spPr bwMode="auto">
          <a:xfrm>
            <a:off x="683568" y="188640"/>
            <a:ext cx="8136904" cy="360040"/>
          </a:xfrm>
          <a:prstGeom prst="rect">
            <a:avLst/>
          </a:prstGeom>
          <a:blipFill dpi="0" rotWithShape="1">
            <a:blip r:embed="rId3" cstate="print">
              <a:alphaModFix amt="0"/>
            </a:blip>
            <a:srcRect/>
            <a:tile tx="0" ty="0" sx="100000" sy="100000" flip="none" algn="tl"/>
          </a:blipFill>
          <a:ln w="9525">
            <a:noFill/>
            <a:miter lim="800000"/>
            <a:headEnd/>
            <a:tailEnd/>
          </a:ln>
          <a:effectLst>
            <a:outerShdw dist="20000" dir="5400000" rotWithShape="0">
              <a:srgbClr val="000000">
                <a:alpha val="0"/>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 Доходы бюджета Пугачевского муниципального района</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5" name="Таблица 4"/>
          <p:cNvGraphicFramePr>
            <a:graphicFrameLocks noGrp="1"/>
          </p:cNvGraphicFramePr>
          <p:nvPr/>
        </p:nvGraphicFramePr>
        <p:xfrm>
          <a:off x="395536" y="620691"/>
          <a:ext cx="8568952" cy="6048667"/>
        </p:xfrm>
        <a:graphic>
          <a:graphicData uri="http://schemas.openxmlformats.org/drawingml/2006/table">
            <a:tbl>
              <a:tblPr/>
              <a:tblGrid>
                <a:gridCol w="3403902"/>
                <a:gridCol w="1006370"/>
                <a:gridCol w="1006370"/>
                <a:gridCol w="1050770"/>
                <a:gridCol w="1050770"/>
                <a:gridCol w="1050770"/>
              </a:tblGrid>
              <a:tr h="376542">
                <a:tc rowSpan="2">
                  <a:txBody>
                    <a:bodyPr/>
                    <a:lstStyle/>
                    <a:p>
                      <a:pPr algn="ctr" fontAlgn="b"/>
                      <a:r>
                        <a:rPr lang="ru-RU" sz="1200" b="0" i="0" u="none" strike="noStrike" dirty="0">
                          <a:solidFill>
                            <a:srgbClr val="000000"/>
                          </a:solidFill>
                          <a:latin typeface="Calibri"/>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200" b="1" i="0" u="none" strike="noStrike" dirty="0">
                          <a:solidFill>
                            <a:srgbClr val="000000"/>
                          </a:solidFill>
                          <a:latin typeface="Times New Roman"/>
                        </a:rPr>
                        <a:t>Исполнено за 2020 год</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200" b="1" i="0" u="none" strike="noStrike" dirty="0">
                          <a:solidFill>
                            <a:srgbClr val="000000"/>
                          </a:solidFill>
                          <a:latin typeface="Times New Roman"/>
                        </a:rPr>
                        <a:t>оценка 2021 </a:t>
                      </a:r>
                      <a:r>
                        <a:rPr lang="ru-RU" sz="1200" b="1" i="0" u="none" strike="noStrike" dirty="0" smtClean="0">
                          <a:solidFill>
                            <a:srgbClr val="000000"/>
                          </a:solidFill>
                          <a:latin typeface="Times New Roman"/>
                        </a:rPr>
                        <a:t>года</a:t>
                      </a:r>
                    </a:p>
                    <a:p>
                      <a:pPr algn="ctr" fontAlgn="ctr"/>
                      <a:r>
                        <a:rPr lang="ru-RU" sz="1200" b="1" i="0" u="none" strike="noStrike" dirty="0" smtClean="0">
                          <a:solidFill>
                            <a:srgbClr val="000000"/>
                          </a:solidFill>
                          <a:latin typeface="Times New Roman"/>
                        </a:rPr>
                        <a:t> </a:t>
                      </a:r>
                      <a:r>
                        <a:rPr lang="ru-RU" sz="1200" b="1" i="0" u="none" strike="noStrike" dirty="0">
                          <a:solidFill>
                            <a:srgbClr val="000000"/>
                          </a:solidFill>
                          <a:latin typeface="Times New Roman"/>
                        </a:rPr>
                        <a:t>(текущий год)</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gridSpan="3">
                  <a:txBody>
                    <a:bodyPr/>
                    <a:lstStyle/>
                    <a:p>
                      <a:pPr algn="ctr" fontAlgn="ctr"/>
                      <a:r>
                        <a:rPr lang="ru-RU" sz="1200" b="1" i="0" u="none" strike="noStrike" dirty="0" smtClean="0">
                          <a:solidFill>
                            <a:srgbClr val="000000"/>
                          </a:solidFill>
                          <a:latin typeface="Times New Roman"/>
                        </a:rPr>
                        <a:t>Решение о </a:t>
                      </a:r>
                      <a:r>
                        <a:rPr lang="ru-RU" sz="1200" b="1" i="0" u="none" strike="noStrike" dirty="0">
                          <a:solidFill>
                            <a:srgbClr val="000000"/>
                          </a:solidFill>
                          <a:latin typeface="Times New Roman"/>
                        </a:rPr>
                        <a:t>бюджете на 2022 год и плановый период 2023-2024 годы </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hMerge="1">
                  <a:txBody>
                    <a:bodyPr/>
                    <a:lstStyle/>
                    <a:p>
                      <a:endParaRPr lang="ru-RU"/>
                    </a:p>
                  </a:txBody>
                  <a:tcPr/>
                </a:tc>
                <a:tc hMerge="1">
                  <a:txBody>
                    <a:bodyPr/>
                    <a:lstStyle/>
                    <a:p>
                      <a:endParaRPr lang="ru-RU"/>
                    </a:p>
                  </a:txBody>
                  <a:tcPr/>
                </a:tc>
              </a:tr>
              <a:tr h="376542">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fontAlgn="ctr"/>
                      <a:r>
                        <a:rPr lang="ru-RU" sz="1200" b="1" i="0" u="none" strike="noStrike" dirty="0">
                          <a:solidFill>
                            <a:srgbClr val="000000"/>
                          </a:solidFill>
                          <a:latin typeface="Times New Roman"/>
                        </a:rPr>
                        <a:t>План </a:t>
                      </a:r>
                      <a:endParaRPr lang="ru-RU" sz="1200" b="1" i="0" u="none" strike="noStrike" dirty="0" smtClean="0">
                        <a:solidFill>
                          <a:srgbClr val="000000"/>
                        </a:solidFill>
                        <a:latin typeface="Times New Roman"/>
                      </a:endParaRPr>
                    </a:p>
                    <a:p>
                      <a:pPr algn="ctr" fontAlgn="ctr"/>
                      <a:r>
                        <a:rPr lang="ru-RU" sz="1200" b="1" i="0" u="none" strike="noStrike" dirty="0" smtClean="0">
                          <a:solidFill>
                            <a:srgbClr val="000000"/>
                          </a:solidFill>
                          <a:latin typeface="Times New Roman"/>
                        </a:rPr>
                        <a:t>на </a:t>
                      </a:r>
                      <a:r>
                        <a:rPr lang="ru-RU" sz="1200" b="1" i="0" u="none" strike="noStrike" dirty="0">
                          <a:solidFill>
                            <a:srgbClr val="000000"/>
                          </a:solidFill>
                          <a:latin typeface="Times New Roman"/>
                        </a:rPr>
                        <a:t>2022 год </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200" b="1" i="0" u="none" strike="noStrike" dirty="0" smtClean="0">
                          <a:solidFill>
                            <a:srgbClr val="000000"/>
                          </a:solidFill>
                          <a:latin typeface="Times New Roman"/>
                        </a:rPr>
                        <a:t>План</a:t>
                      </a:r>
                    </a:p>
                    <a:p>
                      <a:pPr algn="ctr" fontAlgn="ctr"/>
                      <a:r>
                        <a:rPr lang="ru-RU" sz="1200" b="1" i="0" u="none" strike="noStrike" dirty="0" smtClean="0">
                          <a:solidFill>
                            <a:srgbClr val="000000"/>
                          </a:solidFill>
                          <a:latin typeface="Times New Roman"/>
                        </a:rPr>
                        <a:t> </a:t>
                      </a:r>
                      <a:r>
                        <a:rPr lang="ru-RU" sz="1200" b="1" i="0" u="none" strike="noStrike" dirty="0">
                          <a:solidFill>
                            <a:srgbClr val="000000"/>
                          </a:solidFill>
                          <a:latin typeface="Times New Roman"/>
                        </a:rPr>
                        <a:t>на 2023 год </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200" b="1" i="0" u="none" strike="noStrike" dirty="0">
                          <a:solidFill>
                            <a:srgbClr val="000000"/>
                          </a:solidFill>
                          <a:latin typeface="Times New Roman"/>
                        </a:rPr>
                        <a:t>План </a:t>
                      </a:r>
                      <a:endParaRPr lang="ru-RU" sz="1200" b="1" i="0" u="none" strike="noStrike" dirty="0" smtClean="0">
                        <a:solidFill>
                          <a:srgbClr val="000000"/>
                        </a:solidFill>
                        <a:latin typeface="Times New Roman"/>
                      </a:endParaRPr>
                    </a:p>
                    <a:p>
                      <a:pPr algn="ctr" fontAlgn="ctr"/>
                      <a:r>
                        <a:rPr lang="ru-RU" sz="1200" b="1" i="0" u="none" strike="noStrike" dirty="0" smtClean="0">
                          <a:solidFill>
                            <a:srgbClr val="000000"/>
                          </a:solidFill>
                          <a:latin typeface="Times New Roman"/>
                        </a:rPr>
                        <a:t>на </a:t>
                      </a:r>
                      <a:r>
                        <a:rPr lang="ru-RU" sz="1200" b="1" i="0" u="none" strike="noStrike" dirty="0">
                          <a:solidFill>
                            <a:srgbClr val="000000"/>
                          </a:solidFill>
                          <a:latin typeface="Times New Roman"/>
                        </a:rPr>
                        <a:t>2024 год </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198745">
                <a:tc>
                  <a:txBody>
                    <a:bodyPr/>
                    <a:lstStyle/>
                    <a:p>
                      <a:pPr algn="l" fontAlgn="ctr"/>
                      <a:r>
                        <a:rPr lang="ru-RU" sz="1200" b="1" i="0" u="none" strike="noStrike" dirty="0">
                          <a:solidFill>
                            <a:srgbClr val="000000"/>
                          </a:solidFill>
                          <a:latin typeface="Times New Roman"/>
                        </a:rPr>
                        <a:t>Налоговые, неналоговые доходы всего</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a:rPr>
                        <a:t>216 425,3</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a:solidFill>
                            <a:srgbClr val="000000"/>
                          </a:solidFill>
                          <a:latin typeface="Times New Roman"/>
                        </a:rPr>
                        <a:t>299 868,2</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a:solidFill>
                            <a:srgbClr val="000000"/>
                          </a:solidFill>
                          <a:latin typeface="Times New Roman"/>
                        </a:rPr>
                        <a:t>279 304,6</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a:rPr>
                        <a:t>284 129,2</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a:rPr>
                        <a:t>299 227,9</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190944">
                <a:tc>
                  <a:txBody>
                    <a:bodyPr/>
                    <a:lstStyle/>
                    <a:p>
                      <a:pPr algn="l" fontAlgn="ctr"/>
                      <a:r>
                        <a:rPr lang="ru-RU" sz="1200" b="1" i="0" u="none" strike="noStrike">
                          <a:solidFill>
                            <a:srgbClr val="000000"/>
                          </a:solidFill>
                          <a:latin typeface="Times New Roman"/>
                        </a:rPr>
                        <a:t>Налоговые доходы</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a:solidFill>
                            <a:srgbClr val="000000"/>
                          </a:solidFill>
                          <a:latin typeface="Times New Roman"/>
                        </a:rPr>
                        <a:t>195 832,8</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a:solidFill>
                            <a:srgbClr val="000000"/>
                          </a:solidFill>
                          <a:latin typeface="Times New Roman"/>
                        </a:rPr>
                        <a:t>277 121,8</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a:solidFill>
                            <a:srgbClr val="000000"/>
                          </a:solidFill>
                          <a:latin typeface="Times New Roman"/>
                        </a:rPr>
                        <a:t>260 897,7</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a:rPr>
                        <a:t>271 665,5</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a:rPr>
                        <a:t>286 861,7</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190944">
                <a:tc>
                  <a:txBody>
                    <a:bodyPr/>
                    <a:lstStyle/>
                    <a:p>
                      <a:pPr algn="l" fontAlgn="t"/>
                      <a:r>
                        <a:rPr lang="ru-RU" sz="1200" b="0" i="0" u="none" strike="noStrike">
                          <a:solidFill>
                            <a:srgbClr val="000000"/>
                          </a:solidFill>
                          <a:latin typeface="Times New Roman"/>
                        </a:rPr>
                        <a:t>Налог на доходы физических лиц</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a:rPr>
                        <a:t>128 330,0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a:rPr>
                        <a:t>149 780,7</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a:rPr>
                        <a:t>171 505,2</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180 611,3</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193 657,4</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944">
                <a:tc>
                  <a:txBody>
                    <a:bodyPr/>
                    <a:lstStyle/>
                    <a:p>
                      <a:pPr algn="l" fontAlgn="t"/>
                      <a:r>
                        <a:rPr lang="ru-RU" sz="1200" b="0" i="0" u="none" strike="noStrike">
                          <a:solidFill>
                            <a:srgbClr val="000000"/>
                          </a:solidFill>
                          <a:latin typeface="Times New Roman"/>
                        </a:rPr>
                        <a:t>Акцизы на нефтепродукты</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30 328,3</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a:rPr>
                        <a:t>32 000,0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a:rPr>
                        <a:t>16 501,0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16 501,0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16 501,0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944">
                <a:tc>
                  <a:txBody>
                    <a:bodyPr/>
                    <a:lstStyle/>
                    <a:p>
                      <a:pPr algn="l" fontAlgn="t"/>
                      <a:r>
                        <a:rPr lang="ru-RU" sz="1200" b="0" i="0" u="none" strike="noStrike">
                          <a:solidFill>
                            <a:srgbClr val="000000"/>
                          </a:solidFill>
                          <a:latin typeface="Times New Roman"/>
                        </a:rPr>
                        <a:t>Единый налог на вмененный доход</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17 027,5</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a:rPr>
                        <a:t>4 557,0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a:rPr>
                        <a:t>63,0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10,0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200" b="0" i="0" u="none" strike="noStrike">
                          <a:solidFill>
                            <a:srgbClr val="000000"/>
                          </a:solidFill>
                          <a:latin typeface="Times New Roman"/>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944">
                <a:tc>
                  <a:txBody>
                    <a:bodyPr/>
                    <a:lstStyle/>
                    <a:p>
                      <a:pPr algn="l" fontAlgn="t"/>
                      <a:r>
                        <a:rPr lang="ru-RU" sz="1200" b="0" i="0" u="none" strike="noStrike">
                          <a:solidFill>
                            <a:srgbClr val="000000"/>
                          </a:solidFill>
                          <a:latin typeface="Times New Roman"/>
                        </a:rPr>
                        <a:t>Единый сельскохозяйственный налог</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14 557,0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a:rPr>
                        <a:t>26 440,1</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a:rPr>
                        <a:t>26 652,5</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27 985,2</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29 664,3</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468">
                <a:tc>
                  <a:txBody>
                    <a:bodyPr/>
                    <a:lstStyle/>
                    <a:p>
                      <a:pPr algn="l" fontAlgn="t"/>
                      <a:r>
                        <a:rPr lang="ru-RU" sz="1200" b="0" i="0" u="none" strike="noStrike">
                          <a:solidFill>
                            <a:srgbClr val="000000"/>
                          </a:solidFill>
                          <a:latin typeface="Times New Roman"/>
                        </a:rPr>
                        <a:t>Налог по патенту</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407,8</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8 100,0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a:rPr>
                        <a:t>7 100,0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7 200,0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7 300,0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468">
                <a:tc>
                  <a:txBody>
                    <a:bodyPr/>
                    <a:lstStyle/>
                    <a:p>
                      <a:pPr algn="l" fontAlgn="t"/>
                      <a:r>
                        <a:rPr lang="ru-RU" sz="1200" b="0" i="0" u="none" strike="noStrike">
                          <a:solidFill>
                            <a:srgbClr val="000000"/>
                          </a:solidFill>
                          <a:latin typeface="Times New Roman"/>
                        </a:rPr>
                        <a:t>Транспортный налог</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200" b="0" i="0" u="none" strike="noStrike">
                          <a:solidFill>
                            <a:srgbClr val="000000"/>
                          </a:solidFill>
                          <a:latin typeface="Times New Roman"/>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50 074,0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a:rPr>
                        <a:t>33 169,0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33 169,0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33 169,0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944">
                <a:tc>
                  <a:txBody>
                    <a:bodyPr/>
                    <a:lstStyle/>
                    <a:p>
                      <a:pPr algn="l" fontAlgn="t"/>
                      <a:r>
                        <a:rPr lang="ru-RU" sz="1200" b="0" i="0" u="none" strike="noStrike">
                          <a:solidFill>
                            <a:srgbClr val="000000"/>
                          </a:solidFill>
                          <a:latin typeface="Times New Roman"/>
                        </a:rPr>
                        <a:t>Государственная пошлина</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5 182,2</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6 170,0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a:rPr>
                        <a:t>5 907,0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6 189,0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6 570,0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1627">
                <a:tc>
                  <a:txBody>
                    <a:bodyPr/>
                    <a:lstStyle/>
                    <a:p>
                      <a:pPr algn="l" fontAlgn="ctr"/>
                      <a:r>
                        <a:rPr lang="ru-RU" sz="1200" b="1" i="0" u="none" strike="noStrike">
                          <a:solidFill>
                            <a:srgbClr val="000000"/>
                          </a:solidFill>
                          <a:latin typeface="Times New Roman"/>
                        </a:rPr>
                        <a:t>Неналоговые доходы</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a:rPr>
                        <a:t>20 592,5</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a:rPr>
                        <a:t>22 746,4</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a:solidFill>
                            <a:srgbClr val="000000"/>
                          </a:solidFill>
                          <a:latin typeface="Times New Roman"/>
                        </a:rPr>
                        <a:t>18 406,9</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a:rPr>
                        <a:t>12 463,7</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a:rPr>
                        <a:t>12 366,2</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213468">
                <a:tc>
                  <a:txBody>
                    <a:bodyPr/>
                    <a:lstStyle/>
                    <a:p>
                      <a:pPr algn="l" fontAlgn="t"/>
                      <a:r>
                        <a:rPr lang="ru-RU" sz="1200" b="0" i="0" u="none" strike="noStrike">
                          <a:solidFill>
                            <a:srgbClr val="000000"/>
                          </a:solidFill>
                          <a:latin typeface="Times New Roman"/>
                        </a:rPr>
                        <a:t>Доходы от использования имущества</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7 050,3</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11 198,1</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a:rPr>
                        <a:t>7 161,4</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a:rPr>
                        <a:t>6 463,7</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6 466,2</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8047">
                <a:tc>
                  <a:txBody>
                    <a:bodyPr/>
                    <a:lstStyle/>
                    <a:p>
                      <a:pPr algn="l" fontAlgn="t"/>
                      <a:r>
                        <a:rPr lang="ru-RU" sz="1200" b="0" i="0" u="none" strike="noStrike">
                          <a:solidFill>
                            <a:srgbClr val="000000"/>
                          </a:solidFill>
                          <a:latin typeface="Times New Roman"/>
                        </a:rPr>
                        <a:t>Платежи при пользовании природными ресурсами</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458,7</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434,0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400,0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a:rPr>
                        <a:t>400,0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400,0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6542">
                <a:tc>
                  <a:txBody>
                    <a:bodyPr/>
                    <a:lstStyle/>
                    <a:p>
                      <a:pPr algn="l" fontAlgn="t"/>
                      <a:r>
                        <a:rPr lang="ru-RU" sz="1200" b="0" i="0" u="none" strike="noStrike">
                          <a:solidFill>
                            <a:srgbClr val="000000"/>
                          </a:solidFill>
                          <a:latin typeface="Times New Roman"/>
                        </a:rPr>
                        <a:t>Доходы от продажи материальных и нематериальных активов</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11 527,4</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9 114,3</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9 541,4</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a:rPr>
                        <a:t>3 800,0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3 800,0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1383">
                <a:tc>
                  <a:txBody>
                    <a:bodyPr/>
                    <a:lstStyle/>
                    <a:p>
                      <a:pPr algn="l" fontAlgn="t"/>
                      <a:r>
                        <a:rPr lang="ru-RU" sz="1200" b="0" i="0" u="none" strike="noStrike">
                          <a:solidFill>
                            <a:srgbClr val="000000"/>
                          </a:solidFill>
                          <a:latin typeface="Times New Roman"/>
                        </a:rPr>
                        <a:t>Штрафы, санкции, возмещение ущерба</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1 556,1</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2 000,0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1 304,1</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a:rPr>
                        <a:t>1 800,0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1 700,0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1383">
                <a:tc>
                  <a:txBody>
                    <a:bodyPr/>
                    <a:lstStyle/>
                    <a:p>
                      <a:pPr algn="l" fontAlgn="t"/>
                      <a:r>
                        <a:rPr lang="ru-RU" sz="1200" b="0" i="0" u="none" strike="noStrike">
                          <a:solidFill>
                            <a:srgbClr val="000000"/>
                          </a:solidFill>
                          <a:latin typeface="Times New Roman"/>
                        </a:rPr>
                        <a:t>Прочие неналоговые доходы</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200" b="0" i="0" u="none" strike="noStrike">
                          <a:solidFill>
                            <a:srgbClr val="000000"/>
                          </a:solidFill>
                          <a:latin typeface="Times New Roman"/>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200" b="0" i="0" u="none" strike="noStrike">
                          <a:solidFill>
                            <a:srgbClr val="000000"/>
                          </a:solidFill>
                          <a:latin typeface="Times New Roman"/>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200" b="0" i="0" u="none" strike="noStrike">
                          <a:solidFill>
                            <a:srgbClr val="000000"/>
                          </a:solidFill>
                          <a:latin typeface="Times New Roman"/>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200" b="0" i="0" u="none" strike="noStrike" dirty="0">
                          <a:solidFill>
                            <a:srgbClr val="000000"/>
                          </a:solidFill>
                          <a:latin typeface="Times New Roman"/>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200" b="0" i="0" u="none" strike="noStrike">
                          <a:solidFill>
                            <a:srgbClr val="000000"/>
                          </a:solidFill>
                          <a:latin typeface="Times New Roman"/>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946">
                <a:tc>
                  <a:txBody>
                    <a:bodyPr/>
                    <a:lstStyle/>
                    <a:p>
                      <a:pPr algn="l" fontAlgn="ctr"/>
                      <a:r>
                        <a:rPr lang="ru-RU" sz="1200" b="1" i="0" u="none" strike="noStrike">
                          <a:solidFill>
                            <a:srgbClr val="000000"/>
                          </a:solidFill>
                          <a:latin typeface="Times New Roman"/>
                        </a:rPr>
                        <a:t>БЕЗВОЗМЕЗДНЫЕ ПОСТУПЛЕНИЯ</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200" b="1" i="0" u="none" strike="noStrike">
                          <a:solidFill>
                            <a:srgbClr val="000000"/>
                          </a:solidFill>
                          <a:latin typeface="Times New Roman"/>
                        </a:rPr>
                        <a:t>829 623,6</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200" b="1" i="0" u="none" strike="noStrike">
                          <a:solidFill>
                            <a:srgbClr val="000000"/>
                          </a:solidFill>
                          <a:latin typeface="Times New Roman"/>
                        </a:rPr>
                        <a:t>925 018,4</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200" b="1" i="0" u="none" strike="noStrike">
                          <a:solidFill>
                            <a:srgbClr val="000000"/>
                          </a:solidFill>
                          <a:latin typeface="Times New Roman"/>
                        </a:rPr>
                        <a:t>872 687,1</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200" b="1" i="0" u="none" strike="noStrike" dirty="0">
                          <a:solidFill>
                            <a:srgbClr val="000000"/>
                          </a:solidFill>
                          <a:latin typeface="Times New Roman"/>
                        </a:rPr>
                        <a:t>796 899,0</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200" b="1" i="0" u="none" strike="noStrike">
                          <a:solidFill>
                            <a:srgbClr val="000000"/>
                          </a:solidFill>
                          <a:latin typeface="Times New Roman"/>
                        </a:rPr>
                        <a:t>779 205,4</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191383">
                <a:tc>
                  <a:txBody>
                    <a:bodyPr/>
                    <a:lstStyle/>
                    <a:p>
                      <a:pPr algn="l" fontAlgn="t"/>
                      <a:r>
                        <a:rPr lang="ru-RU" sz="1200" b="0" i="0" u="none" strike="noStrike">
                          <a:solidFill>
                            <a:srgbClr val="000000"/>
                          </a:solidFill>
                          <a:latin typeface="Times New Roman"/>
                        </a:rPr>
                        <a:t>Дотации</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176 443,8</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216 403,3</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172 363,1</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a:rPr>
                        <a:t>148 738,7</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142 169,1</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1383">
                <a:tc>
                  <a:txBody>
                    <a:bodyPr/>
                    <a:lstStyle/>
                    <a:p>
                      <a:pPr algn="l" fontAlgn="t"/>
                      <a:r>
                        <a:rPr lang="ru-RU" sz="1200" b="0" i="0" u="none" strike="noStrike">
                          <a:solidFill>
                            <a:srgbClr val="000000"/>
                          </a:solidFill>
                          <a:latin typeface="Times New Roman"/>
                        </a:rPr>
                        <a:t>Субсидии</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97 539,5</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90 538,6</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107 221,6</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a:rPr>
                        <a:t>56 718,8</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a:rPr>
                        <a:t>51 272,6</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1383">
                <a:tc>
                  <a:txBody>
                    <a:bodyPr/>
                    <a:lstStyle/>
                    <a:p>
                      <a:pPr algn="l" fontAlgn="t"/>
                      <a:r>
                        <a:rPr lang="ru-RU" sz="1200" b="0" i="0" u="none" strike="noStrike">
                          <a:solidFill>
                            <a:srgbClr val="000000"/>
                          </a:solidFill>
                          <a:latin typeface="Times New Roman"/>
                        </a:rPr>
                        <a:t>Субвенции</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530 643,1</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603 908,0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585 489,5</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585 928,6</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a:rPr>
                        <a:t>585 150,8</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1383">
                <a:tc>
                  <a:txBody>
                    <a:bodyPr/>
                    <a:lstStyle/>
                    <a:p>
                      <a:pPr algn="l" fontAlgn="t"/>
                      <a:r>
                        <a:rPr lang="ru-RU" sz="1200" b="0" i="0" u="none" strike="noStrike">
                          <a:solidFill>
                            <a:srgbClr val="000000"/>
                          </a:solidFill>
                          <a:latin typeface="Times New Roman"/>
                        </a:rPr>
                        <a:t>Иные межбюджетные трансферты</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24 997,2</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14 146,1</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7 612,9</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5 512,9</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612,9</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6542">
                <a:tc>
                  <a:txBody>
                    <a:bodyPr/>
                    <a:lstStyle/>
                    <a:p>
                      <a:pPr algn="l" fontAlgn="t"/>
                      <a:r>
                        <a:rPr lang="ru-RU" sz="1200" b="0" i="0" u="none" strike="noStrike">
                          <a:solidFill>
                            <a:srgbClr val="000000"/>
                          </a:solidFill>
                          <a:latin typeface="Times New Roman"/>
                        </a:rPr>
                        <a:t>Доходы от возврата неиспользованных остатков межбюдженых трансфертов</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200" b="0" i="0" u="none" strike="noStrike">
                          <a:solidFill>
                            <a:srgbClr val="000000"/>
                          </a:solidFill>
                          <a:latin typeface="Times New Roman"/>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a:rPr>
                        <a:t>109,9</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200" b="0" i="0" u="none" strike="noStrike">
                          <a:solidFill>
                            <a:srgbClr val="000000"/>
                          </a:solidFill>
                          <a:latin typeface="Times New Roman"/>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200" b="0" i="0" u="none" strike="noStrike">
                          <a:solidFill>
                            <a:srgbClr val="000000"/>
                          </a:solidFill>
                          <a:latin typeface="Times New Roman"/>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200" b="0" i="0" u="none" strike="noStrike" dirty="0">
                          <a:solidFill>
                            <a:srgbClr val="000000"/>
                          </a:solidFill>
                          <a:latin typeface="Times New Roman"/>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19341">
                <a:tc>
                  <a:txBody>
                    <a:bodyPr/>
                    <a:lstStyle/>
                    <a:p>
                      <a:pPr algn="l" fontAlgn="t"/>
                      <a:r>
                        <a:rPr lang="ru-RU" sz="1200" b="0" i="0" u="none" strike="noStrike">
                          <a:solidFill>
                            <a:srgbClr val="000000"/>
                          </a:solidFill>
                          <a:latin typeface="Times New Roman"/>
                        </a:rPr>
                        <a:t>Возврат в областной бюджет неиспользованных остатков межбюджетных трансфертов</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200" b="0" i="0" u="none" strike="noStrike">
                          <a:solidFill>
                            <a:srgbClr val="000000"/>
                          </a:solidFill>
                          <a:latin typeface="Times New Roman"/>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a:rPr>
                        <a:t>-87,5</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200" b="0" i="0" u="none" strike="noStrike">
                          <a:solidFill>
                            <a:srgbClr val="000000"/>
                          </a:solidFill>
                          <a:latin typeface="Times New Roman"/>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200" b="0" i="0" u="none" strike="noStrike">
                          <a:solidFill>
                            <a:srgbClr val="000000"/>
                          </a:solidFill>
                          <a:latin typeface="Times New Roman"/>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200" b="0" i="0" u="none" strike="noStrike" dirty="0">
                          <a:solidFill>
                            <a:srgbClr val="000000"/>
                          </a:solidFill>
                          <a:latin typeface="Times New Roman"/>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2427">
                <a:tc>
                  <a:txBody>
                    <a:bodyPr/>
                    <a:lstStyle/>
                    <a:p>
                      <a:pPr algn="l" fontAlgn="ctr"/>
                      <a:r>
                        <a:rPr lang="ru-RU" sz="1200" b="1" i="0" u="none" strike="noStrike">
                          <a:solidFill>
                            <a:srgbClr val="000000"/>
                          </a:solidFill>
                          <a:latin typeface="Times New Roman"/>
                        </a:rPr>
                        <a:t>ВСЕГО ДОХОДОВ</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200" b="1" i="0" u="none" strike="noStrike" dirty="0">
                          <a:solidFill>
                            <a:srgbClr val="000000"/>
                          </a:solidFill>
                          <a:latin typeface="Times New Roman"/>
                        </a:rPr>
                        <a:t>1 046 048,9</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200" b="1" i="0" u="none" strike="noStrike">
                          <a:solidFill>
                            <a:srgbClr val="000000"/>
                          </a:solidFill>
                          <a:latin typeface="Times New Roman"/>
                        </a:rPr>
                        <a:t>1 224 886,6</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200" b="1" i="0" u="none" strike="noStrike">
                          <a:solidFill>
                            <a:srgbClr val="000000"/>
                          </a:solidFill>
                          <a:latin typeface="Times New Roman"/>
                        </a:rPr>
                        <a:t>1 151 991,7</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200" b="1" i="0" u="none" strike="noStrike">
                          <a:solidFill>
                            <a:srgbClr val="000000"/>
                          </a:solidFill>
                          <a:latin typeface="Times New Roman"/>
                        </a:rPr>
                        <a:t>1 081 028,2</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200" b="1" i="0" u="none" strike="noStrike" dirty="0">
                          <a:solidFill>
                            <a:srgbClr val="000000"/>
                          </a:solidFill>
                          <a:latin typeface="Times New Roman"/>
                        </a:rPr>
                        <a:t>1 078 433,3</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285720" y="428604"/>
            <a:ext cx="857256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Соотношение поступления налоговых, неналоговых доходов и безвозмездных поступлений  на 2022- 2024 годы приведено на гистограмме:</a:t>
            </a:r>
            <a:endParaRPr kumimoji="0" lang="ru-RU"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147" name="Rectangle 3"/>
          <p:cNvSpPr>
            <a:spLocks noChangeArrowheads="1"/>
          </p:cNvSpPr>
          <p:nvPr/>
        </p:nvSpPr>
        <p:spPr bwMode="auto">
          <a:xfrm>
            <a:off x="457200" y="55403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7150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Диаграмма 5"/>
          <p:cNvGraphicFramePr/>
          <p:nvPr/>
        </p:nvGraphicFramePr>
        <p:xfrm>
          <a:off x="467544" y="1268760"/>
          <a:ext cx="8496944" cy="511256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357158" y="500042"/>
            <a:ext cx="8429684"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налоговых, неналоговых доходов бюджета Пугачевского муниципального района на 2022 – 2024 годы (тыс.рублей)</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3" name="Rectangle 3"/>
          <p:cNvSpPr>
            <a:spLocks noChangeArrowheads="1"/>
          </p:cNvSpPr>
          <p:nvPr/>
        </p:nvSpPr>
        <p:spPr bwMode="auto">
          <a:xfrm>
            <a:off x="457200" y="5478463"/>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827584" y="1340768"/>
          <a:ext cx="7848872" cy="511256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428596" y="577806"/>
            <a:ext cx="8319868" cy="54784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7150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НАЛОГОВЫЕ ДОХОДЫ БЮДЖЕТА ПУГАЧЕВСКОГО МУНИЦИПАЛЬНОГО РАЙОНА</a:t>
            </a:r>
          </a:p>
          <a:p>
            <a:pPr marL="0" marR="0" lvl="0" indent="539750" algn="ctr" defTabSz="914400" rtl="0" eaLnBrk="0" fontAlgn="base" latinLnBrk="0" hangingPunct="0">
              <a:lnSpc>
                <a:spcPct val="100000"/>
              </a:lnSpc>
              <a:spcBef>
                <a:spcPct val="0"/>
              </a:spcBef>
              <a:spcAft>
                <a:spcPct val="0"/>
              </a:spcAft>
              <a:buClrTx/>
              <a:buSzTx/>
              <a:buFontTx/>
              <a:buNone/>
              <a:tabLst/>
            </a:pPr>
            <a:endParaRPr kumimoji="0" lang="ru-RU" sz="1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endParaRPr>
          </a:p>
          <a:p>
            <a:pPr marL="0" marR="0" lvl="0" indent="539750" algn="just" defTabSz="914400" rtl="0" eaLnBrk="0" fontAlgn="base" latinLnBrk="0" hangingPunct="0">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ru-RU" sz="16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Налоговые доходы районного бюджета на 2022 год запланированы в объеме 260 897,7 тыс. рублей или 22,6 процента от общего объема доходов.  </a:t>
            </a: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Налог на доходы физических лиц </a:t>
            </a:r>
            <a:r>
              <a:rPr kumimoji="0" lang="ru-RU" sz="16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2022 год рассчитывался  исходя из социально-экономических показателей развития района, главными из которых являются - фонд оплаты труда работающих, выплаты социального характера и численность работающих. Прогнозируется рост фонда оплаты труда в 2022 году по отношению к 2021 году на 7,1 процентов. В бюджете Пугачевского муниципального района налог на доходы физических лиц планируется в объеме  171 505,2 тыс.рублей.   </a:t>
            </a: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ru-RU" sz="16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основу расчета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единого сельскохозяйственного налога </a:t>
            </a:r>
            <a:r>
              <a:rPr kumimoji="0" lang="ru-RU" sz="16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приняты доходы, уменьшенные на величину расходов в соответствии со статьей 346.5 Налогового Кодекса Российской Федерации, сельскохозяйственных товаропроизводителей, перешедших на уплату единого сельскохозяйственного налога. Поступление единого сельскохозяйственного налога в 2022 году планируется в сумме 26 652,5 тыс.рублей,</a:t>
            </a:r>
            <a:r>
              <a:rPr kumimoji="0" lang="ru-RU" sz="160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в 2023 году – в размере 27985,22 тыс.рублей, в 2024 году – 29 664,3 тыс.рублей.  </a:t>
            </a: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ru-RU" sz="160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По </a:t>
            </a:r>
            <a:r>
              <a:rPr kumimoji="0" lang="ru-RU" sz="16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единому налогу на вмененный доход </a:t>
            </a:r>
            <a:r>
              <a:rPr kumimoji="0" lang="ru-RU" sz="160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в 2022 году планируется поступление задолженности прошлых лет в сумме 63,0 тыс.рублей, т.к. </a:t>
            </a:r>
            <a:r>
              <a:rPr lang="ru-RU" sz="1600" dirty="0" smtClean="0">
                <a:latin typeface="Times New Roman" pitchFamily="18" charset="0"/>
                <a:ea typeface="Times New Roman" pitchFamily="18" charset="0"/>
                <a:cs typeface="Times New Roman" pitchFamily="18" charset="0"/>
              </a:rPr>
              <a:t>с 1 января 2021 года действие данного налога прекратилось.</a:t>
            </a:r>
          </a:p>
          <a:p>
            <a:pPr marL="0" marR="0" lvl="0" indent="539750" algn="just" defTabSz="914400" rtl="0" eaLnBrk="0" fontAlgn="base" latinLnBrk="0" hangingPunct="0">
              <a:lnSpc>
                <a:spcPct val="100000"/>
              </a:lnSpc>
              <a:spcBef>
                <a:spcPct val="0"/>
              </a:spcBef>
              <a:spcAft>
                <a:spcPct val="0"/>
              </a:spcAft>
              <a:buClrTx/>
              <a:buSzTx/>
              <a:buFontTx/>
              <a:buNone/>
              <a:tabLst/>
            </a:pPr>
            <a:r>
              <a:rPr lang="ru-RU" sz="1600" dirty="0" smtClean="0">
                <a:latin typeface="Times New Roman" pitchFamily="18" charset="0"/>
                <a:ea typeface="Times New Roman" pitchFamily="18" charset="0"/>
                <a:cs typeface="Times New Roman" pitchFamily="18" charset="0"/>
              </a:rPr>
              <a:t>Поступление </a:t>
            </a:r>
            <a:r>
              <a:rPr lang="ru-RU" sz="1600" b="1" dirty="0" smtClean="0">
                <a:latin typeface="Times New Roman" pitchFamily="18" charset="0"/>
                <a:ea typeface="Times New Roman" pitchFamily="18" charset="0"/>
                <a:cs typeface="Times New Roman" pitchFamily="18" charset="0"/>
              </a:rPr>
              <a:t>транспортного налога </a:t>
            </a:r>
            <a:r>
              <a:rPr lang="ru-RU" sz="1600" dirty="0" smtClean="0">
                <a:latin typeface="Times New Roman" pitchFamily="18" charset="0"/>
                <a:ea typeface="Times New Roman" pitchFamily="18" charset="0"/>
                <a:cs typeface="Times New Roman" pitchFamily="18" charset="0"/>
              </a:rPr>
              <a:t>планируется в размере 33169,0 тыс.рублей. </a:t>
            </a:r>
          </a:p>
          <a:p>
            <a:pPr marL="0" marR="0" lvl="0" indent="539750" algn="just" defTabSz="914400" rtl="0" eaLnBrk="0" fontAlgn="base" latinLnBrk="0" hangingPunct="0">
              <a:lnSpc>
                <a:spcPct val="100000"/>
              </a:lnSpc>
              <a:spcBef>
                <a:spcPct val="0"/>
              </a:spcBef>
              <a:spcAft>
                <a:spcPct val="0"/>
              </a:spcAft>
              <a:buClrTx/>
              <a:buSzTx/>
              <a:buFontTx/>
              <a:buNone/>
              <a:tabLst/>
            </a:pPr>
            <a:r>
              <a:rPr lang="ru-RU" sz="1600" dirty="0" smtClean="0">
                <a:latin typeface="Times New Roman" pitchFamily="18" charset="0"/>
                <a:ea typeface="Times New Roman" pitchFamily="18" charset="0"/>
                <a:cs typeface="Times New Roman" pitchFamily="18" charset="0"/>
              </a:rPr>
              <a:t>Налогообложение по </a:t>
            </a:r>
            <a:r>
              <a:rPr lang="ru-RU" sz="1600" b="1" dirty="0" smtClean="0">
                <a:latin typeface="Times New Roman" pitchFamily="18" charset="0"/>
                <a:ea typeface="Times New Roman" pitchFamily="18" charset="0"/>
                <a:cs typeface="Times New Roman" pitchFamily="18" charset="0"/>
              </a:rPr>
              <a:t>патенту</a:t>
            </a:r>
            <a:r>
              <a:rPr lang="ru-RU" sz="1600" dirty="0" smtClean="0">
                <a:latin typeface="Times New Roman" pitchFamily="18" charset="0"/>
                <a:ea typeface="Times New Roman" pitchFamily="18" charset="0"/>
                <a:cs typeface="Times New Roman" pitchFamily="18" charset="0"/>
              </a:rPr>
              <a:t> планируется в размере 7100,0 тыс.рублей в 2022 году, 7200,0  тыс.рублей в 2023 году и 7300,0 тыс.рублей в 2024 году.  </a:t>
            </a:r>
            <a:endParaRPr kumimoji="0" lang="ru-RU" sz="180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357158" y="568233"/>
            <a:ext cx="8429684" cy="892552"/>
          </a:xfrm>
          <a:prstGeom prst="rect">
            <a:avLst/>
          </a:prstGeom>
          <a:blipFill dpi="0" rotWithShape="1">
            <a:blip r:embed="rId2" cstate="print">
              <a:alphaModFix amt="0"/>
            </a:blip>
            <a:srcRect/>
            <a:tile tx="0" ty="0" sx="100000" sy="100000" flip="none" algn="tl"/>
          </a:blip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Поступление налоговых </a:t>
            </a:r>
            <a:r>
              <a:rPr kumimoji="0" lang="ru-RU"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доходов</a:t>
            </a: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в </a:t>
            </a:r>
            <a:r>
              <a:rPr kumimoji="0" lang="ru-RU"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бюджет</a:t>
            </a: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Пугачевского муниципального района </a:t>
            </a: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на период 2022-2024 годы (тыс.рублей)</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Таблица 6"/>
          <p:cNvGraphicFramePr>
            <a:graphicFrameLocks noGrp="1"/>
          </p:cNvGraphicFramePr>
          <p:nvPr/>
        </p:nvGraphicFramePr>
        <p:xfrm>
          <a:off x="539553" y="1268758"/>
          <a:ext cx="8208910" cy="5419570"/>
        </p:xfrm>
        <a:graphic>
          <a:graphicData uri="http://schemas.openxmlformats.org/drawingml/2006/table">
            <a:tbl>
              <a:tblPr/>
              <a:tblGrid>
                <a:gridCol w="3260881"/>
                <a:gridCol w="964086"/>
                <a:gridCol w="964086"/>
                <a:gridCol w="1006619"/>
                <a:gridCol w="1006619"/>
                <a:gridCol w="1006619"/>
              </a:tblGrid>
              <a:tr h="790342">
                <a:tc rowSpan="2">
                  <a:txBody>
                    <a:bodyPr/>
                    <a:lstStyle/>
                    <a:p>
                      <a:pPr algn="ctr" fontAlgn="b"/>
                      <a:r>
                        <a:rPr lang="ru-RU" sz="1600" b="0" i="0" u="none" strike="noStrike" dirty="0">
                          <a:solidFill>
                            <a:srgbClr val="000000"/>
                          </a:solidFill>
                          <a:latin typeface="Calibri"/>
                        </a:rPr>
                        <a:t> </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600" b="1" i="0" u="none" strike="noStrike" dirty="0" err="1" smtClean="0">
                          <a:solidFill>
                            <a:srgbClr val="000000"/>
                          </a:solidFill>
                          <a:latin typeface="Times New Roman"/>
                        </a:rPr>
                        <a:t>Испол</a:t>
                      </a:r>
                      <a:r>
                        <a:rPr lang="ru-RU" sz="1600" b="1" i="0" u="none" strike="noStrike" dirty="0" smtClean="0">
                          <a:solidFill>
                            <a:srgbClr val="000000"/>
                          </a:solidFill>
                          <a:latin typeface="Times New Roman"/>
                        </a:rPr>
                        <a:t> </a:t>
                      </a:r>
                      <a:r>
                        <a:rPr lang="ru-RU" sz="1600" b="1" i="0" u="none" strike="noStrike" dirty="0" err="1" smtClean="0">
                          <a:solidFill>
                            <a:srgbClr val="000000"/>
                          </a:solidFill>
                          <a:latin typeface="Times New Roman"/>
                        </a:rPr>
                        <a:t>нено</a:t>
                      </a:r>
                      <a:r>
                        <a:rPr lang="ru-RU" sz="1600" b="1" i="0" u="none" strike="noStrike" dirty="0" smtClean="0">
                          <a:solidFill>
                            <a:srgbClr val="000000"/>
                          </a:solidFill>
                          <a:latin typeface="Times New Roman"/>
                        </a:rPr>
                        <a:t> </a:t>
                      </a:r>
                      <a:r>
                        <a:rPr lang="ru-RU" sz="1600" b="1" i="0" u="none" strike="noStrike" dirty="0">
                          <a:solidFill>
                            <a:srgbClr val="000000"/>
                          </a:solidFill>
                          <a:latin typeface="Times New Roman"/>
                        </a:rPr>
                        <a:t>за 2020 год</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600" b="1" i="0" u="none" strike="noStrike" dirty="0">
                          <a:solidFill>
                            <a:srgbClr val="000000"/>
                          </a:solidFill>
                          <a:latin typeface="Times New Roman"/>
                        </a:rPr>
                        <a:t>оценка 2021 года (текущий год)</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gridSpan="3">
                  <a:txBody>
                    <a:bodyPr/>
                    <a:lstStyle/>
                    <a:p>
                      <a:pPr algn="ctr" fontAlgn="ctr"/>
                      <a:r>
                        <a:rPr lang="ru-RU" sz="1600" b="1" i="0" u="none" strike="noStrike" dirty="0">
                          <a:solidFill>
                            <a:srgbClr val="000000"/>
                          </a:solidFill>
                          <a:latin typeface="Times New Roman"/>
                        </a:rPr>
                        <a:t> Проект решения о бюджете на 2022 год и плановый период 2023-2024 годы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hMerge="1">
                  <a:txBody>
                    <a:bodyPr/>
                    <a:lstStyle/>
                    <a:p>
                      <a:endParaRPr lang="ru-RU"/>
                    </a:p>
                  </a:txBody>
                  <a:tcPr/>
                </a:tc>
                <a:tc hMerge="1">
                  <a:txBody>
                    <a:bodyPr/>
                    <a:lstStyle/>
                    <a:p>
                      <a:endParaRPr lang="ru-RU"/>
                    </a:p>
                  </a:txBody>
                  <a:tcPr/>
                </a:tc>
              </a:tr>
              <a:tr h="529150">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fontAlgn="ctr"/>
                      <a:r>
                        <a:rPr lang="ru-RU" sz="1600" b="1" i="0" u="none" strike="noStrike">
                          <a:solidFill>
                            <a:srgbClr val="000000"/>
                          </a:solidFill>
                          <a:latin typeface="Times New Roman"/>
                        </a:rPr>
                        <a:t>План на 2022 год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600" b="1" i="0" u="none" strike="noStrike">
                          <a:solidFill>
                            <a:srgbClr val="000000"/>
                          </a:solidFill>
                          <a:latin typeface="Times New Roman"/>
                        </a:rPr>
                        <a:t>План на 2023 год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600" b="1" i="0" u="none" strike="noStrike">
                          <a:solidFill>
                            <a:srgbClr val="000000"/>
                          </a:solidFill>
                          <a:latin typeface="Times New Roman"/>
                        </a:rPr>
                        <a:t>План на 2024 год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493482">
                <a:tc>
                  <a:txBody>
                    <a:bodyPr/>
                    <a:lstStyle/>
                    <a:p>
                      <a:pPr algn="l" fontAlgn="ctr"/>
                      <a:r>
                        <a:rPr lang="ru-RU" sz="1600" b="1" i="0" u="none" strike="noStrike">
                          <a:solidFill>
                            <a:srgbClr val="000000"/>
                          </a:solidFill>
                          <a:latin typeface="Times New Roman"/>
                        </a:rPr>
                        <a:t>Налоговые доходы</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600" b="1" i="0" u="none" strike="noStrike">
                          <a:solidFill>
                            <a:srgbClr val="000000"/>
                          </a:solidFill>
                          <a:latin typeface="Times New Roman"/>
                        </a:rPr>
                        <a:t>195 832,8</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600" b="1" i="0" u="none" strike="noStrike" dirty="0">
                          <a:solidFill>
                            <a:srgbClr val="000000"/>
                          </a:solidFill>
                          <a:latin typeface="Times New Roman"/>
                        </a:rPr>
                        <a:t>277 121,8</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600" b="1" i="0" u="none" strike="noStrike" dirty="0">
                          <a:solidFill>
                            <a:srgbClr val="000000"/>
                          </a:solidFill>
                          <a:latin typeface="Times New Roman"/>
                        </a:rPr>
                        <a:t>260 897,7</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600" b="1" i="0" u="none" strike="noStrike">
                          <a:solidFill>
                            <a:srgbClr val="000000"/>
                          </a:solidFill>
                          <a:latin typeface="Times New Roman"/>
                        </a:rPr>
                        <a:t>271 665,5</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600" b="1" i="0" u="none" strike="noStrike">
                          <a:solidFill>
                            <a:srgbClr val="000000"/>
                          </a:solidFill>
                          <a:latin typeface="Times New Roman"/>
                        </a:rPr>
                        <a:t>286 861,7</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493482">
                <a:tc>
                  <a:txBody>
                    <a:bodyPr/>
                    <a:lstStyle/>
                    <a:p>
                      <a:pPr algn="l" fontAlgn="t"/>
                      <a:r>
                        <a:rPr lang="ru-RU" sz="1600" b="0" i="0" u="none" strike="noStrike">
                          <a:solidFill>
                            <a:srgbClr val="000000"/>
                          </a:solidFill>
                          <a:latin typeface="Times New Roman"/>
                        </a:rPr>
                        <a:t>Налог на доходы физических лиц</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128 330,0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149 780,7</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dirty="0">
                          <a:solidFill>
                            <a:srgbClr val="000000"/>
                          </a:solidFill>
                          <a:latin typeface="Times New Roman"/>
                        </a:rPr>
                        <a:t>171 505,2</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180 611,3</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193 657,4</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93482">
                <a:tc>
                  <a:txBody>
                    <a:bodyPr/>
                    <a:lstStyle/>
                    <a:p>
                      <a:pPr algn="l" fontAlgn="t"/>
                      <a:r>
                        <a:rPr lang="ru-RU" sz="1600" b="0" i="0" u="none" strike="noStrike">
                          <a:solidFill>
                            <a:srgbClr val="000000"/>
                          </a:solidFill>
                          <a:latin typeface="Times New Roman"/>
                        </a:rPr>
                        <a:t>Акцизы на нефтепродукты</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30 328,3</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32 000,0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dirty="0">
                          <a:solidFill>
                            <a:srgbClr val="000000"/>
                          </a:solidFill>
                          <a:latin typeface="Times New Roman"/>
                        </a:rPr>
                        <a:t>16 501,0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dirty="0">
                          <a:solidFill>
                            <a:srgbClr val="000000"/>
                          </a:solidFill>
                          <a:latin typeface="Times New Roman"/>
                        </a:rPr>
                        <a:t>16 501,0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16 501,0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93482">
                <a:tc>
                  <a:txBody>
                    <a:bodyPr/>
                    <a:lstStyle/>
                    <a:p>
                      <a:pPr algn="l" fontAlgn="t"/>
                      <a:r>
                        <a:rPr lang="ru-RU" sz="1600" b="0" i="0" u="none" strike="noStrike">
                          <a:solidFill>
                            <a:srgbClr val="000000"/>
                          </a:solidFill>
                          <a:latin typeface="Times New Roman"/>
                        </a:rPr>
                        <a:t>Единый налог на вмененный доход</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17 027,5</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4 557,0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63,0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dirty="0">
                          <a:solidFill>
                            <a:srgbClr val="000000"/>
                          </a:solidFill>
                          <a:latin typeface="Times New Roman"/>
                        </a:rPr>
                        <a:t>10,0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600" b="0" i="0" u="none" strike="noStrike">
                          <a:solidFill>
                            <a:srgbClr val="000000"/>
                          </a:solidFill>
                          <a:latin typeface="Times New Roman"/>
                        </a:rPr>
                        <a:t> </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93482">
                <a:tc>
                  <a:txBody>
                    <a:bodyPr/>
                    <a:lstStyle/>
                    <a:p>
                      <a:pPr algn="l" fontAlgn="t"/>
                      <a:r>
                        <a:rPr lang="ru-RU" sz="1600" b="0" i="0" u="none" strike="noStrike">
                          <a:solidFill>
                            <a:srgbClr val="000000"/>
                          </a:solidFill>
                          <a:latin typeface="Times New Roman"/>
                        </a:rPr>
                        <a:t>Единый сельскохозяйственный налог</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14 557,0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26 440,1</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26 652,5</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dirty="0">
                          <a:solidFill>
                            <a:srgbClr val="000000"/>
                          </a:solidFill>
                          <a:latin typeface="Times New Roman"/>
                        </a:rPr>
                        <a:t>27 985,2</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29 664,3</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69593">
                <a:tc>
                  <a:txBody>
                    <a:bodyPr/>
                    <a:lstStyle/>
                    <a:p>
                      <a:pPr algn="l" fontAlgn="t"/>
                      <a:r>
                        <a:rPr lang="ru-RU" sz="1600" b="0" i="0" u="none" strike="noStrike">
                          <a:solidFill>
                            <a:srgbClr val="000000"/>
                          </a:solidFill>
                          <a:latin typeface="Times New Roman"/>
                        </a:rPr>
                        <a:t>Налог по патенту</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407,8</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8 100,0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7 100,0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dirty="0">
                          <a:solidFill>
                            <a:srgbClr val="000000"/>
                          </a:solidFill>
                          <a:latin typeface="Times New Roman"/>
                        </a:rPr>
                        <a:t>7 200,0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7 300,0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69593">
                <a:tc>
                  <a:txBody>
                    <a:bodyPr/>
                    <a:lstStyle/>
                    <a:p>
                      <a:pPr algn="l" fontAlgn="t"/>
                      <a:r>
                        <a:rPr lang="ru-RU" sz="1600" b="0" i="0" u="none" strike="noStrike">
                          <a:solidFill>
                            <a:srgbClr val="000000"/>
                          </a:solidFill>
                          <a:latin typeface="Times New Roman"/>
                        </a:rPr>
                        <a:t>Транспортный налог</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600" b="0" i="0" u="none" strike="noStrike">
                          <a:solidFill>
                            <a:srgbClr val="000000"/>
                          </a:solidFill>
                          <a:latin typeface="Times New Roman"/>
                        </a:rPr>
                        <a:t> </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50 074,0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33 169,0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dirty="0">
                          <a:solidFill>
                            <a:srgbClr val="000000"/>
                          </a:solidFill>
                          <a:latin typeface="Times New Roman"/>
                        </a:rPr>
                        <a:t>33 169,0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33 169,0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93482">
                <a:tc>
                  <a:txBody>
                    <a:bodyPr/>
                    <a:lstStyle/>
                    <a:p>
                      <a:pPr algn="l" fontAlgn="t"/>
                      <a:r>
                        <a:rPr lang="ru-RU" sz="1600" b="0" i="0" u="none" strike="noStrike">
                          <a:solidFill>
                            <a:srgbClr val="000000"/>
                          </a:solidFill>
                          <a:latin typeface="Times New Roman"/>
                        </a:rPr>
                        <a:t>Государственная пошлина</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5 182,2</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6 170,0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5 907,0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dirty="0">
                          <a:solidFill>
                            <a:srgbClr val="000000"/>
                          </a:solidFill>
                          <a:latin typeface="Times New Roman"/>
                        </a:rPr>
                        <a:t>6 189,0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dirty="0">
                          <a:solidFill>
                            <a:srgbClr val="000000"/>
                          </a:solidFill>
                          <a:latin typeface="Times New Roman"/>
                        </a:rPr>
                        <a:t>6 570,0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ChangeArrowheads="1"/>
          </p:cNvSpPr>
          <p:nvPr/>
        </p:nvSpPr>
        <p:spPr bwMode="auto">
          <a:xfrm>
            <a:off x="357158" y="285728"/>
            <a:ext cx="850112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налоговых доходов на 2022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51" name="Rectangle 3"/>
          <p:cNvSpPr>
            <a:spLocks noChangeArrowheads="1"/>
          </p:cNvSpPr>
          <p:nvPr/>
        </p:nvSpPr>
        <p:spPr bwMode="auto">
          <a:xfrm>
            <a:off x="457200" y="57150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ru-RU" sz="15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Диаграмма 5"/>
          <p:cNvGraphicFramePr/>
          <p:nvPr/>
        </p:nvGraphicFramePr>
        <p:xfrm>
          <a:off x="395536" y="836712"/>
          <a:ext cx="8424936" cy="561662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357158" y="357166"/>
            <a:ext cx="850112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налоговых доходов на 2023 год</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03" name="Rectangle 3"/>
          <p:cNvSpPr>
            <a:spLocks noChangeArrowheads="1"/>
          </p:cNvSpPr>
          <p:nvPr/>
        </p:nvSpPr>
        <p:spPr bwMode="auto">
          <a:xfrm>
            <a:off x="457200" y="57150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251520" y="1124414"/>
          <a:ext cx="8640959" cy="525691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285720" y="357166"/>
            <a:ext cx="857256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налоговых доходов на 2024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0179" name="Rectangle 3"/>
          <p:cNvSpPr>
            <a:spLocks noChangeArrowheads="1"/>
          </p:cNvSpPr>
          <p:nvPr/>
        </p:nvSpPr>
        <p:spPr bwMode="auto">
          <a:xfrm>
            <a:off x="457200" y="6049963"/>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683568" y="1124414"/>
          <a:ext cx="7776863" cy="489687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
          <p:cNvSpPr>
            <a:spLocks noChangeArrowheads="1"/>
          </p:cNvSpPr>
          <p:nvPr/>
        </p:nvSpPr>
        <p:spPr bwMode="auto">
          <a:xfrm>
            <a:off x="357158" y="701226"/>
            <a:ext cx="8501122" cy="7848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7150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НЕНАЛОГОВЫЕ  ДОХОДЫ  БЮДЖЕТА  ПУГАЧЕВСКОГО МУНИЦИПАЛЬНОГО  РАЙОНА</a:t>
            </a:r>
            <a:endParaRPr kumimoji="0" lang="en-US"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endParaRPr>
          </a:p>
          <a:p>
            <a:pPr marL="0" marR="0" lvl="0" indent="571500" algn="ctr" defTabSz="914400" rtl="0" eaLnBrk="1" fontAlgn="base" latinLnBrk="0" hangingPunct="1">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4" name="Таблица 3"/>
          <p:cNvGraphicFramePr>
            <a:graphicFrameLocks noGrp="1"/>
          </p:cNvGraphicFramePr>
          <p:nvPr/>
        </p:nvGraphicFramePr>
        <p:xfrm>
          <a:off x="755575" y="1556791"/>
          <a:ext cx="7920880" cy="4242210"/>
        </p:xfrm>
        <a:graphic>
          <a:graphicData uri="http://schemas.openxmlformats.org/drawingml/2006/table">
            <a:tbl>
              <a:tblPr/>
              <a:tblGrid>
                <a:gridCol w="3146465"/>
                <a:gridCol w="930259"/>
                <a:gridCol w="930259"/>
                <a:gridCol w="971299"/>
                <a:gridCol w="971299"/>
                <a:gridCol w="971299"/>
              </a:tblGrid>
              <a:tr h="957291">
                <a:tc rowSpan="2">
                  <a:txBody>
                    <a:bodyPr/>
                    <a:lstStyle/>
                    <a:p>
                      <a:pPr algn="ctr" fontAlgn="b"/>
                      <a:r>
                        <a:rPr lang="ru-RU" sz="1600" b="0" i="0" u="none" strike="noStrike" dirty="0">
                          <a:solidFill>
                            <a:srgbClr val="000000"/>
                          </a:solidFill>
                          <a:latin typeface="Calibri"/>
                        </a:rPr>
                        <a:t> </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600" b="1" i="0" u="none" strike="noStrike" dirty="0">
                          <a:solidFill>
                            <a:srgbClr val="000000"/>
                          </a:solidFill>
                          <a:latin typeface="Times New Roman"/>
                        </a:rPr>
                        <a:t>Исполнено за 2020 год</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600" b="1" i="0" u="none" strike="noStrike" dirty="0">
                          <a:solidFill>
                            <a:srgbClr val="000000"/>
                          </a:solidFill>
                          <a:latin typeface="Times New Roman"/>
                        </a:rPr>
                        <a:t>оценка 2021 года (текущий год)</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gridSpan="3">
                  <a:txBody>
                    <a:bodyPr/>
                    <a:lstStyle/>
                    <a:p>
                      <a:pPr algn="ctr" fontAlgn="ctr"/>
                      <a:r>
                        <a:rPr lang="ru-RU" sz="1600" b="1" i="0" u="none" strike="noStrike">
                          <a:solidFill>
                            <a:srgbClr val="000000"/>
                          </a:solidFill>
                          <a:latin typeface="Times New Roman"/>
                        </a:rPr>
                        <a:t> Проект решения о бюджете на 2022 год и плановый период 2023-2024 годы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hMerge="1">
                  <a:txBody>
                    <a:bodyPr/>
                    <a:lstStyle/>
                    <a:p>
                      <a:endParaRPr lang="ru-RU"/>
                    </a:p>
                  </a:txBody>
                  <a:tcPr/>
                </a:tc>
                <a:tc hMerge="1">
                  <a:txBody>
                    <a:bodyPr/>
                    <a:lstStyle/>
                    <a:p>
                      <a:endParaRPr lang="ru-RU"/>
                    </a:p>
                  </a:txBody>
                  <a:tcPr/>
                </a:tc>
              </a:tr>
              <a:tr h="45949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fontAlgn="ctr"/>
                      <a:r>
                        <a:rPr lang="ru-RU" sz="1600" b="1" i="0" u="none" strike="noStrike" dirty="0">
                          <a:solidFill>
                            <a:srgbClr val="000000"/>
                          </a:solidFill>
                          <a:latin typeface="Times New Roman"/>
                        </a:rPr>
                        <a:t>План на 2022 год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600" b="1" i="0" u="none" strike="noStrike">
                          <a:solidFill>
                            <a:srgbClr val="000000"/>
                          </a:solidFill>
                          <a:latin typeface="Times New Roman"/>
                        </a:rPr>
                        <a:t>План на 2023 год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600" b="1" i="0" u="none" strike="noStrike">
                          <a:solidFill>
                            <a:srgbClr val="000000"/>
                          </a:solidFill>
                          <a:latin typeface="Times New Roman"/>
                        </a:rPr>
                        <a:t>План на 2024 год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550444">
                <a:tc>
                  <a:txBody>
                    <a:bodyPr/>
                    <a:lstStyle/>
                    <a:p>
                      <a:pPr algn="l" fontAlgn="ctr"/>
                      <a:r>
                        <a:rPr lang="ru-RU" sz="1600" b="1" i="0" u="none" strike="noStrike">
                          <a:solidFill>
                            <a:srgbClr val="000000"/>
                          </a:solidFill>
                          <a:latin typeface="Times New Roman"/>
                        </a:rPr>
                        <a:t>Неналоговые доходы</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600" b="1" i="0" u="none" strike="noStrike">
                          <a:solidFill>
                            <a:srgbClr val="000000"/>
                          </a:solidFill>
                          <a:latin typeface="Times New Roman"/>
                        </a:rPr>
                        <a:t>20 592,5</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600" b="1" i="0" u="none" strike="noStrike">
                          <a:solidFill>
                            <a:srgbClr val="000000"/>
                          </a:solidFill>
                          <a:latin typeface="Times New Roman"/>
                        </a:rPr>
                        <a:t>22 746,4</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600" b="1" i="0" u="none" strike="noStrike" dirty="0">
                          <a:solidFill>
                            <a:srgbClr val="000000"/>
                          </a:solidFill>
                          <a:latin typeface="Times New Roman"/>
                        </a:rPr>
                        <a:t>18 406,9</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600" b="1" i="0" u="none" strike="noStrike">
                          <a:solidFill>
                            <a:srgbClr val="000000"/>
                          </a:solidFill>
                          <a:latin typeface="Times New Roman"/>
                        </a:rPr>
                        <a:t>12 463,7</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600" b="1" i="0" u="none" strike="noStrike">
                          <a:solidFill>
                            <a:srgbClr val="000000"/>
                          </a:solidFill>
                          <a:latin typeface="Times New Roman"/>
                        </a:rPr>
                        <a:t>12 366,2</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555229">
                <a:tc>
                  <a:txBody>
                    <a:bodyPr/>
                    <a:lstStyle/>
                    <a:p>
                      <a:pPr algn="l" fontAlgn="t"/>
                      <a:r>
                        <a:rPr lang="ru-RU" sz="1600" b="0" i="0" u="none" strike="noStrike">
                          <a:solidFill>
                            <a:srgbClr val="000000"/>
                          </a:solidFill>
                          <a:latin typeface="Times New Roman"/>
                        </a:rPr>
                        <a:t>Доходы от использования имущества</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7 050,3</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11 198,1</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dirty="0">
                          <a:solidFill>
                            <a:srgbClr val="000000"/>
                          </a:solidFill>
                          <a:latin typeface="Times New Roman"/>
                        </a:rPr>
                        <a:t>7 161,4</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6 463,7</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6 466,2</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39384">
                <a:tc>
                  <a:txBody>
                    <a:bodyPr/>
                    <a:lstStyle/>
                    <a:p>
                      <a:pPr algn="l" fontAlgn="t"/>
                      <a:r>
                        <a:rPr lang="ru-RU" sz="1600" b="0" i="0" u="none" strike="noStrike" dirty="0">
                          <a:solidFill>
                            <a:srgbClr val="000000"/>
                          </a:solidFill>
                          <a:latin typeface="Times New Roman"/>
                        </a:rPr>
                        <a:t>Платежи при пользовании природными ресурсами</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458,7</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434,0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dirty="0">
                          <a:solidFill>
                            <a:srgbClr val="000000"/>
                          </a:solidFill>
                          <a:latin typeface="Times New Roman"/>
                        </a:rPr>
                        <a:t>400,0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dirty="0">
                          <a:solidFill>
                            <a:srgbClr val="000000"/>
                          </a:solidFill>
                          <a:latin typeface="Times New Roman"/>
                        </a:rPr>
                        <a:t>400,0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400,0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48072">
                <a:tc>
                  <a:txBody>
                    <a:bodyPr/>
                    <a:lstStyle/>
                    <a:p>
                      <a:pPr algn="l" fontAlgn="t"/>
                      <a:r>
                        <a:rPr lang="ru-RU" sz="1600" b="0" i="0" u="none" strike="noStrike">
                          <a:solidFill>
                            <a:srgbClr val="000000"/>
                          </a:solidFill>
                          <a:latin typeface="Times New Roman"/>
                        </a:rPr>
                        <a:t>Доходы от продажи материальных и нематериальных активов</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11 527,4</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9 114,3</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9 541,4</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dirty="0">
                          <a:solidFill>
                            <a:srgbClr val="000000"/>
                          </a:solidFill>
                          <a:latin typeface="Times New Roman"/>
                        </a:rPr>
                        <a:t>3 800,0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3 800,0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97793">
                <a:tc>
                  <a:txBody>
                    <a:bodyPr/>
                    <a:lstStyle/>
                    <a:p>
                      <a:pPr algn="l" fontAlgn="t"/>
                      <a:r>
                        <a:rPr lang="ru-RU" sz="1600" b="0" i="0" u="none" strike="noStrike">
                          <a:solidFill>
                            <a:srgbClr val="000000"/>
                          </a:solidFill>
                          <a:latin typeface="Times New Roman"/>
                        </a:rPr>
                        <a:t>Штрафы, санкции, возмещение ущерба</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1 556,1</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2 000,0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a:solidFill>
                            <a:srgbClr val="000000"/>
                          </a:solidFill>
                          <a:latin typeface="Times New Roman"/>
                        </a:rPr>
                        <a:t>1 304,1</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dirty="0">
                          <a:solidFill>
                            <a:srgbClr val="000000"/>
                          </a:solidFill>
                          <a:latin typeface="Times New Roman"/>
                        </a:rPr>
                        <a:t>1 800,0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600" b="0" i="0" u="none" strike="noStrike" dirty="0">
                          <a:solidFill>
                            <a:srgbClr val="000000"/>
                          </a:solidFill>
                          <a:latin typeface="Times New Roman"/>
                        </a:rPr>
                        <a:t>1 700,0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500034" y="428604"/>
            <a:ext cx="8286808"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неналоговых доходов на 2022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8131" name="Rectangle 3"/>
          <p:cNvSpPr>
            <a:spLocks noChangeArrowheads="1"/>
          </p:cNvSpPr>
          <p:nvPr/>
        </p:nvSpPr>
        <p:spPr bwMode="auto">
          <a:xfrm>
            <a:off x="457200" y="5799138"/>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Диаграмма 6"/>
          <p:cNvGraphicFramePr/>
          <p:nvPr/>
        </p:nvGraphicFramePr>
        <p:xfrm>
          <a:off x="755577" y="1052736"/>
          <a:ext cx="8064896" cy="525658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571472" y="285729"/>
            <a:ext cx="8143932" cy="2173093"/>
          </a:xfrm>
          <a:prstGeom prst="rect">
            <a:avLst/>
          </a:prstGeom>
          <a:noFill/>
          <a:ln w="9525">
            <a:noFill/>
            <a:miter lim="800000"/>
            <a:headEnd/>
            <a:tailEnd/>
          </a:ln>
          <a:effectLst/>
        </p:spPr>
        <p:txBody>
          <a:bodyPr vert="horz" wrap="square" lIns="91440" tIns="360249" rIns="612582" bIns="450708" numCol="1" anchor="ctr" anchorCtr="0" compatLnSpc="1">
            <a:prstTxWarp prst="textNoShape">
              <a:avLst/>
            </a:prstTxWarp>
            <a:spAutoFit/>
          </a:bodyPr>
          <a:lstStyle/>
          <a:p>
            <a:pPr marR="0" lvl="0" indent="450850" algn="ctr" defTabSz="914400" rtl="0" eaLnBrk="1" fontAlgn="base" latinLnBrk="0" hangingPunct="1">
              <a:lnSpc>
                <a:spcPct val="100000"/>
              </a:lnSpc>
              <a:spcBef>
                <a:spcPct val="0"/>
              </a:spcBef>
              <a:spcAft>
                <a:spcPct val="0"/>
              </a:spcAft>
              <a:buClrTx/>
              <a:buSzTx/>
              <a:buFontTx/>
              <a:buNone/>
              <a:tabLst>
                <a:tab pos="1036638" algn="l"/>
              </a:tabLst>
            </a:pPr>
            <a:r>
              <a:rPr kumimoji="0" lang="ru-RU"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Обращение к жителям Пугачевского муниципального района</a:t>
            </a:r>
          </a:p>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endParaRPr lang="ru-RU" sz="2600" b="1" dirty="0" smtClean="0">
              <a:latin typeface="Times New Roman" pitchFamily="18" charset="0"/>
              <a:cs typeface="Times New Roman" pitchFamily="18" charset="0"/>
            </a:endParaRPr>
          </a:p>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5363" name="Rectangle 3"/>
          <p:cNvSpPr>
            <a:spLocks noChangeArrowheads="1"/>
          </p:cNvSpPr>
          <p:nvPr/>
        </p:nvSpPr>
        <p:spPr bwMode="auto">
          <a:xfrm>
            <a:off x="214282" y="1785926"/>
            <a:ext cx="8715436" cy="34470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Уважаемые жители и гости Пугачевского </a:t>
            </a:r>
            <a:r>
              <a:rPr lang="ru-RU" sz="2000" b="1" dirty="0" smtClean="0">
                <a:latin typeface="Times New Roman" pitchFamily="18" charset="0"/>
                <a:ea typeface="Times New Roman" pitchFamily="18" charset="0"/>
                <a:cs typeface="Times New Roman" pitchFamily="18" charset="0"/>
              </a:rPr>
              <a:t>района!</a:t>
            </a:r>
          </a:p>
          <a:p>
            <a:pPr marL="0" marR="0" lvl="0" indent="0" algn="ctr" defTabSz="914400" rtl="0" eaLnBrk="1" fontAlgn="base" latinLnBrk="0" hangingPunct="1">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algn="just" fontAlgn="base">
              <a:spcBef>
                <a:spcPct val="0"/>
              </a:spcBef>
              <a:spcAft>
                <a:spcPct val="0"/>
              </a:spcAft>
              <a:tabLst>
                <a:tab pos="1036638" algn="l"/>
              </a:tabLst>
            </a:pPr>
            <a:r>
              <a:rPr lang="ru-RU" sz="2000" dirty="0" smtClean="0">
                <a:latin typeface="Times New Roman" pitchFamily="18" charset="0"/>
                <a:ea typeface="Times New Roman" pitchFamily="18" charset="0"/>
                <a:cs typeface="Times New Roman" pitchFamily="18" charset="0"/>
              </a:rPr>
              <a:t>      </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Обращаем Ваше внимание на то, что бюджет для граждан на 2022 год и на плановый период 2023 и 2024 годов составлен</a:t>
            </a:r>
            <a:r>
              <a:rPr kumimoji="0" lang="ru-RU" sz="20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a:t>
            </a:r>
            <a:r>
              <a:rPr kumimoji="0" lang="ru-RU" sz="20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основании решения  Собрания Пугачевского муниципального  района Саратовской области от 23 декабря 2021 года № 41 «О бюджете  Пугачевского муниципального района  на  2022 год и на плановый период 2023 и 2024 годов». С данным решением можно ознакомиться</a:t>
            </a:r>
            <a:r>
              <a:rPr kumimoji="0" lang="ru-RU" sz="2000" b="0"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 </a:t>
            </a:r>
            <a:r>
              <a:rPr lang="ru-RU" sz="2000" dirty="0" smtClean="0">
                <a:latin typeface="Times New Roman" pitchFamily="18" charset="0"/>
                <a:cs typeface="Times New Roman" pitchFamily="18" charset="0"/>
              </a:rPr>
              <a:t>на официальном сайте Администрации Пугачевского муниципального района Саратовской области (http://pugachev-adm.ru).</a:t>
            </a:r>
          </a:p>
          <a:p>
            <a:pPr marL="0" marR="0" lvl="0" indent="0" algn="just" defTabSz="914400" rtl="0" eaLnBrk="1" fontAlgn="base" latinLnBrk="0" hangingPunct="1">
              <a:lnSpc>
                <a:spcPct val="100000"/>
              </a:lnSpc>
              <a:spcBef>
                <a:spcPct val="0"/>
              </a:spcBef>
              <a:spcAft>
                <a:spcPct val="0"/>
              </a:spcAft>
              <a:buClrTx/>
              <a:buSzTx/>
              <a:buFontTx/>
              <a:buNone/>
              <a:tabLst>
                <a:tab pos="1036638" algn="l"/>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428596" y="428604"/>
            <a:ext cx="8358246"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неналоговых доходов на 2023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7107" name="Rectangle 3"/>
          <p:cNvSpPr>
            <a:spLocks noChangeArrowheads="1"/>
          </p:cNvSpPr>
          <p:nvPr/>
        </p:nvSpPr>
        <p:spPr bwMode="auto">
          <a:xfrm>
            <a:off x="457200" y="568483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8" name="Диаграмма 7"/>
          <p:cNvGraphicFramePr/>
          <p:nvPr/>
        </p:nvGraphicFramePr>
        <p:xfrm>
          <a:off x="899592" y="1310268"/>
          <a:ext cx="7714725" cy="485503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500034" y="500042"/>
            <a:ext cx="828680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неналоговых доходов на 2024 год</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6083" name="Rectangle 3"/>
          <p:cNvSpPr>
            <a:spLocks noChangeArrowheads="1"/>
          </p:cNvSpPr>
          <p:nvPr/>
        </p:nvSpPr>
        <p:spPr bwMode="auto">
          <a:xfrm>
            <a:off x="457200" y="57753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483219" y="1017549"/>
          <a:ext cx="8177561" cy="514775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ChangeArrowheads="1"/>
          </p:cNvSpPr>
          <p:nvPr/>
        </p:nvSpPr>
        <p:spPr bwMode="auto">
          <a:xfrm>
            <a:off x="357158" y="214290"/>
            <a:ext cx="8501122" cy="20774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Безвозмездные поступления в бюджет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Пугачевского муниципального района</a:t>
            </a:r>
          </a:p>
          <a:p>
            <a:pPr marL="0" marR="0" lvl="0" indent="450850" algn="ctr" defTabSz="914400" rtl="0" eaLnBrk="0" fontAlgn="base" latinLnBrk="0" hangingPunct="0">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Безвозмездные перечисления из вышестоящих бюджетов поступают в бюджет района в виде дотаций, которые не имеют целевой направленности, субсидий, предполагающих софинансирование из бюджета района и субвенций, которые расходуются по целевому назначению. Поступление безвозмездных перечислений отражено в таблице:   </a:t>
            </a:r>
          </a:p>
          <a:p>
            <a:pPr marL="0" marR="0" lvl="0" indent="450850" algn="r" defTabSz="914400" rtl="0" eaLnBrk="0" fontAlgn="base" latinLnBrk="0" hangingPunct="0">
              <a:lnSpc>
                <a:spcPct val="100000"/>
              </a:lnSpc>
              <a:spcBef>
                <a:spcPct val="0"/>
              </a:spcBef>
              <a:spcAft>
                <a:spcPct val="0"/>
              </a:spcAft>
              <a:buClrTx/>
              <a:buSzTx/>
              <a:buFontTx/>
              <a:buNone/>
              <a:tabLst/>
            </a:pPr>
            <a:r>
              <a:rPr lang="ru-RU" sz="1200" dirty="0" smtClean="0">
                <a:latin typeface="Times New Roman" pitchFamily="18" charset="0"/>
                <a:cs typeface="Times New Roman" pitchFamily="18" charset="0"/>
              </a:rPr>
              <a:t>тыс. руб</a:t>
            </a:r>
            <a:r>
              <a:rPr lang="ru-RU" sz="1600" dirty="0" smtClean="0">
                <a:latin typeface="Times New Roman" pitchFamily="18" charset="0"/>
                <a:cs typeface="Times New Roman" pitchFamily="18" charset="0"/>
              </a:rPr>
              <a:t>.</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 name="Прямоугольник 4"/>
          <p:cNvSpPr/>
          <p:nvPr/>
        </p:nvSpPr>
        <p:spPr>
          <a:xfrm>
            <a:off x="428596" y="5143512"/>
            <a:ext cx="8501122" cy="369332"/>
          </a:xfrm>
          <a:prstGeom prst="rect">
            <a:avLst/>
          </a:prstGeom>
        </p:spPr>
        <p:txBody>
          <a:bodyPr wrap="square">
            <a:spAutoFit/>
          </a:bodyPr>
          <a:lstStyle/>
          <a:p>
            <a:pPr lvl="0" indent="450850" algn="ctr" eaLnBrk="0" fontAlgn="base" hangingPunct="0">
              <a:spcBef>
                <a:spcPct val="0"/>
              </a:spcBef>
              <a:spcAft>
                <a:spcPct val="0"/>
              </a:spcAft>
            </a:pPr>
            <a:r>
              <a:rPr lang="ru-RU" b="1" dirty="0" smtClean="0">
                <a:latin typeface="Times New Roman" pitchFamily="18" charset="0"/>
                <a:ea typeface="Times New Roman" pitchFamily="18" charset="0"/>
                <a:cs typeface="Times New Roman" pitchFamily="18" charset="0"/>
              </a:rPr>
              <a:t>Объем доходов местного бюджета в расчете на 1 жителя  составляет:</a:t>
            </a:r>
            <a:endParaRPr lang="ru-RU" sz="2000" dirty="0" smtClean="0">
              <a:latin typeface="Times New Roman" pitchFamily="18" charset="0"/>
              <a:cs typeface="Times New Roman" pitchFamily="18" charset="0"/>
            </a:endParaRPr>
          </a:p>
        </p:txBody>
      </p:sp>
      <p:graphicFrame>
        <p:nvGraphicFramePr>
          <p:cNvPr id="6" name="Диаграмма 5"/>
          <p:cNvGraphicFramePr/>
          <p:nvPr/>
        </p:nvGraphicFramePr>
        <p:xfrm>
          <a:off x="1026840" y="2420887"/>
          <a:ext cx="7721623" cy="256928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Таблица 7"/>
          <p:cNvGraphicFramePr>
            <a:graphicFrameLocks noGrp="1"/>
          </p:cNvGraphicFramePr>
          <p:nvPr/>
        </p:nvGraphicFramePr>
        <p:xfrm>
          <a:off x="683568" y="5589240"/>
          <a:ext cx="7992887" cy="962881"/>
        </p:xfrm>
        <a:graphic>
          <a:graphicData uri="http://schemas.openxmlformats.org/drawingml/2006/table">
            <a:tbl>
              <a:tblPr/>
              <a:tblGrid>
                <a:gridCol w="3175068"/>
                <a:gridCol w="938716"/>
                <a:gridCol w="938716"/>
                <a:gridCol w="980129"/>
                <a:gridCol w="980129"/>
                <a:gridCol w="980129"/>
              </a:tblGrid>
              <a:tr h="336533">
                <a:tc>
                  <a:txBody>
                    <a:bodyPr/>
                    <a:lstStyle/>
                    <a:p>
                      <a:pPr algn="ctr" fontAlgn="ctr"/>
                      <a:r>
                        <a:rPr lang="ru-RU" sz="1200" b="1" i="0" u="none" strike="noStrike" dirty="0">
                          <a:solidFill>
                            <a:srgbClr val="000000"/>
                          </a:solidFill>
                          <a:latin typeface="Times New Roman" pitchFamily="18" charset="0"/>
                          <a:cs typeface="Times New Roman" pitchFamily="18" charset="0"/>
                        </a:rPr>
                        <a:t>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200" b="1" i="0" u="none" strike="noStrike" dirty="0">
                          <a:solidFill>
                            <a:srgbClr val="000000"/>
                          </a:solidFill>
                          <a:latin typeface="Times New Roman" pitchFamily="18" charset="0"/>
                          <a:cs typeface="Times New Roman" pitchFamily="18" charset="0"/>
                        </a:rPr>
                        <a:t>2020 год</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200" b="1" i="0" u="none" strike="noStrike" dirty="0">
                          <a:solidFill>
                            <a:srgbClr val="000000"/>
                          </a:solidFill>
                          <a:latin typeface="Times New Roman" pitchFamily="18" charset="0"/>
                          <a:cs typeface="Times New Roman" pitchFamily="18" charset="0"/>
                        </a:rPr>
                        <a:t>2021 год</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200" b="1" i="0" u="none" strike="noStrike" dirty="0">
                          <a:solidFill>
                            <a:srgbClr val="000000"/>
                          </a:solidFill>
                          <a:latin typeface="Times New Roman" pitchFamily="18" charset="0"/>
                          <a:cs typeface="Times New Roman" pitchFamily="18" charset="0"/>
                        </a:rPr>
                        <a:t>2022 год (прогноз)</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200" b="1" i="0" u="none" strike="noStrike">
                          <a:solidFill>
                            <a:srgbClr val="000000"/>
                          </a:solidFill>
                          <a:latin typeface="Times New Roman" pitchFamily="18" charset="0"/>
                          <a:cs typeface="Times New Roman" pitchFamily="18" charset="0"/>
                        </a:rPr>
                        <a:t>2023 год (прогноз)</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200" b="1" i="0" u="none" strike="noStrike">
                          <a:solidFill>
                            <a:srgbClr val="000000"/>
                          </a:solidFill>
                          <a:latin typeface="Times New Roman" pitchFamily="18" charset="0"/>
                          <a:cs typeface="Times New Roman" pitchFamily="18" charset="0"/>
                        </a:rPr>
                        <a:t>2024 год (прогноз)</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r>
              <a:tr h="194442">
                <a:tc>
                  <a:txBody>
                    <a:bodyPr/>
                    <a:lstStyle/>
                    <a:p>
                      <a:pPr algn="l" fontAlgn="b"/>
                      <a:r>
                        <a:rPr lang="ru-RU" sz="1200" b="0" i="0" u="none" strike="noStrike">
                          <a:solidFill>
                            <a:srgbClr val="000000"/>
                          </a:solidFill>
                          <a:latin typeface="Times New Roman" pitchFamily="18" charset="0"/>
                          <a:cs typeface="Times New Roman" pitchFamily="18" charset="0"/>
                        </a:rPr>
                        <a:t>количество жителей </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a:solidFill>
                            <a:srgbClr val="000000"/>
                          </a:solidFill>
                          <a:latin typeface="Times New Roman" pitchFamily="18" charset="0"/>
                          <a:cs typeface="Times New Roman" pitchFamily="18" charset="0"/>
                        </a:rPr>
                        <a:t>57 093,0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a:solidFill>
                            <a:srgbClr val="000000"/>
                          </a:solidFill>
                          <a:latin typeface="Times New Roman" pitchFamily="18" charset="0"/>
                          <a:cs typeface="Times New Roman" pitchFamily="18" charset="0"/>
                        </a:rPr>
                        <a:t>56 480,0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dirty="0">
                          <a:solidFill>
                            <a:srgbClr val="000000"/>
                          </a:solidFill>
                          <a:latin typeface="Times New Roman" pitchFamily="18" charset="0"/>
                          <a:cs typeface="Times New Roman" pitchFamily="18" charset="0"/>
                        </a:rPr>
                        <a:t>56 480,0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dirty="0">
                          <a:solidFill>
                            <a:srgbClr val="000000"/>
                          </a:solidFill>
                          <a:latin typeface="Times New Roman" pitchFamily="18" charset="0"/>
                          <a:cs typeface="Times New Roman" pitchFamily="18" charset="0"/>
                        </a:rPr>
                        <a:t>56 480,0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a:solidFill>
                            <a:srgbClr val="000000"/>
                          </a:solidFill>
                          <a:latin typeface="Times New Roman" pitchFamily="18" charset="0"/>
                          <a:cs typeface="Times New Roman" pitchFamily="18" charset="0"/>
                        </a:rPr>
                        <a:t>56 480,0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r>
              <a:tr h="194442">
                <a:tc>
                  <a:txBody>
                    <a:bodyPr/>
                    <a:lstStyle/>
                    <a:p>
                      <a:pPr algn="l" fontAlgn="b"/>
                      <a:r>
                        <a:rPr lang="ru-RU" sz="1200" b="0" i="0" u="none" strike="noStrike">
                          <a:solidFill>
                            <a:srgbClr val="000000"/>
                          </a:solidFill>
                          <a:latin typeface="Times New Roman" pitchFamily="18" charset="0"/>
                          <a:cs typeface="Times New Roman" pitchFamily="18" charset="0"/>
                        </a:rPr>
                        <a:t>Всего доходов бюджета</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a:solidFill>
                            <a:srgbClr val="000000"/>
                          </a:solidFill>
                          <a:latin typeface="Times New Roman" pitchFamily="18" charset="0"/>
                          <a:cs typeface="Times New Roman" pitchFamily="18" charset="0"/>
                        </a:rPr>
                        <a:t>1 046 048,9</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dirty="0">
                          <a:solidFill>
                            <a:srgbClr val="000000"/>
                          </a:solidFill>
                          <a:latin typeface="Times New Roman" pitchFamily="18" charset="0"/>
                          <a:cs typeface="Times New Roman" pitchFamily="18" charset="0"/>
                        </a:rPr>
                        <a:t>1 224 886,6</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a:solidFill>
                            <a:srgbClr val="000000"/>
                          </a:solidFill>
                          <a:latin typeface="Times New Roman" pitchFamily="18" charset="0"/>
                          <a:cs typeface="Times New Roman" pitchFamily="18" charset="0"/>
                        </a:rPr>
                        <a:t>1 151 991,7</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dirty="0">
                          <a:solidFill>
                            <a:srgbClr val="000000"/>
                          </a:solidFill>
                          <a:latin typeface="Times New Roman" pitchFamily="18" charset="0"/>
                          <a:cs typeface="Times New Roman" pitchFamily="18" charset="0"/>
                        </a:rPr>
                        <a:t>1 081 028,2</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a:solidFill>
                            <a:srgbClr val="000000"/>
                          </a:solidFill>
                          <a:latin typeface="Times New Roman" pitchFamily="18" charset="0"/>
                          <a:cs typeface="Times New Roman" pitchFamily="18" charset="0"/>
                        </a:rPr>
                        <a:t>1 078 433,3</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r>
              <a:tr h="201920">
                <a:tc>
                  <a:txBody>
                    <a:bodyPr/>
                    <a:lstStyle/>
                    <a:p>
                      <a:pPr algn="l" fontAlgn="b"/>
                      <a:r>
                        <a:rPr lang="ru-RU" sz="1200" b="0" i="0" u="none" strike="noStrike">
                          <a:solidFill>
                            <a:srgbClr val="000000"/>
                          </a:solidFill>
                          <a:latin typeface="Times New Roman" pitchFamily="18" charset="0"/>
                          <a:cs typeface="Times New Roman" pitchFamily="18" charset="0"/>
                        </a:rPr>
                        <a:t>Объем доходов на 1 жителя в год (рублей)</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a:solidFill>
                            <a:srgbClr val="000000"/>
                          </a:solidFill>
                          <a:latin typeface="Times New Roman" pitchFamily="18" charset="0"/>
                          <a:cs typeface="Times New Roman" pitchFamily="18" charset="0"/>
                        </a:rPr>
                        <a:t>18 321,8</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a:solidFill>
                            <a:srgbClr val="000000"/>
                          </a:solidFill>
                          <a:latin typeface="Times New Roman" pitchFamily="18" charset="0"/>
                          <a:cs typeface="Times New Roman" pitchFamily="18" charset="0"/>
                        </a:rPr>
                        <a:t>21 687,1</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a:solidFill>
                            <a:srgbClr val="000000"/>
                          </a:solidFill>
                          <a:latin typeface="Times New Roman" pitchFamily="18" charset="0"/>
                          <a:cs typeface="Times New Roman" pitchFamily="18" charset="0"/>
                        </a:rPr>
                        <a:t>20 396,5</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dirty="0">
                          <a:solidFill>
                            <a:srgbClr val="000000"/>
                          </a:solidFill>
                          <a:latin typeface="Times New Roman" pitchFamily="18" charset="0"/>
                          <a:cs typeface="Times New Roman" pitchFamily="18" charset="0"/>
                        </a:rPr>
                        <a:t>19 140,0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dirty="0">
                          <a:solidFill>
                            <a:srgbClr val="000000"/>
                          </a:solidFill>
                          <a:latin typeface="Times New Roman" pitchFamily="18" charset="0"/>
                          <a:cs typeface="Times New Roman" pitchFamily="18" charset="0"/>
                        </a:rPr>
                        <a:t>19 094,1</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41" name="Прямоугольник 37891"/>
          <p:cNvSpPr>
            <a:spLocks noChangeArrowheads="1"/>
          </p:cNvSpPr>
          <p:nvPr/>
        </p:nvSpPr>
        <p:spPr bwMode="auto">
          <a:xfrm>
            <a:off x="1122363" y="285728"/>
            <a:ext cx="7096125" cy="839810"/>
          </a:xfrm>
          <a:prstGeom prst="rect">
            <a:avLst/>
          </a:prstGeom>
          <a:gradFill rotWithShape="1">
            <a:gsLst>
              <a:gs pos="0">
                <a:srgbClr val="FFBE86"/>
              </a:gs>
              <a:gs pos="35001">
                <a:srgbClr val="FFD0AA"/>
              </a:gs>
              <a:gs pos="100000">
                <a:srgbClr val="FFEBDB"/>
              </a:gs>
            </a:gsLst>
            <a:lin ang="16200000" scaled="1"/>
          </a:gra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Основные мероприятия </a:t>
            </a:r>
            <a:b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 мобилизации доходов бюджета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9" name="Прямоугольник 37893"/>
          <p:cNvSpPr>
            <a:spLocks noChangeArrowheads="1"/>
          </p:cNvSpPr>
          <p:nvPr/>
        </p:nvSpPr>
        <p:spPr bwMode="auto">
          <a:xfrm>
            <a:off x="3286116" y="2714620"/>
            <a:ext cx="2357454" cy="2286016"/>
          </a:xfrm>
          <a:prstGeom prst="rect">
            <a:avLst/>
          </a:prstGeom>
          <a:solidFill>
            <a:srgbClr val="FFFFFF"/>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endParaRPr lang="ru-RU" dirty="0"/>
          </a:p>
        </p:txBody>
      </p:sp>
      <p:sp>
        <p:nvSpPr>
          <p:cNvPr id="44037" name="Овальная выноска 37895"/>
          <p:cNvSpPr>
            <a:spLocks noChangeArrowheads="1"/>
          </p:cNvSpPr>
          <p:nvPr/>
        </p:nvSpPr>
        <p:spPr bwMode="auto">
          <a:xfrm>
            <a:off x="285720" y="3643314"/>
            <a:ext cx="2606713" cy="2320925"/>
          </a:xfrm>
          <a:prstGeom prst="wedgeEllipseCallout">
            <a:avLst>
              <a:gd name="adj1" fmla="val 61713"/>
              <a:gd name="adj2" fmla="val -13412"/>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endParaRPr kumimoji="0" lang="ru-RU" sz="105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05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Работа муниципальной межведомственной комиссии по работе с владельцами вновь возведенных (реконструированных) строений, помещений и сооружений, уклоняющимися от регистрации принадлежащего им недвижимого имущества.</a:t>
            </a:r>
            <a:endParaRPr kumimoji="0" lang="ru-RU" sz="105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5" name="Овальная выноска 37898"/>
          <p:cNvSpPr>
            <a:spLocks noChangeArrowheads="1"/>
          </p:cNvSpPr>
          <p:nvPr/>
        </p:nvSpPr>
        <p:spPr bwMode="auto">
          <a:xfrm>
            <a:off x="2643174" y="5214950"/>
            <a:ext cx="2501900" cy="1495425"/>
          </a:xfrm>
          <a:prstGeom prst="wedgeEllipseCallout">
            <a:avLst>
              <a:gd name="adj1" fmla="val 32481"/>
              <a:gd name="adj2" fmla="val -61204"/>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Проведение мероприятий, направленных на снижение недоимки по налоговым платежам</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4" name="Овальная выноска 37902"/>
          <p:cNvSpPr>
            <a:spLocks noChangeArrowheads="1"/>
          </p:cNvSpPr>
          <p:nvPr/>
        </p:nvSpPr>
        <p:spPr bwMode="auto">
          <a:xfrm>
            <a:off x="5715008" y="4500570"/>
            <a:ext cx="2714644" cy="2157430"/>
          </a:xfrm>
          <a:prstGeom prst="wedgeEllipseCallout">
            <a:avLst>
              <a:gd name="adj1" fmla="val -53491"/>
              <a:gd name="adj2" fmla="val -64574"/>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Организация работы по информированию граждан о сроках уплаты налогов</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42" name="Rectangle 10"/>
          <p:cNvSpPr>
            <a:spLocks noChangeArrowheads="1"/>
          </p:cNvSpPr>
          <p:nvPr/>
        </p:nvSpPr>
        <p:spPr bwMode="auto">
          <a:xfrm>
            <a:off x="214282" y="142852"/>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44" name="Rectangle 12"/>
          <p:cNvSpPr>
            <a:spLocks noChangeArrowheads="1"/>
          </p:cNvSpPr>
          <p:nvPr/>
        </p:nvSpPr>
        <p:spPr bwMode="auto">
          <a:xfrm>
            <a:off x="4572000" y="457200"/>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ru-RU" dirty="0"/>
          </a:p>
        </p:txBody>
      </p:sp>
      <p:sp>
        <p:nvSpPr>
          <p:cNvPr id="44048" name="Rectangle 16"/>
          <p:cNvSpPr>
            <a:spLocks noChangeArrowheads="1"/>
          </p:cNvSpPr>
          <p:nvPr/>
        </p:nvSpPr>
        <p:spPr bwMode="auto">
          <a:xfrm>
            <a:off x="0" y="32385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51" name="Rectangle 19"/>
          <p:cNvSpPr>
            <a:spLocks noChangeArrowheads="1"/>
          </p:cNvSpPr>
          <p:nvPr/>
        </p:nvSpPr>
        <p:spPr bwMode="auto">
          <a:xfrm>
            <a:off x="0" y="36957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44052" name="Rectangle 20"/>
          <p:cNvSpPr>
            <a:spLocks noChangeArrowheads="1"/>
          </p:cNvSpPr>
          <p:nvPr/>
        </p:nvSpPr>
        <p:spPr bwMode="auto">
          <a:xfrm>
            <a:off x="0" y="4786322"/>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6" name="Picture 8"/>
          <p:cNvPicPr>
            <a:picLocks noChangeAspect="1" noChangeArrowheads="1"/>
          </p:cNvPicPr>
          <p:nvPr/>
        </p:nvPicPr>
        <p:blipFill>
          <a:blip r:embed="rId2" cstate="print"/>
          <a:srcRect/>
          <a:stretch>
            <a:fillRect/>
          </a:stretch>
        </p:blipFill>
        <p:spPr bwMode="auto">
          <a:xfrm>
            <a:off x="3357554" y="2857496"/>
            <a:ext cx="2214579" cy="2071702"/>
          </a:xfrm>
          <a:prstGeom prst="rect">
            <a:avLst/>
          </a:prstGeom>
          <a:noFill/>
        </p:spPr>
      </p:pic>
      <p:sp>
        <p:nvSpPr>
          <p:cNvPr id="44036" name="Овальная выноска 37897"/>
          <p:cNvSpPr>
            <a:spLocks noChangeArrowheads="1"/>
          </p:cNvSpPr>
          <p:nvPr/>
        </p:nvSpPr>
        <p:spPr bwMode="auto">
          <a:xfrm>
            <a:off x="6072198" y="1357298"/>
            <a:ext cx="2714644" cy="2428892"/>
          </a:xfrm>
          <a:prstGeom prst="wedgeEllipseCallout">
            <a:avLst>
              <a:gd name="adj1" fmla="val -68569"/>
              <a:gd name="adj2" fmla="val 52713"/>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endParaRPr kumimoji="0" lang="ru-RU" sz="1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endParaRPr lang="ru-RU" sz="1000" b="1" dirty="0" smtClean="0">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Работа с администраторами доходов районного бюджета, направленная на повышение качества администрирования доходных источников, повышение уровня ответственности за выполнение прогнозных показателей, снижение недоимки по администрируемым платежам</a:t>
            </a:r>
            <a:endParaRPr kumimoji="0" lang="ru-RU"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8" name="Овальная выноска 37894"/>
          <p:cNvSpPr>
            <a:spLocks noChangeArrowheads="1"/>
          </p:cNvSpPr>
          <p:nvPr/>
        </p:nvSpPr>
        <p:spPr bwMode="auto">
          <a:xfrm>
            <a:off x="500034" y="1428736"/>
            <a:ext cx="2689221" cy="1784351"/>
          </a:xfrm>
          <a:prstGeom prst="wedgeEllipseCallout">
            <a:avLst>
              <a:gd name="adj1" fmla="val 59648"/>
              <a:gd name="adj2" fmla="val 77958"/>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endParaRPr lang="ru-RU" sz="1100" b="1" dirty="0" smtClean="0">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Работа с организациями, выплачивающими заработную плату работникам ниже прожиточного минимума и использующими «конвертные» зарплатные схемы </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4033" name="Picture 16"/>
          <p:cNvPicPr>
            <a:picLocks noChangeAspect="1" noChangeArrowheads="1"/>
          </p:cNvPicPr>
          <p:nvPr/>
        </p:nvPicPr>
        <p:blipFill>
          <a:blip r:embed="rId3" cstate="print"/>
          <a:srcRect/>
          <a:stretch>
            <a:fillRect/>
          </a:stretch>
        </p:blipFill>
        <p:spPr bwMode="auto">
          <a:xfrm>
            <a:off x="4857752" y="4786322"/>
            <a:ext cx="884238" cy="655638"/>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428596" y="642918"/>
            <a:ext cx="8429684" cy="62150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бюджете района  расходы  запланированы в следующем объеме:</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2022 год  - </a:t>
            </a: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1 155 142,2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2023 год  - </a:t>
            </a:r>
            <a:r>
              <a:rPr lang="ru-RU" sz="1500" b="1" dirty="0" smtClean="0">
                <a:latin typeface="Times New Roman" pitchFamily="18" charset="0"/>
                <a:ea typeface="Times New Roman" pitchFamily="18" charset="0"/>
                <a:cs typeface="Times New Roman" pitchFamily="18" charset="0"/>
              </a:rPr>
              <a:t>1 066 028,2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2024 год  - </a:t>
            </a:r>
            <a:r>
              <a:rPr lang="ru-RU" sz="1500" b="1" dirty="0" smtClean="0">
                <a:latin typeface="Times New Roman" pitchFamily="18" charset="0"/>
                <a:ea typeface="Times New Roman" pitchFamily="18" charset="0"/>
                <a:cs typeface="Times New Roman" pitchFamily="18" charset="0"/>
              </a:rPr>
              <a:t>1 063 433,3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 формировании расходов районного бюджета на 2022-2024 годы учтены следующие особенности:  </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a:t>
            </a:r>
            <a:r>
              <a:rPr kumimoji="0" lang="ru-RU" sz="1500" b="0" i="0"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 Расходы районного бюджета на выплату заработной платы отдельным категориям работников муниципальных учреждений, установленных Указами Президента Российской Федерации от 7 мая 2012 года, рассчитываются на основании соотношений установленных в «дорожных картах» к прогнозной средней заработной плате по области в целом.</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К отдельным категориям работников муниципальных учреждений, установленных Указами, относятся:</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педагогические работники дошкольных образовательных учреждений;</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педагогические работники общеобразовательных учреждений;</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педагогические работники учреждений дополнительного образования;</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педагогические работники образовательных, медицинских организаций или организаций, оказывающих социальные услуги детям-сиротам и детям, оставшимся без попечения родителей;</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работники культуры.</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 2. Планирование расходов на осуществление страховых взносов на обязательное пенсионное страхование, обязательное социальное страхование на случай временной нетрудоспособности и в связи материнством, обязательное медицинское страхование осуществляется в 2022-2024 году в размере 30,2% от суммы расходов на заработную плату.</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3. 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Планирование расходов на выплату заработной платы работникам муниципальных учреждений, работникам, осуществляющих техническое обеспечение деятельности органов местного самоуправления осуществляется с учетом увеличения с 1 января 2022 года МРОТ до 13617 рублей.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3011" name="Rectangle 3"/>
          <p:cNvSpPr>
            <a:spLocks noChangeArrowheads="1"/>
          </p:cNvSpPr>
          <p:nvPr/>
        </p:nvSpPr>
        <p:spPr bwMode="auto">
          <a:xfrm>
            <a:off x="357158" y="142852"/>
            <a:ext cx="850112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 Расходы районного бюджета</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2000241"/>
          <a:ext cx="8501122" cy="4644135"/>
        </p:xfrm>
        <a:graphic>
          <a:graphicData uri="http://schemas.openxmlformats.org/drawingml/2006/table">
            <a:tbl>
              <a:tblPr/>
              <a:tblGrid>
                <a:gridCol w="477807"/>
                <a:gridCol w="593763"/>
                <a:gridCol w="2571768"/>
                <a:gridCol w="1000132"/>
                <a:gridCol w="1000132"/>
                <a:gridCol w="928694"/>
                <a:gridCol w="1000132"/>
                <a:gridCol w="928694"/>
              </a:tblGrid>
              <a:tr h="481266">
                <a:tc>
                  <a:txBody>
                    <a:bodyPr/>
                    <a:lstStyle/>
                    <a:p>
                      <a:pPr indent="-90170" algn="ctr">
                        <a:lnSpc>
                          <a:spcPct val="150000"/>
                        </a:lnSpc>
                        <a:spcAft>
                          <a:spcPts val="0"/>
                        </a:spcAft>
                      </a:pPr>
                      <a:r>
                        <a:rPr lang="ru-RU" sz="1100" b="1" dirty="0">
                          <a:latin typeface="Times New Roman"/>
                          <a:ea typeface="Times New Roman"/>
                        </a:rPr>
                        <a:t>Раз</a:t>
                      </a:r>
                      <a:endParaRPr lang="ru-RU" sz="1100" dirty="0">
                        <a:latin typeface="Times New Roman"/>
                        <a:ea typeface="Times New Roman"/>
                      </a:endParaRPr>
                    </a:p>
                    <a:p>
                      <a:pPr indent="-90170" algn="ctr">
                        <a:lnSpc>
                          <a:spcPct val="150000"/>
                        </a:lnSpc>
                        <a:spcAft>
                          <a:spcPts val="0"/>
                        </a:spcAft>
                      </a:pPr>
                      <a:r>
                        <a:rPr lang="ru-RU" sz="1100" b="1" dirty="0">
                          <a:latin typeface="Times New Roman"/>
                          <a:ea typeface="Times New Roman"/>
                        </a:rPr>
                        <a:t>дел</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100" b="1" dirty="0" smtClean="0">
                          <a:latin typeface="Times New Roman"/>
                          <a:ea typeface="Times New Roman"/>
                        </a:rPr>
                        <a:t>Под</a:t>
                      </a:r>
                      <a:endParaRPr lang="ru-RU" sz="1100" dirty="0" smtClean="0">
                        <a:latin typeface="Times New Roman"/>
                        <a:ea typeface="Times New Roman"/>
                      </a:endParaRPr>
                    </a:p>
                    <a:p>
                      <a:pPr indent="21590" algn="ctr">
                        <a:lnSpc>
                          <a:spcPct val="150000"/>
                        </a:lnSpc>
                        <a:spcAft>
                          <a:spcPts val="0"/>
                        </a:spcAft>
                      </a:pPr>
                      <a:r>
                        <a:rPr lang="ru-RU" sz="1100" b="1" dirty="0" smtClean="0">
                          <a:latin typeface="Times New Roman"/>
                          <a:ea typeface="Times New Roman"/>
                        </a:rPr>
                        <a:t>раздел</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100" b="1" dirty="0">
                          <a:latin typeface="Times New Roman"/>
                          <a:ea typeface="Times New Roman"/>
                        </a:rPr>
                        <a:t>Наименование расходов</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4445" algn="ctr">
                        <a:lnSpc>
                          <a:spcPct val="150000"/>
                        </a:lnSpc>
                        <a:spcAft>
                          <a:spcPts val="0"/>
                        </a:spcAft>
                      </a:pPr>
                      <a:r>
                        <a:rPr lang="ru-RU" sz="1100" b="1" dirty="0">
                          <a:latin typeface="Times New Roman"/>
                          <a:ea typeface="Times New Roman"/>
                        </a:rPr>
                        <a:t>Отчет </a:t>
                      </a:r>
                      <a:endParaRPr lang="ru-RU" sz="1100" dirty="0">
                        <a:latin typeface="Times New Roman"/>
                        <a:ea typeface="Times New Roman"/>
                      </a:endParaRPr>
                    </a:p>
                    <a:p>
                      <a:pPr indent="0" algn="ctr">
                        <a:lnSpc>
                          <a:spcPct val="150000"/>
                        </a:lnSpc>
                        <a:spcAft>
                          <a:spcPts val="0"/>
                        </a:spcAft>
                      </a:pPr>
                      <a:r>
                        <a:rPr lang="ru-RU" sz="1100" b="1" dirty="0" smtClean="0">
                          <a:latin typeface="Times New Roman"/>
                          <a:ea typeface="Times New Roman"/>
                        </a:rPr>
                        <a:t>2020 года</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Оценка           2021 </a:t>
                      </a:r>
                      <a:r>
                        <a:rPr lang="ru-RU" sz="1100" b="1" dirty="0">
                          <a:latin typeface="Times New Roman"/>
                          <a:ea typeface="Times New Roman"/>
                        </a:rPr>
                        <a:t>года </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a:latin typeface="Times New Roman"/>
                          <a:ea typeface="Times New Roman"/>
                        </a:rPr>
                        <a:t>План на </a:t>
                      </a:r>
                      <a:r>
                        <a:rPr lang="ru-RU" sz="1100" b="1" dirty="0" smtClean="0">
                          <a:latin typeface="Times New Roman"/>
                          <a:ea typeface="Times New Roman"/>
                        </a:rPr>
                        <a:t>2022 </a:t>
                      </a:r>
                      <a:r>
                        <a:rPr lang="ru-RU" sz="1100" b="1" dirty="0">
                          <a:latin typeface="Times New Roman"/>
                          <a:ea typeface="Times New Roman"/>
                        </a:rPr>
                        <a:t>год</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a:latin typeface="Times New Roman"/>
                          <a:ea typeface="Times New Roman"/>
                        </a:rPr>
                        <a:t>План на </a:t>
                      </a:r>
                      <a:r>
                        <a:rPr lang="ru-RU" sz="1100" b="1" dirty="0" smtClean="0">
                          <a:latin typeface="Times New Roman"/>
                          <a:ea typeface="Times New Roman"/>
                        </a:rPr>
                        <a:t>2023 год*</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План </a:t>
                      </a:r>
                      <a:r>
                        <a:rPr lang="ru-RU" sz="1100" b="1" dirty="0">
                          <a:latin typeface="Times New Roman"/>
                          <a:ea typeface="Times New Roman"/>
                        </a:rPr>
                        <a:t>на </a:t>
                      </a:r>
                      <a:r>
                        <a:rPr lang="ru-RU" sz="1100" b="1" dirty="0" smtClean="0">
                          <a:latin typeface="Times New Roman"/>
                          <a:ea typeface="Times New Roman"/>
                        </a:rPr>
                        <a:t>2024 год*</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81266">
                <a:tc>
                  <a:txBody>
                    <a:bodyPr/>
                    <a:lstStyle/>
                    <a:p>
                      <a:pPr indent="450215" algn="ctr">
                        <a:lnSpc>
                          <a:spcPct val="150000"/>
                        </a:lnSpc>
                        <a:spcAft>
                          <a:spcPts val="0"/>
                        </a:spcAft>
                      </a:pPr>
                      <a:r>
                        <a:rPr lang="ru-RU" sz="1100" b="1" dirty="0" smtClean="0">
                          <a:latin typeface="Times New Roman"/>
                          <a:ea typeface="Times New Roman"/>
                        </a:rPr>
                        <a:t>001</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100" b="1" dirty="0">
                          <a:latin typeface="Times New Roman"/>
                          <a:ea typeface="Times New Roman"/>
                        </a:rPr>
                        <a:t>Общегосударственные </a:t>
                      </a:r>
                      <a:endParaRPr lang="ru-RU" sz="1100" dirty="0">
                        <a:latin typeface="Times New Roman"/>
                        <a:ea typeface="Times New Roman"/>
                      </a:endParaRPr>
                    </a:p>
                    <a:p>
                      <a:pPr indent="0" algn="l">
                        <a:lnSpc>
                          <a:spcPct val="150000"/>
                        </a:lnSpc>
                        <a:spcAft>
                          <a:spcPts val="0"/>
                        </a:spcAft>
                      </a:pPr>
                      <a:r>
                        <a:rPr lang="ru-RU" sz="1100" b="1" dirty="0">
                          <a:latin typeface="Times New Roman"/>
                          <a:ea typeface="Times New Roman"/>
                        </a:rPr>
                        <a:t>вопросы</a:t>
                      </a:r>
                      <a:endParaRPr lang="ru-RU" sz="1100" dirty="0">
                        <a:latin typeface="Times New Roman"/>
                        <a:ea typeface="Times New Roman"/>
                      </a:endParaRPr>
                    </a:p>
                  </a:txBody>
                  <a:tcPr marL="32426" marR="324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65 153,2</a:t>
                      </a:r>
                      <a:endParaRPr lang="ru-RU" sz="110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tabLst>
                          <a:tab pos="368300" algn="l"/>
                          <a:tab pos="741680" algn="ctr"/>
                        </a:tabLst>
                      </a:pPr>
                      <a:r>
                        <a:rPr lang="en-US" sz="1100" b="1" dirty="0" smtClean="0">
                          <a:latin typeface="Times New Roman"/>
                          <a:ea typeface="Times New Roman"/>
                        </a:rPr>
                        <a:t>78 899</a:t>
                      </a:r>
                      <a:r>
                        <a:rPr lang="ru-RU" sz="1100" b="1" dirty="0" smtClean="0">
                          <a:latin typeface="Times New Roman"/>
                          <a:ea typeface="Times New Roman"/>
                        </a:rPr>
                        <a:t>,0</a:t>
                      </a:r>
                      <a:endParaRPr lang="ru-RU" sz="110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75 420,0</a:t>
                      </a:r>
                      <a:endParaRPr lang="ru-RU" sz="110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73 049,2</a:t>
                      </a:r>
                      <a:endParaRPr lang="ru-RU" sz="110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68 899,3</a:t>
                      </a:r>
                      <a:endParaRPr lang="ru-RU" sz="110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962533">
                <a:tc>
                  <a:txBody>
                    <a:bodyPr/>
                    <a:lstStyle/>
                    <a:p>
                      <a:pPr indent="450215" algn="ctr">
                        <a:lnSpc>
                          <a:spcPct val="150000"/>
                        </a:lnSpc>
                        <a:spcAft>
                          <a:spcPts val="0"/>
                        </a:spcAft>
                      </a:pPr>
                      <a:r>
                        <a:rPr lang="ru-RU" sz="1100" b="1" dirty="0" smtClean="0">
                          <a:latin typeface="Times New Roman"/>
                          <a:ea typeface="Times New Roman"/>
                        </a:rPr>
                        <a:t>0</a:t>
                      </a:r>
                      <a:r>
                        <a:rPr lang="ru-RU" sz="1100" b="0" dirty="0" smtClean="0">
                          <a:latin typeface="Times New Roman"/>
                          <a:ea typeface="Times New Roman"/>
                        </a:rPr>
                        <a:t>01</a:t>
                      </a:r>
                      <a:endParaRPr lang="ru-RU" sz="1100" b="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100" dirty="0" smtClean="0">
                          <a:latin typeface="Times New Roman"/>
                          <a:ea typeface="Times New Roman"/>
                        </a:rPr>
                        <a:t> </a:t>
                      </a:r>
                    </a:p>
                    <a:p>
                      <a:pPr indent="21590" algn="ctr">
                        <a:lnSpc>
                          <a:spcPct val="150000"/>
                        </a:lnSpc>
                        <a:spcAft>
                          <a:spcPts val="0"/>
                        </a:spcAft>
                      </a:pPr>
                      <a:r>
                        <a:rPr lang="ru-RU" sz="1100" dirty="0" smtClean="0">
                          <a:latin typeface="Times New Roman"/>
                          <a:ea typeface="Times New Roman"/>
                        </a:rPr>
                        <a:t>02</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100" dirty="0">
                          <a:latin typeface="Times New Roman"/>
                          <a:ea typeface="Times New Roman"/>
                        </a:rPr>
                        <a:t>Функционирование высшего должностного лица субъекта Российской Федерации и муниципального образования</a:t>
                      </a: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1 484,3</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2 408,9</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2 354,4</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2 443,9</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2 282,1</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1203166">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03</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100" dirty="0">
                          <a:latin typeface="Times New Roman"/>
                          <a:ea typeface="Times New Roman"/>
                        </a:rPr>
                        <a:t>Функционирование законодательных (представительных) органов государственной  власти и представительных органов муниципальных образований</a:t>
                      </a: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512,9</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698,1</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604,3</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492,4</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459,9</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1443799">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04</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100" dirty="0">
                          <a:latin typeface="Times New Roman"/>
                          <a:ea typeface="Times New Roman"/>
                        </a:rPr>
                        <a:t>Функционирование </a:t>
                      </a:r>
                    </a:p>
                    <a:p>
                      <a:pPr indent="0" algn="l">
                        <a:lnSpc>
                          <a:spcPct val="150000"/>
                        </a:lnSpc>
                        <a:spcAft>
                          <a:spcPts val="0"/>
                        </a:spcAft>
                      </a:pPr>
                      <a:r>
                        <a:rPr lang="ru-RU" sz="1100" dirty="0">
                          <a:latin typeface="Times New Roman"/>
                          <a:ea typeface="Times New Roman"/>
                        </a:rPr>
                        <a:t>Правительства Российской Федерации, высших исполнительных органов государственной власти </a:t>
                      </a:r>
                    </a:p>
                    <a:p>
                      <a:pPr indent="0" algn="l">
                        <a:lnSpc>
                          <a:spcPct val="150000"/>
                        </a:lnSpc>
                        <a:spcAft>
                          <a:spcPts val="0"/>
                        </a:spcAft>
                      </a:pPr>
                      <a:r>
                        <a:rPr lang="ru-RU" sz="1100" dirty="0">
                          <a:latin typeface="Times New Roman"/>
                          <a:ea typeface="Times New Roman"/>
                        </a:rPr>
                        <a:t>субъектов Российской </a:t>
                      </a:r>
                    </a:p>
                    <a:p>
                      <a:pPr indent="0" algn="l">
                        <a:lnSpc>
                          <a:spcPct val="150000"/>
                        </a:lnSpc>
                        <a:spcAft>
                          <a:spcPts val="0"/>
                        </a:spcAft>
                      </a:pPr>
                      <a:r>
                        <a:rPr lang="ru-RU" sz="1100" dirty="0">
                          <a:latin typeface="Times New Roman"/>
                          <a:ea typeface="Times New Roman"/>
                        </a:rPr>
                        <a:t>Федерации, местных администраций</a:t>
                      </a: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29 609,5</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38 869,6</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41 327,6</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40 202,8</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37 889,2</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
        <p:nvSpPr>
          <p:cNvPr id="41986" name="Rectangle 2"/>
          <p:cNvSpPr>
            <a:spLocks noChangeArrowheads="1"/>
          </p:cNvSpPr>
          <p:nvPr/>
        </p:nvSpPr>
        <p:spPr bwMode="auto">
          <a:xfrm>
            <a:off x="428596" y="285728"/>
            <a:ext cx="842968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Расходная часть районного бюджета на 2022-2024 годы характеризуются следующими показателями: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1985" name="Скругленный прямоугольник 31"/>
          <p:cNvSpPr>
            <a:spLocks noChangeArrowheads="1"/>
          </p:cNvSpPr>
          <p:nvPr/>
        </p:nvSpPr>
        <p:spPr bwMode="auto">
          <a:xfrm>
            <a:off x="357158" y="1142985"/>
            <a:ext cx="8429684" cy="500066"/>
          </a:xfrm>
          <a:prstGeom prst="roundRect">
            <a:avLst>
              <a:gd name="adj" fmla="val 16667"/>
            </a:avLst>
          </a:prstGeom>
          <a:solidFill>
            <a:schemeClr val="accent3">
              <a:lumMod val="60000"/>
              <a:lumOff val="40000"/>
            </a:schemeClr>
          </a:solidFill>
          <a:ln w="9525">
            <a:solidFill>
              <a:srgbClr val="46AAC5"/>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районного бюджета по разделам и подразделам</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1988" name="Rectangle 4"/>
          <p:cNvSpPr>
            <a:spLocks noChangeArrowheads="1"/>
          </p:cNvSpPr>
          <p:nvPr/>
        </p:nvSpPr>
        <p:spPr bwMode="auto">
          <a:xfrm>
            <a:off x="7429520" y="1714488"/>
            <a:ext cx="1361335"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defTabSz="914400" rtl="0" eaLnBrk="1" fontAlgn="base" latinLnBrk="0" hangingPunct="1">
              <a:lnSpc>
                <a:spcPct val="100000"/>
              </a:lnSpc>
              <a:spcBef>
                <a:spcPct val="0"/>
              </a:spcBef>
              <a:spcAft>
                <a:spcPct val="0"/>
              </a:spcAft>
              <a:buClrTx/>
              <a:buSzTx/>
              <a:buFontTx/>
              <a:buNone/>
              <a:tabLst>
                <a:tab pos="368300" algn="l"/>
                <a:tab pos="741363" algn="ctr"/>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a:t>
            </a:r>
            <a:r>
              <a:rPr kumimoji="0" lang="ru-RU"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357158" y="254177"/>
          <a:ext cx="8501121" cy="6389537"/>
        </p:xfrm>
        <a:graphic>
          <a:graphicData uri="http://schemas.openxmlformats.org/drawingml/2006/table">
            <a:tbl>
              <a:tblPr/>
              <a:tblGrid>
                <a:gridCol w="477807"/>
                <a:gridCol w="414645"/>
                <a:gridCol w="2565630"/>
                <a:gridCol w="1008608"/>
                <a:gridCol w="1008608"/>
                <a:gridCol w="1008608"/>
                <a:gridCol w="1044053"/>
                <a:gridCol w="973162"/>
              </a:tblGrid>
              <a:tr h="491503">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05</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Судебная система</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5,5</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983005">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06</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Обеспечение деятельности финансовых, налоговых и таможенных органов и органов финансового (финансово-бюджетного) надзора</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11 871,0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13 478,1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12 713,9</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12 326,8</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11 541,6</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91503">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07</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Обеспечение проведения </a:t>
                      </a:r>
                    </a:p>
                    <a:p>
                      <a:pPr indent="21590" algn="l">
                        <a:lnSpc>
                          <a:spcPct val="150000"/>
                        </a:lnSpc>
                        <a:spcAft>
                          <a:spcPts val="0"/>
                        </a:spcAft>
                      </a:pPr>
                      <a:r>
                        <a:rPr lang="ru-RU" sz="1100" dirty="0">
                          <a:latin typeface="Times New Roman"/>
                          <a:ea typeface="Times New Roman"/>
                        </a:rPr>
                        <a:t>выборов и референдумов</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163,7</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91503">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11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smtClean="0">
                          <a:latin typeface="Times New Roman"/>
                          <a:ea typeface="Times New Roman"/>
                        </a:rPr>
                        <a:t>Резервные фонды</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100,0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100,0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100,0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91503">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13</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Другие общегосударственные вопросы</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21 506,3</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23 439,2</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18 319,8</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17 483,3</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16 626,5</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91503">
                <a:tc>
                  <a:txBody>
                    <a:bodyPr/>
                    <a:lstStyle/>
                    <a:p>
                      <a:pPr indent="450215" algn="ctr">
                        <a:lnSpc>
                          <a:spcPct val="150000"/>
                        </a:lnSpc>
                        <a:spcAft>
                          <a:spcPts val="0"/>
                        </a:spcAft>
                      </a:pPr>
                      <a:r>
                        <a:rPr lang="ru-RU" sz="1100" b="1" dirty="0" smtClean="0">
                          <a:latin typeface="Times New Roman"/>
                          <a:ea typeface="Times New Roman"/>
                        </a:rPr>
                        <a:t>003</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b="1" dirty="0" smtClean="0">
                          <a:latin typeface="Times New Roman"/>
                          <a:ea typeface="Times New Roman"/>
                        </a:rPr>
                        <a:t>Национальная безопасность и правоохранительная деятельность</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793,6</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983005">
                <a:tc>
                  <a:txBody>
                    <a:bodyPr/>
                    <a:lstStyle/>
                    <a:p>
                      <a:pPr indent="450215" algn="ctr">
                        <a:lnSpc>
                          <a:spcPct val="150000"/>
                        </a:lnSpc>
                        <a:spcAft>
                          <a:spcPts val="0"/>
                        </a:spcAft>
                      </a:pPr>
                      <a:r>
                        <a:rPr lang="ru-RU" sz="1100" b="0" dirty="0" smtClean="0">
                          <a:latin typeface="Times New Roman"/>
                          <a:ea typeface="Times New Roman"/>
                        </a:rPr>
                        <a:t>003</a:t>
                      </a:r>
                      <a:endParaRPr lang="ru-RU" sz="1100" b="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b="0" dirty="0" smtClean="0">
                        <a:latin typeface="Times New Roman"/>
                        <a:ea typeface="Times New Roman"/>
                      </a:endParaRPr>
                    </a:p>
                    <a:p>
                      <a:pPr indent="21590" algn="ctr">
                        <a:lnSpc>
                          <a:spcPct val="150000"/>
                        </a:lnSpc>
                        <a:spcAft>
                          <a:spcPts val="0"/>
                        </a:spcAft>
                      </a:pPr>
                      <a:r>
                        <a:rPr lang="ru-RU" sz="1100" b="0" dirty="0" smtClean="0">
                          <a:latin typeface="Times New Roman"/>
                          <a:ea typeface="Times New Roman"/>
                        </a:rPr>
                        <a:t>09</a:t>
                      </a:r>
                      <a:endParaRPr lang="ru-RU" sz="1100" b="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b="0" dirty="0" smtClean="0">
                          <a:latin typeface="Times New Roman"/>
                          <a:ea typeface="Times New Roman"/>
                        </a:rPr>
                        <a:t>Защита населения и территории от последствий чрезвычайных ситуаций природного и техногенного характера, гражданская оборона</a:t>
                      </a:r>
                      <a:endParaRPr lang="ru-RU" sz="1100" b="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0" dirty="0" smtClean="0">
                          <a:latin typeface="Times New Roman"/>
                          <a:ea typeface="Times New Roman"/>
                        </a:rPr>
                        <a:t>793,6</a:t>
                      </a:r>
                      <a:endParaRPr lang="ru-RU" sz="1100" b="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91503">
                <a:tc>
                  <a:txBody>
                    <a:bodyPr/>
                    <a:lstStyle/>
                    <a:p>
                      <a:pPr indent="450215" algn="ctr">
                        <a:lnSpc>
                          <a:spcPct val="150000"/>
                        </a:lnSpc>
                        <a:spcAft>
                          <a:spcPts val="0"/>
                        </a:spcAft>
                      </a:pPr>
                      <a:r>
                        <a:rPr lang="ru-RU" sz="1100" b="1" dirty="0" smtClean="0">
                          <a:latin typeface="Times New Roman"/>
                          <a:ea typeface="Times New Roman"/>
                        </a:rPr>
                        <a:t>004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b="1" dirty="0">
                          <a:latin typeface="Times New Roman"/>
                          <a:ea typeface="Times New Roman"/>
                        </a:rPr>
                        <a:t>Национальная экономика</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57 421,5</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86 483,3</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53 780,1</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53 355,4</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53 130,4</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91503">
                <a:tc>
                  <a:txBody>
                    <a:bodyPr/>
                    <a:lstStyle/>
                    <a:p>
                      <a:pPr indent="450215" algn="ctr">
                        <a:lnSpc>
                          <a:spcPct val="150000"/>
                        </a:lnSpc>
                        <a:spcAft>
                          <a:spcPts val="0"/>
                        </a:spcAft>
                      </a:pPr>
                      <a:r>
                        <a:rPr lang="ru-RU" sz="1100" dirty="0" smtClean="0">
                          <a:latin typeface="Times New Roman"/>
                          <a:ea typeface="Times New Roman"/>
                        </a:rPr>
                        <a:t>004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05</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Сельское хозяйство и </a:t>
                      </a:r>
                    </a:p>
                    <a:p>
                      <a:pPr indent="21590" algn="l">
                        <a:lnSpc>
                          <a:spcPct val="150000"/>
                        </a:lnSpc>
                        <a:spcAft>
                          <a:spcPts val="0"/>
                        </a:spcAft>
                      </a:pPr>
                      <a:r>
                        <a:rPr lang="ru-RU" sz="1100" dirty="0">
                          <a:latin typeface="Times New Roman"/>
                          <a:ea typeface="Times New Roman"/>
                        </a:rPr>
                        <a:t>рыболовство</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150,0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456,4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263,4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263,4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263,4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91503">
                <a:tc>
                  <a:txBody>
                    <a:bodyPr/>
                    <a:lstStyle/>
                    <a:p>
                      <a:pPr indent="450215" algn="ctr">
                        <a:lnSpc>
                          <a:spcPct val="150000"/>
                        </a:lnSpc>
                        <a:spcAft>
                          <a:spcPts val="0"/>
                        </a:spcAft>
                      </a:pPr>
                      <a:r>
                        <a:rPr lang="ru-RU" sz="1100" dirty="0" smtClean="0">
                          <a:latin typeface="Times New Roman"/>
                          <a:ea typeface="Times New Roman"/>
                        </a:rPr>
                        <a:t>004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09</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Дорожное хозяйство (дорожные фонды)</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53 985,8</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82 374,0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49 670,0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49 670,0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49 670,0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91503">
                <a:tc>
                  <a:txBody>
                    <a:bodyPr/>
                    <a:lstStyle/>
                    <a:p>
                      <a:pPr indent="450215" algn="ctr">
                        <a:lnSpc>
                          <a:spcPct val="150000"/>
                        </a:lnSpc>
                        <a:spcAft>
                          <a:spcPts val="0"/>
                        </a:spcAft>
                      </a:pPr>
                      <a:r>
                        <a:rPr lang="ru-RU" sz="1100" dirty="0" smtClean="0">
                          <a:latin typeface="Times New Roman"/>
                          <a:ea typeface="Times New Roman"/>
                        </a:rPr>
                        <a:t>004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12</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Другие вопросы в области национальной экономики</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3 285,7</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3 652,9</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3 846,7</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3 422,0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3 197,0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85720" y="285721"/>
          <a:ext cx="8572561" cy="6366620"/>
        </p:xfrm>
        <a:graphic>
          <a:graphicData uri="http://schemas.openxmlformats.org/drawingml/2006/table">
            <a:tbl>
              <a:tblPr/>
              <a:tblGrid>
                <a:gridCol w="481825"/>
                <a:gridCol w="418130"/>
                <a:gridCol w="2243317"/>
                <a:gridCol w="1143008"/>
                <a:gridCol w="1071570"/>
                <a:gridCol w="1071570"/>
                <a:gridCol w="1071570"/>
                <a:gridCol w="1071571"/>
              </a:tblGrid>
              <a:tr h="399987">
                <a:tc>
                  <a:txBody>
                    <a:bodyPr/>
                    <a:lstStyle/>
                    <a:p>
                      <a:pPr indent="450215" algn="ctr">
                        <a:lnSpc>
                          <a:spcPct val="100000"/>
                        </a:lnSpc>
                        <a:spcAft>
                          <a:spcPts val="0"/>
                        </a:spcAft>
                      </a:pPr>
                      <a:r>
                        <a:rPr lang="ru-RU" sz="1050" b="1" dirty="0" smtClean="0">
                          <a:latin typeface="Times New Roman"/>
                          <a:ea typeface="Times New Roman"/>
                        </a:rPr>
                        <a:t>005</a:t>
                      </a:r>
                      <a:endParaRPr lang="ru-RU" sz="1050" b="1"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b="1"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a:latin typeface="Times New Roman"/>
                          <a:ea typeface="Times New Roman"/>
                        </a:rPr>
                        <a:t>Жилищно-коммунальное </a:t>
                      </a:r>
                    </a:p>
                    <a:p>
                      <a:pPr indent="21590" algn="l">
                        <a:lnSpc>
                          <a:spcPct val="100000"/>
                        </a:lnSpc>
                        <a:spcAft>
                          <a:spcPts val="0"/>
                        </a:spcAft>
                      </a:pPr>
                      <a:r>
                        <a:rPr lang="ru-RU" sz="1050" b="1" dirty="0">
                          <a:latin typeface="Times New Roman"/>
                          <a:ea typeface="Times New Roman"/>
                        </a:rPr>
                        <a:t>хозяйство</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5 932,3</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1 035,0</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60924">
                <a:tc>
                  <a:txBody>
                    <a:bodyPr/>
                    <a:lstStyle/>
                    <a:p>
                      <a:pPr indent="450215" algn="ctr">
                        <a:lnSpc>
                          <a:spcPct val="100000"/>
                        </a:lnSpc>
                        <a:spcAft>
                          <a:spcPts val="0"/>
                        </a:spcAft>
                      </a:pPr>
                      <a:r>
                        <a:rPr lang="ru-RU" sz="1050" dirty="0" smtClean="0">
                          <a:latin typeface="Times New Roman"/>
                          <a:ea typeface="Times New Roman"/>
                        </a:rPr>
                        <a:t>005</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       02</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Коммунальное </a:t>
                      </a:r>
                      <a:r>
                        <a:rPr lang="ru-RU" sz="1050" dirty="0">
                          <a:latin typeface="Times New Roman"/>
                          <a:ea typeface="Times New Roman"/>
                        </a:rPr>
                        <a:t>хозяйство</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5 932,3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1 035,0</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25805">
                <a:tc>
                  <a:txBody>
                    <a:bodyPr/>
                    <a:lstStyle/>
                    <a:p>
                      <a:pPr indent="450215" algn="ctr">
                        <a:lnSpc>
                          <a:spcPct val="100000"/>
                        </a:lnSpc>
                        <a:spcAft>
                          <a:spcPts val="0"/>
                        </a:spcAft>
                      </a:pPr>
                      <a:r>
                        <a:rPr lang="ru-RU" sz="1050" b="1" dirty="0" smtClean="0">
                          <a:latin typeface="Times New Roman"/>
                          <a:ea typeface="Times New Roman"/>
                        </a:rPr>
                        <a:t>007</a:t>
                      </a:r>
                      <a:endParaRPr lang="ru-RU" sz="1050" b="1"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b="1"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smtClean="0">
                          <a:latin typeface="Times New Roman"/>
                          <a:ea typeface="Times New Roman"/>
                        </a:rPr>
                        <a:t>Образование</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752 222,0</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868 149,6</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847 719,2</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814 756,9</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810 108,6</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9987">
                <a:tc>
                  <a:txBody>
                    <a:bodyPr/>
                    <a:lstStyle/>
                    <a:p>
                      <a:pPr indent="450215" algn="ctr">
                        <a:lnSpc>
                          <a:spcPct val="100000"/>
                        </a:lnSpc>
                        <a:spcAft>
                          <a:spcPts val="0"/>
                        </a:spcAft>
                      </a:pPr>
                      <a:r>
                        <a:rPr lang="ru-RU" sz="1050" dirty="0" smtClean="0">
                          <a:latin typeface="Times New Roman"/>
                          <a:ea typeface="Times New Roman"/>
                        </a:rPr>
                        <a:t>007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        01</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Дошкольное </a:t>
                      </a:r>
                      <a:r>
                        <a:rPr lang="ru-RU" sz="1050" dirty="0">
                          <a:latin typeface="Times New Roman"/>
                          <a:ea typeface="Times New Roman"/>
                        </a:rPr>
                        <a:t>образование</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217 824,8</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230 294,3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221 077,0</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209 629,6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217 563,1</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9987">
                <a:tc>
                  <a:txBody>
                    <a:bodyPr/>
                    <a:lstStyle/>
                    <a:p>
                      <a:pPr indent="450215" algn="ctr">
                        <a:lnSpc>
                          <a:spcPct val="100000"/>
                        </a:lnSpc>
                        <a:spcAft>
                          <a:spcPts val="0"/>
                        </a:spcAft>
                      </a:pPr>
                      <a:r>
                        <a:rPr lang="ru-RU" sz="1050" dirty="0" smtClean="0">
                          <a:latin typeface="Times New Roman"/>
                          <a:ea typeface="Times New Roman"/>
                        </a:rPr>
                        <a:t>007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02</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Общее </a:t>
                      </a:r>
                      <a:r>
                        <a:rPr lang="ru-RU" sz="1050" dirty="0">
                          <a:latin typeface="Times New Roman"/>
                          <a:ea typeface="Times New Roman"/>
                        </a:rPr>
                        <a:t>образование</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474 775,2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571 051,1</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553 657,0</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546 731,5</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535 678,9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9987">
                <a:tc>
                  <a:txBody>
                    <a:bodyPr/>
                    <a:lstStyle/>
                    <a:p>
                      <a:pPr indent="450215" algn="ctr">
                        <a:lnSpc>
                          <a:spcPct val="100000"/>
                        </a:lnSpc>
                        <a:spcAft>
                          <a:spcPts val="0"/>
                        </a:spcAft>
                      </a:pPr>
                      <a:r>
                        <a:rPr lang="ru-RU" sz="1050" dirty="0" smtClean="0">
                          <a:latin typeface="Times New Roman"/>
                          <a:ea typeface="Times New Roman"/>
                        </a:rPr>
                        <a:t>007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03</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Дополнительное </a:t>
                      </a:r>
                      <a:r>
                        <a:rPr lang="ru-RU" sz="1050" dirty="0">
                          <a:latin typeface="Times New Roman"/>
                          <a:ea typeface="Times New Roman"/>
                        </a:rPr>
                        <a:t>образование </a:t>
                      </a:r>
                    </a:p>
                    <a:p>
                      <a:pPr indent="21590" algn="l">
                        <a:lnSpc>
                          <a:spcPct val="100000"/>
                        </a:lnSpc>
                        <a:spcAft>
                          <a:spcPts val="0"/>
                        </a:spcAft>
                      </a:pPr>
                      <a:r>
                        <a:rPr lang="ru-RU" sz="1050" dirty="0">
                          <a:latin typeface="Times New Roman"/>
                          <a:ea typeface="Times New Roman"/>
                        </a:rPr>
                        <a:t>детей</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25 697,3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28 428,3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37 769,4</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24 995,1</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25 058,7</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9987">
                <a:tc>
                  <a:txBody>
                    <a:bodyPr/>
                    <a:lstStyle/>
                    <a:p>
                      <a:pPr indent="450215" algn="ctr">
                        <a:lnSpc>
                          <a:spcPct val="100000"/>
                        </a:lnSpc>
                        <a:spcAft>
                          <a:spcPts val="0"/>
                        </a:spcAft>
                      </a:pPr>
                      <a:r>
                        <a:rPr lang="ru-RU" sz="1050" dirty="0" smtClean="0">
                          <a:latin typeface="Times New Roman"/>
                          <a:ea typeface="Times New Roman"/>
                        </a:rPr>
                        <a:t>007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05</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Профессиональная подготовка, переподготовка и повышение квалификации</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93,1</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40,0</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30,0</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30,0</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9987">
                <a:tc>
                  <a:txBody>
                    <a:bodyPr/>
                    <a:lstStyle/>
                    <a:p>
                      <a:pPr indent="450215" algn="ctr">
                        <a:lnSpc>
                          <a:spcPct val="100000"/>
                        </a:lnSpc>
                        <a:spcAft>
                          <a:spcPts val="0"/>
                        </a:spcAft>
                      </a:pPr>
                      <a:r>
                        <a:rPr lang="ru-RU" sz="1050" dirty="0" smtClean="0">
                          <a:latin typeface="Times New Roman"/>
                          <a:ea typeface="Times New Roman"/>
                        </a:rPr>
                        <a:t>007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Молодежная </a:t>
                      </a:r>
                      <a:r>
                        <a:rPr lang="ru-RU" sz="1050" dirty="0">
                          <a:latin typeface="Times New Roman"/>
                          <a:ea typeface="Times New Roman"/>
                        </a:rPr>
                        <a:t>политика</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6 334,2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6 426,9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5 998,2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4 994,6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5 079,7</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9987">
                <a:tc>
                  <a:txBody>
                    <a:bodyPr/>
                    <a:lstStyle/>
                    <a:p>
                      <a:pPr indent="450215" algn="ctr">
                        <a:lnSpc>
                          <a:spcPct val="100000"/>
                        </a:lnSpc>
                        <a:spcAft>
                          <a:spcPts val="0"/>
                        </a:spcAft>
                      </a:pPr>
                      <a:r>
                        <a:rPr lang="ru-RU" sz="1050" dirty="0" smtClean="0">
                          <a:latin typeface="Times New Roman"/>
                          <a:ea typeface="Times New Roman"/>
                        </a:rPr>
                        <a:t>007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09</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rPr>
                        <a:t>Другие вопросы в области образования</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27 590,5</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31 855,9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29 177,6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28 376,1</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26 698,2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9987">
                <a:tc>
                  <a:txBody>
                    <a:bodyPr/>
                    <a:lstStyle/>
                    <a:p>
                      <a:pPr indent="450215" algn="ctr">
                        <a:lnSpc>
                          <a:spcPct val="100000"/>
                        </a:lnSpc>
                        <a:spcAft>
                          <a:spcPts val="0"/>
                        </a:spcAft>
                      </a:pPr>
                      <a:r>
                        <a:rPr lang="ru-RU" sz="1050" b="1" dirty="0" smtClean="0">
                          <a:latin typeface="Times New Roman"/>
                          <a:ea typeface="Times New Roman"/>
                        </a:rPr>
                        <a:t>008</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smtClean="0">
                          <a:latin typeface="Times New Roman"/>
                          <a:ea typeface="Times New Roman"/>
                        </a:rPr>
                        <a:t>Культура</a:t>
                      </a:r>
                      <a:r>
                        <a:rPr lang="ru-RU" sz="1050" b="1" dirty="0">
                          <a:latin typeface="Times New Roman"/>
                          <a:ea typeface="Times New Roman"/>
                        </a:rPr>
                        <a:t>, кинематография</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116 046,6</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121 866,8</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135 834,6</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85 216,8</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80 207,2</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9987">
                <a:tc>
                  <a:txBody>
                    <a:bodyPr/>
                    <a:lstStyle/>
                    <a:p>
                      <a:pPr indent="450215" algn="ctr">
                        <a:lnSpc>
                          <a:spcPct val="100000"/>
                        </a:lnSpc>
                        <a:spcAft>
                          <a:spcPts val="0"/>
                        </a:spcAft>
                      </a:pPr>
                      <a:r>
                        <a:rPr lang="ru-RU" sz="1050" dirty="0" smtClean="0">
                          <a:latin typeface="Times New Roman"/>
                          <a:ea typeface="Times New Roman"/>
                        </a:rPr>
                        <a:t>008</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01</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Культура</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96 504,9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100 154,2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115 993,0</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65 748,3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62 336,2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9987">
                <a:tc>
                  <a:txBody>
                    <a:bodyPr/>
                    <a:lstStyle/>
                    <a:p>
                      <a:pPr indent="450215" algn="ctr">
                        <a:lnSpc>
                          <a:spcPct val="100000"/>
                        </a:lnSpc>
                        <a:spcAft>
                          <a:spcPts val="0"/>
                        </a:spcAft>
                      </a:pPr>
                      <a:r>
                        <a:rPr lang="ru-RU" sz="1050" dirty="0" smtClean="0">
                          <a:latin typeface="Times New Roman"/>
                          <a:ea typeface="Times New Roman"/>
                        </a:rPr>
                        <a:t>008</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04</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rPr>
                        <a:t>Другие вопросы в области </a:t>
                      </a:r>
                    </a:p>
                    <a:p>
                      <a:pPr indent="21590" algn="l">
                        <a:lnSpc>
                          <a:spcPct val="100000"/>
                        </a:lnSpc>
                        <a:spcAft>
                          <a:spcPts val="0"/>
                        </a:spcAft>
                      </a:pPr>
                      <a:r>
                        <a:rPr lang="ru-RU" sz="1050" dirty="0">
                          <a:latin typeface="Times New Roman"/>
                          <a:ea typeface="Times New Roman"/>
                        </a:rPr>
                        <a:t>Культуры, кинематографии </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19 541,7</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21 712,6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19 841,6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19 468,5</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17 871,0</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9987">
                <a:tc>
                  <a:txBody>
                    <a:bodyPr/>
                    <a:lstStyle/>
                    <a:p>
                      <a:pPr indent="450215" algn="ctr">
                        <a:lnSpc>
                          <a:spcPct val="100000"/>
                        </a:lnSpc>
                        <a:spcAft>
                          <a:spcPts val="0"/>
                        </a:spcAft>
                      </a:pPr>
                      <a:r>
                        <a:rPr lang="ru-RU" sz="1050" b="1" dirty="0" smtClean="0">
                          <a:latin typeface="Times New Roman"/>
                          <a:ea typeface="Times New Roman"/>
                        </a:rPr>
                        <a:t>110</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a:latin typeface="Times New Roman"/>
                          <a:ea typeface="Times New Roman"/>
                        </a:rPr>
                        <a:t>Социальная политика</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25 686,0</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31 433,6</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29 465,3</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16 076,6</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16 390,9</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9987">
                <a:tc>
                  <a:txBody>
                    <a:bodyPr/>
                    <a:lstStyle/>
                    <a:p>
                      <a:pPr indent="450215" algn="ctr">
                        <a:lnSpc>
                          <a:spcPct val="100000"/>
                        </a:lnSpc>
                        <a:spcAft>
                          <a:spcPts val="0"/>
                        </a:spcAft>
                      </a:pPr>
                      <a:r>
                        <a:rPr lang="ru-RU" sz="1050" dirty="0" smtClean="0">
                          <a:latin typeface="Times New Roman"/>
                          <a:ea typeface="Times New Roman"/>
                        </a:rPr>
                        <a:t>110</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01</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rPr>
                        <a:t>Пенсионное обеспечение</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5 018,7</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5 275,7</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5 429,2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9987">
                <a:tc>
                  <a:txBody>
                    <a:bodyPr/>
                    <a:lstStyle/>
                    <a:p>
                      <a:pPr indent="450215" algn="ctr">
                        <a:lnSpc>
                          <a:spcPct val="100000"/>
                        </a:lnSpc>
                        <a:spcAft>
                          <a:spcPts val="0"/>
                        </a:spcAft>
                      </a:pPr>
                      <a:r>
                        <a:rPr lang="ru-RU" sz="1050" dirty="0" smtClean="0">
                          <a:latin typeface="Times New Roman"/>
                          <a:ea typeface="Times New Roman"/>
                        </a:rPr>
                        <a:t>110</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03</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rPr>
                        <a:t>Социальное обеспечение </a:t>
                      </a:r>
                    </a:p>
                    <a:p>
                      <a:pPr indent="21590" algn="l">
                        <a:lnSpc>
                          <a:spcPct val="100000"/>
                        </a:lnSpc>
                        <a:spcAft>
                          <a:spcPts val="0"/>
                        </a:spcAft>
                      </a:pPr>
                      <a:r>
                        <a:rPr lang="ru-RU" sz="1050" dirty="0">
                          <a:latin typeface="Times New Roman"/>
                          <a:ea typeface="Times New Roman"/>
                        </a:rPr>
                        <a:t>населения</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7 532,0</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9 107,5</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8 973,0</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7 483,1</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7 797,4</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9987">
                <a:tc>
                  <a:txBody>
                    <a:bodyPr/>
                    <a:lstStyle/>
                    <a:p>
                      <a:pPr indent="450215" algn="ctr">
                        <a:lnSpc>
                          <a:spcPct val="100000"/>
                        </a:lnSpc>
                        <a:spcAft>
                          <a:spcPts val="0"/>
                        </a:spcAft>
                      </a:pPr>
                      <a:r>
                        <a:rPr lang="ru-RU" sz="1050" dirty="0" smtClean="0">
                          <a:latin typeface="Times New Roman"/>
                          <a:ea typeface="Times New Roman"/>
                        </a:rPr>
                        <a:t>110</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04</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 Охрана </a:t>
                      </a:r>
                      <a:r>
                        <a:rPr lang="ru-RU" sz="1050" dirty="0">
                          <a:latin typeface="Times New Roman"/>
                          <a:ea typeface="Times New Roman"/>
                        </a:rPr>
                        <a:t>семьи и детства</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13 135,3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17 050,4</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15 063,1</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8 593,5</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8 593,5</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85720" y="285728"/>
          <a:ext cx="8572560" cy="4714908"/>
        </p:xfrm>
        <a:graphic>
          <a:graphicData uri="http://schemas.openxmlformats.org/drawingml/2006/table">
            <a:tbl>
              <a:tblPr/>
              <a:tblGrid>
                <a:gridCol w="481823"/>
                <a:gridCol w="418132"/>
                <a:gridCol w="2029003"/>
                <a:gridCol w="1143008"/>
                <a:gridCol w="1214446"/>
                <a:gridCol w="1071570"/>
                <a:gridCol w="1143008"/>
                <a:gridCol w="1071570"/>
              </a:tblGrid>
              <a:tr h="394808">
                <a:tc>
                  <a:txBody>
                    <a:bodyPr/>
                    <a:lstStyle/>
                    <a:p>
                      <a:pPr indent="450215" algn="ctr">
                        <a:lnSpc>
                          <a:spcPct val="100000"/>
                        </a:lnSpc>
                        <a:spcAft>
                          <a:spcPts val="0"/>
                        </a:spcAft>
                      </a:pPr>
                      <a:r>
                        <a:rPr lang="ru-RU" sz="1050" b="1" dirty="0" smtClean="0">
                          <a:latin typeface="Times New Roman"/>
                          <a:ea typeface="Times New Roman"/>
                          <a:cs typeface="Times New Roman"/>
                        </a:rPr>
                        <a:t>111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smtClean="0">
                          <a:latin typeface="Times New Roman"/>
                          <a:ea typeface="Times New Roman"/>
                          <a:cs typeface="Times New Roman"/>
                        </a:rPr>
                        <a:t>Физическая </a:t>
                      </a:r>
                      <a:r>
                        <a:rPr lang="ru-RU" sz="1050" b="1" dirty="0">
                          <a:latin typeface="Times New Roman"/>
                          <a:ea typeface="Times New Roman"/>
                          <a:cs typeface="Times New Roman"/>
                        </a:rPr>
                        <a:t>культура и спорт</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9 972,1</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16 984,5</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8 985,7</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9 108,7</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9 234,8</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4808">
                <a:tc>
                  <a:txBody>
                    <a:bodyPr/>
                    <a:lstStyle/>
                    <a:p>
                      <a:pPr indent="450215" algn="ctr">
                        <a:lnSpc>
                          <a:spcPct val="100000"/>
                        </a:lnSpc>
                        <a:spcAft>
                          <a:spcPts val="0"/>
                        </a:spcAft>
                      </a:pPr>
                      <a:r>
                        <a:rPr lang="ru-RU" sz="1050" dirty="0" smtClean="0">
                          <a:latin typeface="Times New Roman"/>
                          <a:ea typeface="Times New Roman"/>
                          <a:cs typeface="Times New Roman"/>
                        </a:rPr>
                        <a:t>111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cs typeface="Times New Roman"/>
                        </a:rPr>
                        <a:t>Физическая </a:t>
                      </a:r>
                      <a:r>
                        <a:rPr lang="ru-RU" sz="1050" dirty="0">
                          <a:latin typeface="Times New Roman"/>
                          <a:ea typeface="Times New Roman"/>
                          <a:cs typeface="Times New Roman"/>
                        </a:rPr>
                        <a:t>культура</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9 149,6</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16 984,5</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8 985,7</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9 108,7</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9 234,8</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4808">
                <a:tc>
                  <a:txBody>
                    <a:bodyPr/>
                    <a:lstStyle/>
                    <a:p>
                      <a:pPr indent="450215" algn="ctr">
                        <a:lnSpc>
                          <a:spcPct val="100000"/>
                        </a:lnSpc>
                        <a:spcAft>
                          <a:spcPts val="0"/>
                        </a:spcAft>
                      </a:pPr>
                      <a:r>
                        <a:rPr lang="ru-RU" sz="1050" dirty="0" smtClean="0">
                          <a:latin typeface="Times New Roman"/>
                          <a:ea typeface="Times New Roman"/>
                          <a:cs typeface="Times New Roman"/>
                        </a:rPr>
                        <a:t>111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02</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cs typeface="Times New Roman"/>
                        </a:rPr>
                        <a:t>Массовый </a:t>
                      </a:r>
                      <a:r>
                        <a:rPr lang="ru-RU" sz="1050" dirty="0">
                          <a:latin typeface="Times New Roman"/>
                          <a:ea typeface="Times New Roman"/>
                          <a:cs typeface="Times New Roman"/>
                        </a:rPr>
                        <a:t>спорт</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822,5</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4808">
                <a:tc>
                  <a:txBody>
                    <a:bodyPr/>
                    <a:lstStyle/>
                    <a:p>
                      <a:pPr indent="450215" algn="ctr">
                        <a:lnSpc>
                          <a:spcPct val="100000"/>
                        </a:lnSpc>
                        <a:spcAft>
                          <a:spcPts val="0"/>
                        </a:spcAft>
                      </a:pPr>
                      <a:r>
                        <a:rPr lang="ru-RU" sz="1050" b="1" dirty="0" smtClean="0">
                          <a:latin typeface="Times New Roman"/>
                          <a:ea typeface="Times New Roman"/>
                          <a:cs typeface="Times New Roman"/>
                        </a:rPr>
                        <a:t>112</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a:latin typeface="Times New Roman"/>
                          <a:ea typeface="Times New Roman"/>
                          <a:cs typeface="Times New Roman"/>
                        </a:rPr>
                        <a:t>Средства массовой </a:t>
                      </a:r>
                      <a:endParaRPr lang="ru-RU" sz="1050" dirty="0">
                        <a:latin typeface="Times New Roman"/>
                        <a:ea typeface="Times New Roman"/>
                        <a:cs typeface="Times New Roman"/>
                      </a:endParaRPr>
                    </a:p>
                    <a:p>
                      <a:pPr indent="21590" algn="l">
                        <a:lnSpc>
                          <a:spcPct val="100000"/>
                        </a:lnSpc>
                        <a:spcAft>
                          <a:spcPts val="0"/>
                        </a:spcAft>
                      </a:pPr>
                      <a:r>
                        <a:rPr lang="ru-RU" sz="1050" b="1" dirty="0">
                          <a:latin typeface="Times New Roman"/>
                          <a:ea typeface="Times New Roman"/>
                          <a:cs typeface="Times New Roman"/>
                        </a:rPr>
                        <a:t>информации</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542,9</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776,9</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742,9</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742,9</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742,9</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4808">
                <a:tc>
                  <a:txBody>
                    <a:bodyPr/>
                    <a:lstStyle/>
                    <a:p>
                      <a:pPr indent="450215" algn="ctr">
                        <a:lnSpc>
                          <a:spcPct val="100000"/>
                        </a:lnSpc>
                        <a:spcAft>
                          <a:spcPts val="0"/>
                        </a:spcAft>
                      </a:pPr>
                      <a:r>
                        <a:rPr lang="ru-RU" sz="1050" dirty="0" smtClean="0">
                          <a:latin typeface="Times New Roman"/>
                          <a:ea typeface="Times New Roman"/>
                          <a:cs typeface="Times New Roman"/>
                        </a:rPr>
                        <a:t>112</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02</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cs typeface="Times New Roman"/>
                        </a:rPr>
                        <a:t>Периодическая </a:t>
                      </a:r>
                      <a:r>
                        <a:rPr lang="ru-RU" sz="1050" dirty="0">
                          <a:latin typeface="Times New Roman"/>
                          <a:ea typeface="Times New Roman"/>
                          <a:cs typeface="Times New Roman"/>
                        </a:rPr>
                        <a:t>печать и издательства</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542,9</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776,9</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742,9</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742,9</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742,9</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8339">
                <a:tc>
                  <a:txBody>
                    <a:bodyPr/>
                    <a:lstStyle/>
                    <a:p>
                      <a:pPr indent="450215" algn="ctr">
                        <a:lnSpc>
                          <a:spcPct val="100000"/>
                        </a:lnSpc>
                        <a:spcAft>
                          <a:spcPts val="0"/>
                        </a:spcAft>
                      </a:pPr>
                      <a:r>
                        <a:rPr lang="ru-RU" sz="1050" b="1" dirty="0" smtClean="0">
                          <a:latin typeface="Times New Roman"/>
                          <a:ea typeface="Times New Roman"/>
                          <a:cs typeface="Times New Roman"/>
                        </a:rPr>
                        <a:t>113</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a:latin typeface="Times New Roman"/>
                          <a:ea typeface="Times New Roman"/>
                          <a:cs typeface="Times New Roman"/>
                        </a:rPr>
                        <a:t>Обслуживание </a:t>
                      </a:r>
                      <a:endParaRPr lang="ru-RU" sz="1050" dirty="0">
                        <a:latin typeface="Times New Roman"/>
                        <a:ea typeface="Times New Roman"/>
                        <a:cs typeface="Times New Roman"/>
                      </a:endParaRPr>
                    </a:p>
                    <a:p>
                      <a:pPr indent="21590" algn="l">
                        <a:lnSpc>
                          <a:spcPct val="100000"/>
                        </a:lnSpc>
                        <a:spcAft>
                          <a:spcPts val="0"/>
                        </a:spcAft>
                      </a:pPr>
                      <a:r>
                        <a:rPr lang="ru-RU" sz="1050" b="1" dirty="0">
                          <a:latin typeface="Times New Roman"/>
                          <a:ea typeface="Times New Roman"/>
                          <a:cs typeface="Times New Roman"/>
                        </a:rPr>
                        <a:t>муниципального долга</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68,1</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36,3</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100,0</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50,0</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50,0</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92212">
                <a:tc>
                  <a:txBody>
                    <a:bodyPr/>
                    <a:lstStyle/>
                    <a:p>
                      <a:pPr indent="450215" algn="ctr">
                        <a:lnSpc>
                          <a:spcPct val="100000"/>
                        </a:lnSpc>
                        <a:spcAft>
                          <a:spcPts val="0"/>
                        </a:spcAft>
                      </a:pPr>
                      <a:r>
                        <a:rPr lang="ru-RU" sz="1050" dirty="0" smtClean="0">
                          <a:latin typeface="Times New Roman"/>
                          <a:ea typeface="Times New Roman"/>
                          <a:cs typeface="Times New Roman"/>
                        </a:rPr>
                        <a:t>113</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cs typeface="Times New Roman"/>
                        </a:rPr>
                        <a:t>Обслуживание государственного внутреннего и муниципального долга</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68,1</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36,3</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100,0</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50,0</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50,0</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4808">
                <a:tc>
                  <a:txBody>
                    <a:bodyPr/>
                    <a:lstStyle/>
                    <a:p>
                      <a:pPr indent="450215" algn="ctr">
                        <a:lnSpc>
                          <a:spcPct val="100000"/>
                        </a:lnSpc>
                        <a:spcAft>
                          <a:spcPts val="0"/>
                        </a:spcAft>
                      </a:pPr>
                      <a:r>
                        <a:rPr lang="ru-RU" sz="1050" b="1" dirty="0" smtClean="0">
                          <a:latin typeface="Times New Roman"/>
                          <a:ea typeface="Times New Roman"/>
                          <a:cs typeface="Times New Roman"/>
                        </a:rPr>
                        <a:t>114</a:t>
                      </a:r>
                      <a:endParaRPr lang="ru-RU" sz="1050" b="1"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b="1"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smtClean="0">
                          <a:latin typeface="Times New Roman"/>
                          <a:ea typeface="Times New Roman"/>
                          <a:cs typeface="Times New Roman"/>
                        </a:rPr>
                        <a:t>Межбюджетные </a:t>
                      </a:r>
                      <a:r>
                        <a:rPr lang="ru-RU" sz="1050" b="1" dirty="0">
                          <a:latin typeface="Times New Roman"/>
                          <a:ea typeface="Times New Roman"/>
                          <a:cs typeface="Times New Roman"/>
                        </a:rPr>
                        <a:t>трансферты</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2 855,2</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2 978,5</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3</a:t>
                      </a:r>
                      <a:r>
                        <a:rPr lang="ru-RU" sz="1050" b="1" baseline="0" dirty="0" smtClean="0">
                          <a:latin typeface="Times New Roman"/>
                          <a:ea typeface="Times New Roman"/>
                          <a:cs typeface="Times New Roman"/>
                        </a:rPr>
                        <a:t> 094,4</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3 225,0</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3 349,3</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987020">
                <a:tc>
                  <a:txBody>
                    <a:bodyPr/>
                    <a:lstStyle/>
                    <a:p>
                      <a:pPr indent="450215" algn="ctr">
                        <a:lnSpc>
                          <a:spcPct val="100000"/>
                        </a:lnSpc>
                        <a:spcAft>
                          <a:spcPts val="0"/>
                        </a:spcAft>
                      </a:pPr>
                      <a:r>
                        <a:rPr lang="ru-RU" sz="1050" dirty="0" smtClean="0">
                          <a:latin typeface="Times New Roman"/>
                          <a:ea typeface="Times New Roman"/>
                          <a:cs typeface="Times New Roman"/>
                        </a:rPr>
                        <a:t>114</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cs typeface="Times New Roman"/>
                        </a:rPr>
                        <a:t>Дотации на выравнивание бюджетной обеспеченности субъектов Российской </a:t>
                      </a:r>
                    </a:p>
                    <a:p>
                      <a:pPr indent="21590" algn="l">
                        <a:lnSpc>
                          <a:spcPct val="100000"/>
                        </a:lnSpc>
                        <a:spcAft>
                          <a:spcPts val="0"/>
                        </a:spcAft>
                      </a:pPr>
                      <a:r>
                        <a:rPr lang="ru-RU" sz="1050" dirty="0">
                          <a:latin typeface="Times New Roman"/>
                          <a:ea typeface="Times New Roman"/>
                          <a:cs typeface="Times New Roman"/>
                        </a:rPr>
                        <a:t>Федерации и муниципальных образований</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2 855,2</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2 978,5</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3 094,4</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3 225,0</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3 349,3</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68489">
                <a:tc gridSpan="3">
                  <a:txBody>
                    <a:bodyPr/>
                    <a:lstStyle/>
                    <a:p>
                      <a:pPr indent="21590" algn="l">
                        <a:lnSpc>
                          <a:spcPct val="100000"/>
                        </a:lnSpc>
                        <a:spcAft>
                          <a:spcPts val="0"/>
                        </a:spcAft>
                      </a:pPr>
                      <a:r>
                        <a:rPr lang="ru-RU" sz="1050" b="1" i="1" dirty="0">
                          <a:latin typeface="Times New Roman"/>
                          <a:ea typeface="Times New Roman"/>
                          <a:cs typeface="Times New Roman"/>
                        </a:rPr>
                        <a:t>ИТОГО</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hMerge="1">
                  <a:txBody>
                    <a:bodyPr/>
                    <a:lstStyle/>
                    <a:p>
                      <a:pPr indent="21590" algn="ctr">
                        <a:lnSpc>
                          <a:spcPct val="100000"/>
                        </a:lnSpc>
                        <a:spcAft>
                          <a:spcPts val="0"/>
                        </a:spcAft>
                      </a:pP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hMerge="1">
                  <a:txBody>
                    <a:bodyPr/>
                    <a:lstStyle/>
                    <a:p>
                      <a:pPr indent="21590" algn="l">
                        <a:lnSpc>
                          <a:spcPct val="100000"/>
                        </a:lnSpc>
                        <a:spcAft>
                          <a:spcPts val="0"/>
                        </a:spcAft>
                      </a:pP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1 036 693,5</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1 208 643,5</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1 155 142,2</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1 055 581,5</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1 042 113,4</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
        <p:nvSpPr>
          <p:cNvPr id="3" name="Прямоугольник 2"/>
          <p:cNvSpPr/>
          <p:nvPr/>
        </p:nvSpPr>
        <p:spPr>
          <a:xfrm>
            <a:off x="285720" y="5214950"/>
            <a:ext cx="8643998" cy="646331"/>
          </a:xfrm>
          <a:prstGeom prst="rect">
            <a:avLst/>
          </a:prstGeom>
        </p:spPr>
        <p:txBody>
          <a:bodyPr wrap="square">
            <a:spAutoFit/>
          </a:bodyPr>
          <a:lstStyle/>
          <a:p>
            <a:pPr>
              <a:lnSpc>
                <a:spcPct val="150000"/>
              </a:lnSpc>
            </a:pPr>
            <a:r>
              <a:rPr lang="ar-AE" sz="1200" b="1" dirty="0" smtClean="0">
                <a:latin typeface="Times New Roman" panose="02020603050405020304" pitchFamily="18" charset="0"/>
                <a:ea typeface="Calibri" panose="020F0502020204030204" pitchFamily="34" charset="0"/>
              </a:rPr>
              <a:t>٭</a:t>
            </a:r>
            <a:r>
              <a:rPr lang="ru-RU" sz="1200" b="1" dirty="0" smtClean="0">
                <a:latin typeface="Times New Roman" panose="02020603050405020304" pitchFamily="18" charset="0"/>
                <a:ea typeface="Calibri" panose="020F0502020204030204" pitchFamily="34" charset="0"/>
              </a:rPr>
              <a:t> без </a:t>
            </a:r>
            <a:r>
              <a:rPr lang="ru-RU" sz="1200" b="1" dirty="0">
                <a:latin typeface="Times New Roman" panose="02020603050405020304" pitchFamily="18" charset="0"/>
                <a:ea typeface="Calibri" panose="020F0502020204030204" pitchFamily="34" charset="0"/>
              </a:rPr>
              <a:t>условно утверждаемых расходов бюджета </a:t>
            </a:r>
            <a:r>
              <a:rPr lang="ru-RU" sz="1200" b="1" dirty="0" smtClean="0">
                <a:latin typeface="Times New Roman" panose="02020603050405020304" pitchFamily="18" charset="0"/>
                <a:ea typeface="Calibri" panose="020F0502020204030204" pitchFamily="34" charset="0"/>
              </a:rPr>
              <a:t>Пугачевского </a:t>
            </a:r>
            <a:r>
              <a:rPr lang="ru-RU" sz="1200" b="1" dirty="0">
                <a:latin typeface="Times New Roman" panose="02020603050405020304" pitchFamily="18" charset="0"/>
                <a:ea typeface="Calibri" panose="020F0502020204030204" pitchFamily="34" charset="0"/>
              </a:rPr>
              <a:t>муниципального </a:t>
            </a:r>
            <a:r>
              <a:rPr lang="ru-RU" sz="1200" b="1" dirty="0" smtClean="0">
                <a:latin typeface="Times New Roman" panose="02020603050405020304" pitchFamily="18" charset="0"/>
                <a:ea typeface="Calibri" panose="020F0502020204030204" pitchFamily="34" charset="0"/>
              </a:rPr>
              <a:t>района Саратовской области</a:t>
            </a:r>
          </a:p>
          <a:p>
            <a:pPr>
              <a:lnSpc>
                <a:spcPct val="150000"/>
              </a:lnSpc>
            </a:pPr>
            <a:r>
              <a:rPr lang="ru-RU" sz="1200" b="1" dirty="0" smtClean="0">
                <a:latin typeface="Times New Roman" panose="02020603050405020304" pitchFamily="18" charset="0"/>
              </a:rPr>
              <a:t>Условно утверждаемые расходы составляют в 2023 году 10 446,7 тыс. рублей, в 2024 году 21 319,9 тыс. рублей.</a:t>
            </a:r>
            <a:endParaRPr lang="ru-RU" sz="1200" b="1"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1214423"/>
          <a:ext cx="8501121" cy="5454350"/>
        </p:xfrm>
        <a:graphic>
          <a:graphicData uri="http://schemas.openxmlformats.org/drawingml/2006/table">
            <a:tbl>
              <a:tblPr/>
              <a:tblGrid>
                <a:gridCol w="857256"/>
                <a:gridCol w="2571768"/>
                <a:gridCol w="1000132"/>
                <a:gridCol w="1071570"/>
                <a:gridCol w="1032735"/>
                <a:gridCol w="983830"/>
                <a:gridCol w="983830"/>
              </a:tblGrid>
              <a:tr h="580178">
                <a:tc>
                  <a:txBody>
                    <a:bodyPr/>
                    <a:lstStyle/>
                    <a:p>
                      <a:pPr indent="0" algn="ctr">
                        <a:lnSpc>
                          <a:spcPct val="150000"/>
                        </a:lnSpc>
                        <a:spcAft>
                          <a:spcPts val="0"/>
                        </a:spcAft>
                      </a:pPr>
                      <a:r>
                        <a:rPr lang="ru-RU" sz="1200" b="1" dirty="0">
                          <a:latin typeface="Times New Roman"/>
                          <a:ea typeface="Times New Roman"/>
                          <a:cs typeface="Times New Roman"/>
                        </a:rPr>
                        <a:t>Код раздела</a:t>
                      </a: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b="1" dirty="0">
                          <a:latin typeface="Times New Roman"/>
                          <a:ea typeface="Times New Roman"/>
                          <a:cs typeface="Times New Roman"/>
                        </a:rPr>
                        <a:t>Наименование расходов</a:t>
                      </a: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4445" algn="ctr">
                        <a:lnSpc>
                          <a:spcPct val="150000"/>
                        </a:lnSpc>
                        <a:spcAft>
                          <a:spcPts val="0"/>
                        </a:spcAft>
                      </a:pPr>
                      <a:r>
                        <a:rPr lang="ru-RU" sz="1200" b="1" dirty="0" smtClean="0">
                          <a:latin typeface="Times New Roman"/>
                          <a:ea typeface="Times New Roman"/>
                          <a:cs typeface="Times New Roman"/>
                        </a:rPr>
                        <a:t>Отчет </a:t>
                      </a:r>
                      <a:endParaRPr lang="ru-RU" sz="1200" dirty="0">
                        <a:latin typeface="Times New Roman"/>
                        <a:ea typeface="Times New Roman"/>
                        <a:cs typeface="Times New Roman"/>
                      </a:endParaRPr>
                    </a:p>
                    <a:p>
                      <a:pPr indent="-4445" algn="ctr">
                        <a:lnSpc>
                          <a:spcPct val="150000"/>
                        </a:lnSpc>
                        <a:spcAft>
                          <a:spcPts val="0"/>
                        </a:spcAft>
                      </a:pPr>
                      <a:r>
                        <a:rPr lang="ru-RU" sz="1200" b="1" dirty="0" smtClean="0">
                          <a:latin typeface="Times New Roman"/>
                          <a:ea typeface="Times New Roman"/>
                          <a:cs typeface="Times New Roman"/>
                        </a:rPr>
                        <a:t>2020 </a:t>
                      </a:r>
                      <a:r>
                        <a:rPr lang="ru-RU" sz="1200" b="1" dirty="0">
                          <a:latin typeface="Times New Roman"/>
                          <a:ea typeface="Times New Roman"/>
                          <a:cs typeface="Times New Roman"/>
                        </a:rPr>
                        <a:t>года</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smtClean="0">
                          <a:latin typeface="Times New Roman"/>
                          <a:ea typeface="Times New Roman"/>
                          <a:cs typeface="Times New Roman"/>
                        </a:rPr>
                        <a:t>Оценка     2021 </a:t>
                      </a:r>
                      <a:r>
                        <a:rPr lang="ru-RU" sz="1200" b="1" dirty="0">
                          <a:latin typeface="Times New Roman"/>
                          <a:ea typeface="Times New Roman"/>
                          <a:cs typeface="Times New Roman"/>
                        </a:rPr>
                        <a:t>года </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a:latin typeface="Times New Roman"/>
                          <a:ea typeface="Times New Roman"/>
                          <a:cs typeface="Times New Roman"/>
                        </a:rPr>
                        <a:t>План </a:t>
                      </a:r>
                      <a:endParaRPr lang="ru-RU" sz="1200" b="1" dirty="0" smtClean="0">
                        <a:latin typeface="Times New Roman"/>
                        <a:ea typeface="Times New Roman"/>
                        <a:cs typeface="Times New Roman"/>
                      </a:endParaRPr>
                    </a:p>
                    <a:p>
                      <a:pPr indent="0" algn="ctr">
                        <a:lnSpc>
                          <a:spcPct val="150000"/>
                        </a:lnSpc>
                        <a:spcAft>
                          <a:spcPts val="0"/>
                        </a:spcAft>
                      </a:pPr>
                      <a:r>
                        <a:rPr lang="ru-RU" sz="1200" b="1" dirty="0" smtClean="0">
                          <a:latin typeface="Times New Roman"/>
                          <a:ea typeface="Times New Roman"/>
                          <a:cs typeface="Times New Roman"/>
                        </a:rPr>
                        <a:t>на 2022 </a:t>
                      </a:r>
                      <a:r>
                        <a:rPr lang="ru-RU" sz="1200" b="1" dirty="0">
                          <a:latin typeface="Times New Roman"/>
                          <a:ea typeface="Times New Roman"/>
                          <a:cs typeface="Times New Roman"/>
                        </a:rPr>
                        <a:t>год</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a:latin typeface="Times New Roman"/>
                          <a:ea typeface="Times New Roman"/>
                          <a:cs typeface="Times New Roman"/>
                        </a:rPr>
                        <a:t>План </a:t>
                      </a:r>
                      <a:endParaRPr lang="ru-RU" sz="1200" b="1" dirty="0" smtClean="0">
                        <a:latin typeface="Times New Roman"/>
                        <a:ea typeface="Times New Roman"/>
                        <a:cs typeface="Times New Roman"/>
                      </a:endParaRPr>
                    </a:p>
                    <a:p>
                      <a:pPr indent="0" algn="ctr">
                        <a:lnSpc>
                          <a:spcPct val="150000"/>
                        </a:lnSpc>
                        <a:spcAft>
                          <a:spcPts val="0"/>
                        </a:spcAft>
                      </a:pPr>
                      <a:r>
                        <a:rPr lang="ru-RU" sz="1200" b="1" dirty="0" smtClean="0">
                          <a:latin typeface="Times New Roman"/>
                          <a:ea typeface="Times New Roman"/>
                          <a:cs typeface="Times New Roman"/>
                        </a:rPr>
                        <a:t>на 2023 </a:t>
                      </a:r>
                      <a:r>
                        <a:rPr lang="ru-RU" sz="1200" b="1" dirty="0">
                          <a:latin typeface="Times New Roman"/>
                          <a:ea typeface="Times New Roman"/>
                          <a:cs typeface="Times New Roman"/>
                        </a:rPr>
                        <a:t>год</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a:latin typeface="Times New Roman"/>
                          <a:ea typeface="Times New Roman"/>
                          <a:cs typeface="Times New Roman"/>
                        </a:rPr>
                        <a:t>План </a:t>
                      </a:r>
                      <a:endParaRPr lang="ru-RU" sz="1200" b="1" dirty="0" smtClean="0">
                        <a:latin typeface="Times New Roman"/>
                        <a:ea typeface="Times New Roman"/>
                        <a:cs typeface="Times New Roman"/>
                      </a:endParaRPr>
                    </a:p>
                    <a:p>
                      <a:pPr indent="0" algn="ctr">
                        <a:lnSpc>
                          <a:spcPct val="150000"/>
                        </a:lnSpc>
                        <a:spcAft>
                          <a:spcPts val="0"/>
                        </a:spcAft>
                      </a:pPr>
                      <a:r>
                        <a:rPr lang="ru-RU" sz="1200" b="1" dirty="0" smtClean="0">
                          <a:latin typeface="Times New Roman"/>
                          <a:ea typeface="Times New Roman"/>
                          <a:cs typeface="Times New Roman"/>
                        </a:rPr>
                        <a:t>на 2024 </a:t>
                      </a:r>
                      <a:r>
                        <a:rPr lang="ru-RU" sz="1200" b="1" dirty="0">
                          <a:latin typeface="Times New Roman"/>
                          <a:ea typeface="Times New Roman"/>
                          <a:cs typeface="Times New Roman"/>
                        </a:rPr>
                        <a:t>год</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35134">
                <a:tc>
                  <a:txBody>
                    <a:bodyPr/>
                    <a:lstStyle/>
                    <a:p>
                      <a:pPr indent="0" algn="ctr">
                        <a:lnSpc>
                          <a:spcPct val="150000"/>
                        </a:lnSpc>
                        <a:spcAft>
                          <a:spcPts val="0"/>
                        </a:spcAft>
                      </a:pPr>
                      <a:r>
                        <a:rPr lang="ru-RU" sz="1200" dirty="0">
                          <a:latin typeface="Times New Roman"/>
                          <a:ea typeface="Times New Roman"/>
                          <a:cs typeface="Times New Roman"/>
                        </a:rPr>
                        <a:t>01</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 Общегосударственные вопросы</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6,3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6,5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6,5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6,9</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6,6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23576">
                <a:tc>
                  <a:txBody>
                    <a:bodyPr/>
                    <a:lstStyle/>
                    <a:p>
                      <a:pPr indent="0" algn="ctr">
                        <a:lnSpc>
                          <a:spcPct val="150000"/>
                        </a:lnSpc>
                        <a:spcAft>
                          <a:spcPts val="0"/>
                        </a:spcAft>
                      </a:pPr>
                      <a:r>
                        <a:rPr lang="ru-RU" sz="1200" dirty="0" smtClean="0">
                          <a:latin typeface="Times New Roman"/>
                          <a:ea typeface="Times New Roman"/>
                          <a:cs typeface="Times New Roman"/>
                        </a:rPr>
                        <a:t>03</a:t>
                      </a: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 </a:t>
                      </a:r>
                      <a:r>
                        <a:rPr lang="ru-RU" sz="1200" dirty="0" smtClean="0">
                          <a:latin typeface="Times New Roman"/>
                          <a:ea typeface="Times New Roman"/>
                          <a:cs typeface="Times New Roman"/>
                        </a:rPr>
                        <a:t>Национальная безопасность и правоохранительная деятельность</a:t>
                      </a: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p>
                    <a:p>
                      <a:pPr indent="21590" algn="ctr">
                        <a:lnSpc>
                          <a:spcPct val="150000"/>
                        </a:lnSpc>
                        <a:spcAft>
                          <a:spcPts val="0"/>
                        </a:spcAft>
                      </a:pP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62612">
                <a:tc>
                  <a:txBody>
                    <a:bodyPr/>
                    <a:lstStyle/>
                    <a:p>
                      <a:pPr indent="0" algn="ctr">
                        <a:lnSpc>
                          <a:spcPct val="150000"/>
                        </a:lnSpc>
                        <a:spcAft>
                          <a:spcPts val="0"/>
                        </a:spcAft>
                      </a:pPr>
                      <a:r>
                        <a:rPr lang="ru-RU" sz="1200" dirty="0">
                          <a:latin typeface="Times New Roman"/>
                          <a:ea typeface="Times New Roman"/>
                          <a:cs typeface="Times New Roman"/>
                        </a:rPr>
                        <a:t>04</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 Национальная экономика</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5,5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7,2</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4,6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5,0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5,1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39903">
                <a:tc>
                  <a:txBody>
                    <a:bodyPr/>
                    <a:lstStyle/>
                    <a:p>
                      <a:pPr indent="0" algn="ctr">
                        <a:lnSpc>
                          <a:spcPct val="150000"/>
                        </a:lnSpc>
                        <a:spcAft>
                          <a:spcPts val="0"/>
                        </a:spcAft>
                      </a:pPr>
                      <a:r>
                        <a:rPr lang="ru-RU" sz="1200" dirty="0">
                          <a:latin typeface="Times New Roman"/>
                          <a:ea typeface="Times New Roman"/>
                          <a:cs typeface="Times New Roman"/>
                        </a:rPr>
                        <a:t>05</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Жилищно-коммунальное хозяйство</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0,6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85823">
                <a:tc>
                  <a:txBody>
                    <a:bodyPr/>
                    <a:lstStyle/>
                    <a:p>
                      <a:pPr indent="0" algn="ctr">
                        <a:lnSpc>
                          <a:spcPct val="150000"/>
                        </a:lnSpc>
                        <a:spcAft>
                          <a:spcPts val="0"/>
                        </a:spcAft>
                      </a:pPr>
                      <a:r>
                        <a:rPr lang="ru-RU" sz="1200" dirty="0">
                          <a:latin typeface="Times New Roman"/>
                          <a:ea typeface="Times New Roman"/>
                          <a:cs typeface="Times New Roman"/>
                        </a:rPr>
                        <a:t>07</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Образование</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72,5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71,8</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73,4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77,2</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77,72</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62612">
                <a:tc>
                  <a:txBody>
                    <a:bodyPr/>
                    <a:lstStyle/>
                    <a:p>
                      <a:pPr indent="0" algn="ctr">
                        <a:lnSpc>
                          <a:spcPct val="150000"/>
                        </a:lnSpc>
                        <a:spcAft>
                          <a:spcPts val="0"/>
                        </a:spcAft>
                      </a:pPr>
                      <a:r>
                        <a:rPr lang="ru-RU" sz="1200" dirty="0">
                          <a:latin typeface="Times New Roman"/>
                          <a:ea typeface="Times New Roman"/>
                          <a:cs typeface="Times New Roman"/>
                        </a:rPr>
                        <a:t>08</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Культура, кинематография</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11,2</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10,1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11,73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8,1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7,7</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62612">
                <a:tc>
                  <a:txBody>
                    <a:bodyPr/>
                    <a:lstStyle/>
                    <a:p>
                      <a:pPr indent="0" algn="ctr">
                        <a:lnSpc>
                          <a:spcPct val="150000"/>
                        </a:lnSpc>
                        <a:spcAft>
                          <a:spcPts val="0"/>
                        </a:spcAft>
                      </a:pPr>
                      <a:r>
                        <a:rPr lang="ru-RU" sz="1200" dirty="0">
                          <a:latin typeface="Times New Roman"/>
                          <a:ea typeface="Times New Roman"/>
                          <a:cs typeface="Times New Roman"/>
                        </a:rPr>
                        <a:t>10</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Социальная политика</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2,44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2,6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2,6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1,52</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35134">
                <a:tc>
                  <a:txBody>
                    <a:bodyPr/>
                    <a:lstStyle/>
                    <a:p>
                      <a:pPr indent="0" algn="ctr">
                        <a:lnSpc>
                          <a:spcPct val="150000"/>
                        </a:lnSpc>
                        <a:spcAft>
                          <a:spcPts val="0"/>
                        </a:spcAft>
                      </a:pPr>
                      <a:r>
                        <a:rPr lang="ru-RU" sz="1200" dirty="0">
                          <a:latin typeface="Times New Roman"/>
                          <a:ea typeface="Times New Roman"/>
                          <a:cs typeface="Times New Roman"/>
                        </a:rPr>
                        <a:t>11</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Физическая культура и спорт</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1,0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1,4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0,8</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0,9</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0,9</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84109">
                <a:tc>
                  <a:txBody>
                    <a:bodyPr/>
                    <a:lstStyle/>
                    <a:p>
                      <a:pPr indent="0" algn="ctr">
                        <a:lnSpc>
                          <a:spcPct val="150000"/>
                        </a:lnSpc>
                        <a:spcAft>
                          <a:spcPts val="0"/>
                        </a:spcAft>
                      </a:pPr>
                      <a:r>
                        <a:rPr lang="ru-RU" sz="1200" dirty="0">
                          <a:latin typeface="Times New Roman"/>
                          <a:ea typeface="Times New Roman"/>
                          <a:cs typeface="Times New Roman"/>
                        </a:rPr>
                        <a:t>12</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Средства массовой информации</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0,05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0,06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0,06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0,07</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0,07</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14783">
                <a:tc>
                  <a:txBody>
                    <a:bodyPr/>
                    <a:lstStyle/>
                    <a:p>
                      <a:pPr indent="0" algn="ctr">
                        <a:lnSpc>
                          <a:spcPct val="150000"/>
                        </a:lnSpc>
                        <a:spcAft>
                          <a:spcPts val="0"/>
                        </a:spcAft>
                      </a:pPr>
                      <a:r>
                        <a:rPr lang="ru-RU" sz="1200" dirty="0">
                          <a:latin typeface="Times New Roman"/>
                          <a:ea typeface="Times New Roman"/>
                          <a:cs typeface="Times New Roman"/>
                        </a:rPr>
                        <a:t>13</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Обслуживание муниципального долга</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0,01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64326">
                <a:tc>
                  <a:txBody>
                    <a:bodyPr/>
                    <a:lstStyle/>
                    <a:p>
                      <a:pPr indent="0" algn="ctr">
                        <a:lnSpc>
                          <a:spcPct val="150000"/>
                        </a:lnSpc>
                        <a:spcAft>
                          <a:spcPts val="0"/>
                        </a:spcAft>
                      </a:pPr>
                      <a:r>
                        <a:rPr lang="ru-RU" sz="1200" dirty="0">
                          <a:latin typeface="Times New Roman"/>
                          <a:ea typeface="Times New Roman"/>
                          <a:cs typeface="Times New Roman"/>
                        </a:rPr>
                        <a:t>14</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Межбюджетные трансферты</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0,23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78484">
                <a:tc>
                  <a:txBody>
                    <a:bodyPr/>
                    <a:lstStyle/>
                    <a:p>
                      <a:pPr indent="0" algn="ctr">
                        <a:lnSpc>
                          <a:spcPct val="150000"/>
                        </a:lnSpc>
                        <a:spcAft>
                          <a:spcPts val="0"/>
                        </a:spcAft>
                      </a:pP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b="1" dirty="0">
                          <a:latin typeface="Times New Roman"/>
                          <a:ea typeface="Times New Roman"/>
                          <a:cs typeface="Times New Roman"/>
                        </a:rPr>
                        <a:t>ИТОГО</a:t>
                      </a: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
        <p:nvSpPr>
          <p:cNvPr id="122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12289" name="Скругленный прямоугольник 696"/>
          <p:cNvSpPr>
            <a:spLocks noChangeArrowheads="1"/>
          </p:cNvSpPr>
          <p:nvPr/>
        </p:nvSpPr>
        <p:spPr bwMode="auto">
          <a:xfrm>
            <a:off x="1643042" y="285728"/>
            <a:ext cx="6616721" cy="661988"/>
          </a:xfrm>
          <a:prstGeom prst="roundRect">
            <a:avLst>
              <a:gd name="adj" fmla="val 16667"/>
            </a:avLst>
          </a:prstGeom>
          <a:gradFill rotWithShape="1">
            <a:gsLst>
              <a:gs pos="0">
                <a:schemeClr val="accent2">
                  <a:lumMod val="60000"/>
                  <a:lumOff val="40000"/>
                </a:schemeClr>
              </a:gs>
              <a:gs pos="35001">
                <a:srgbClr val="FFD0AA"/>
              </a:gs>
              <a:gs pos="100000">
                <a:srgbClr val="FFEBDB"/>
              </a:gs>
            </a:gsLst>
            <a:lin ang="16200000" scaled="1"/>
          </a:gradFill>
          <a:ln w="9525">
            <a:solidFill>
              <a:srgbClr val="F6924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Удельный вес расходов по отраслям в общем объеме расходов районного бюджета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292" name="Rectangle 4"/>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357158" y="285728"/>
            <a:ext cx="8501122"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spcBef>
                <a:spcPct val="0"/>
              </a:spcBef>
              <a:spcAft>
                <a:spcPct val="0"/>
              </a:spcAft>
              <a:buClrTx/>
              <a:buSzTx/>
              <a:buFontTx/>
              <a:buNone/>
              <a:tabLst>
                <a:tab pos="30607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Данная брошюра познакомит Вас с ключевыми положениями основного финансового документа района. В ней в понятной   форме   представлена   информация  о приоритетных направлениях бюджетной политики района, условиях формирования и параметрах районного бюджета, планируемых результатах использования бюджетных средств.</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spcBef>
                <a:spcPct val="0"/>
              </a:spcBef>
              <a:spcAft>
                <a:spcPct val="0"/>
              </a:spcAft>
              <a:buClrTx/>
              <a:buSzTx/>
              <a:buFontTx/>
              <a:buNone/>
              <a:tabLst>
                <a:tab pos="30607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Важнейшими целями бюджетной политики района остаются исполнение принятых обязательств, решение наиболее значимых для жителей социальных вопросов в условиях ограниченных финансовых ресурсов, обеспечение стабильности бюджетной системы района.</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spcBef>
                <a:spcPct val="0"/>
              </a:spcBef>
              <a:spcAft>
                <a:spcPct val="0"/>
              </a:spcAft>
              <a:buClrTx/>
              <a:buSzTx/>
              <a:buFontTx/>
              <a:buNone/>
              <a:tabLst>
                <a:tab pos="30607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Представленная информация предназначена для широкого круга пользователей и будет интересна и полезна как студентам, педагогам, врачам, молодым семьям, так и гражданским служащим, пенсионерам и другим категориям населения, так как районный бюджет затрагивает интересы каждого жителя Пугачевского района. Мы постарались в доступной и понятной форме для граждан, показать основные показатели районного бюджета.</a:t>
            </a:r>
          </a:p>
          <a:p>
            <a:pPr marL="0" marR="0" lvl="0" indent="450850" algn="just" defTabSz="914400" rtl="0" eaLnBrk="0" fontAlgn="base" latinLnBrk="0" hangingPunct="0">
              <a:spcBef>
                <a:spcPct val="0"/>
              </a:spcBef>
              <a:spcAft>
                <a:spcPct val="0"/>
              </a:spcAft>
              <a:buClrTx/>
              <a:buSzTx/>
              <a:buFontTx/>
              <a:buNone/>
              <a:tabLst>
                <a:tab pos="3060700" algn="l"/>
              </a:tabLst>
            </a:pPr>
            <a:endParaRPr lang="ru-RU" sz="2000" dirty="0" smtClean="0">
              <a:latin typeface="Times New Roman" pitchFamily="18" charset="0"/>
              <a:cs typeface="Times New Roman" pitchFamily="18" charset="0"/>
            </a:endParaRPr>
          </a:p>
          <a:p>
            <a:pPr marL="0" marR="0" lvl="0" indent="450850" algn="just" defTabSz="914400" rtl="0" eaLnBrk="0" fontAlgn="base" latinLnBrk="0" hangingPunct="0">
              <a:spcBef>
                <a:spcPct val="0"/>
              </a:spcBef>
              <a:spcAft>
                <a:spcPct val="0"/>
              </a:spcAft>
              <a:buClrTx/>
              <a:buSzTx/>
              <a:buFontTx/>
              <a:buNone/>
              <a:tabLst>
                <a:tab pos="3060700" algn="l"/>
              </a:tabLst>
            </a:pP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spcBef>
                <a:spcPct val="0"/>
              </a:spcBef>
              <a:spcAft>
                <a:spcPct val="0"/>
              </a:spcAft>
              <a:buClrTx/>
              <a:buSzTx/>
              <a:buFontTx/>
              <a:buNone/>
              <a:tabLst>
                <a:tab pos="3060700" algn="l"/>
              </a:tabLst>
            </a:pP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2071678"/>
            <a:ext cx="8332349" cy="3490186"/>
          </a:xfrm>
          <a:prstGeom prst="rect">
            <a:avLst/>
          </a:prstGeom>
        </p:spPr>
        <p:txBody>
          <a:bodyPr wrap="square">
            <a:spAutoFit/>
          </a:bodyPr>
          <a:lstStyle/>
          <a:p>
            <a:pPr algn="just">
              <a:lnSpc>
                <a:spcPct val="115000"/>
              </a:lnSpc>
              <a:spcAft>
                <a:spcPts val="0"/>
              </a:spcAft>
            </a:pP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      В </a:t>
            </a:r>
            <a:r>
              <a:rPr lang="ru-RU" sz="1600" b="1" dirty="0">
                <a:latin typeface="Times New Roman" panose="02020603050405020304" pitchFamily="18" charset="0"/>
                <a:ea typeface="Calibri" panose="020F0502020204030204" pitchFamily="34" charset="0"/>
                <a:cs typeface="Times New Roman" panose="02020603050405020304" pitchFamily="18" charset="0"/>
              </a:rPr>
              <a:t>целом средства на заработную плату с начислениями определены в объеме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         846 306,8 тыс. </a:t>
            </a:r>
            <a:r>
              <a:rPr lang="ru-RU" sz="1600" b="1" dirty="0">
                <a:latin typeface="Times New Roman" panose="02020603050405020304" pitchFamily="18" charset="0"/>
                <a:ea typeface="Calibri" panose="020F0502020204030204" pitchFamily="34" charset="0"/>
                <a:cs typeface="Times New Roman" panose="02020603050405020304" pitchFamily="18" charset="0"/>
              </a:rPr>
              <a:t>рублей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2022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что составляет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73,3% </a:t>
            </a:r>
            <a:r>
              <a:rPr lang="ru-RU" sz="1600" b="1" dirty="0">
                <a:latin typeface="Times New Roman" panose="02020603050405020304" pitchFamily="18" charset="0"/>
                <a:ea typeface="Calibri" panose="020F0502020204030204" pitchFamily="34" charset="0"/>
                <a:cs typeface="Times New Roman" panose="02020603050405020304" pitchFamily="18" charset="0"/>
              </a:rPr>
              <a:t>от общих расходов бюджета;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   805 487,1 тыс. </a:t>
            </a:r>
            <a:r>
              <a:rPr lang="ru-RU" sz="1600" b="1" dirty="0">
                <a:latin typeface="Times New Roman" panose="02020603050405020304" pitchFamily="18" charset="0"/>
                <a:ea typeface="Calibri" panose="020F0502020204030204" pitchFamily="34" charset="0"/>
                <a:cs typeface="Times New Roman" panose="02020603050405020304" pitchFamily="18" charset="0"/>
              </a:rPr>
              <a:t>рублей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2023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что составляет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75,6% </a:t>
            </a:r>
            <a:r>
              <a:rPr lang="ru-RU" sz="1600" b="1" dirty="0">
                <a:latin typeface="Times New Roman" panose="02020603050405020304" pitchFamily="18" charset="0"/>
                <a:ea typeface="Calibri" panose="020F0502020204030204" pitchFamily="34" charset="0"/>
                <a:cs typeface="Times New Roman" panose="02020603050405020304" pitchFamily="18" charset="0"/>
              </a:rPr>
              <a:t>от общих расходов бюджета;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  798 699,6 тыс. </a:t>
            </a:r>
            <a:r>
              <a:rPr lang="ru-RU" sz="1600" b="1" dirty="0">
                <a:latin typeface="Times New Roman" panose="02020603050405020304" pitchFamily="18" charset="0"/>
                <a:ea typeface="Calibri" panose="020F0502020204030204" pitchFamily="34" charset="0"/>
                <a:cs typeface="Times New Roman" panose="02020603050405020304" pitchFamily="18" charset="0"/>
              </a:rPr>
              <a:t>рублей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2024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что составляет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75,1% </a:t>
            </a:r>
            <a:r>
              <a:rPr lang="ru-RU" sz="1600" b="1" dirty="0">
                <a:latin typeface="Times New Roman" panose="02020603050405020304" pitchFamily="18" charset="0"/>
                <a:ea typeface="Calibri" panose="020F0502020204030204" pitchFamily="34" charset="0"/>
                <a:cs typeface="Times New Roman" panose="02020603050405020304" pitchFamily="18" charset="0"/>
              </a:rPr>
              <a:t>от общих расходов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бюджета.</a:t>
            </a:r>
            <a:r>
              <a:rPr lang="ru-RU" sz="1600" dirty="0">
                <a:latin typeface="Times New Roman" panose="02020603050405020304" pitchFamily="18" charset="0"/>
                <a:ea typeface="Calibri" panose="020F0502020204030204" pitchFamily="34" charset="0"/>
                <a:cs typeface="Times New Roman" panose="02020603050405020304" pitchFamily="18" charset="0"/>
              </a:rPr>
              <a:t>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Расходы </a:t>
            </a:r>
            <a:r>
              <a:rPr lang="ru-RU" sz="1600" b="1" dirty="0">
                <a:latin typeface="Times New Roman" panose="02020603050405020304" pitchFamily="18" charset="0"/>
                <a:ea typeface="Calibri" panose="020F0502020204030204" pitchFamily="34" charset="0"/>
                <a:cs typeface="Times New Roman" panose="02020603050405020304" pitchFamily="18" charset="0"/>
              </a:rPr>
              <a:t>на оплату коммунальных услуг просчитаны с учетом прогноза изменения тарифов на топливо-энергетические ресурсы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2022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в среднем на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3,7% (к 2021 году), </a:t>
            </a:r>
            <a:r>
              <a:rPr lang="ru-RU" sz="1600" b="1" dirty="0">
                <a:latin typeface="Times New Roman" panose="02020603050405020304" pitchFamily="18" charset="0"/>
                <a:ea typeface="Calibri" panose="020F0502020204030204" pitchFamily="34" charset="0"/>
                <a:cs typeface="Times New Roman" panose="02020603050405020304" pitchFamily="18" charset="0"/>
              </a:rPr>
              <a:t>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2023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в среднем на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3,7% </a:t>
            </a:r>
            <a:r>
              <a:rPr lang="ru-RU" sz="1600" b="1" dirty="0">
                <a:latin typeface="Times New Roman" panose="02020603050405020304" pitchFamily="18" charset="0"/>
                <a:ea typeface="Calibri" panose="020F0502020204030204" pitchFamily="34" charset="0"/>
                <a:cs typeface="Times New Roman" panose="02020603050405020304" pitchFamily="18" charset="0"/>
              </a:rPr>
              <a:t>(к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2022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2024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в среднем на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3,7% </a:t>
            </a:r>
            <a:r>
              <a:rPr lang="ru-RU" sz="1600" b="1" dirty="0">
                <a:latin typeface="Times New Roman" panose="02020603050405020304" pitchFamily="18" charset="0"/>
                <a:ea typeface="Calibri" panose="020F0502020204030204" pitchFamily="34" charset="0"/>
                <a:cs typeface="Times New Roman" panose="02020603050405020304" pitchFamily="18" charset="0"/>
              </a:rPr>
              <a:t>(к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2023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Учитывая ограниченные возможности бюджета, формирование бюджета по другим статьям расходов осуществлялось в режиме жестких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ограничений. Сохранена </a:t>
            </a:r>
            <a:r>
              <a:rPr lang="ru-RU" sz="1600" b="1" dirty="0">
                <a:latin typeface="Times New Roman" panose="02020603050405020304" pitchFamily="18" charset="0"/>
                <a:ea typeface="Calibri" panose="020F0502020204030204" pitchFamily="34" charset="0"/>
                <a:cs typeface="Times New Roman" panose="02020603050405020304" pitchFamily="18" charset="0"/>
              </a:rPr>
              <a:t>социальная направленность бюджета района. Удельный вес расходов на социальную сферу в общем объеме расходов   составляет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2022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88,5%, </a:t>
            </a:r>
            <a:r>
              <a:rPr lang="ru-RU" sz="1600" b="1" dirty="0">
                <a:latin typeface="Times New Roman" panose="02020603050405020304" pitchFamily="18" charset="0"/>
                <a:ea typeface="Calibri" panose="020F0502020204030204" pitchFamily="34" charset="0"/>
                <a:cs typeface="Times New Roman" panose="02020603050405020304" pitchFamily="18" charset="0"/>
              </a:rPr>
              <a:t>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2023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86,8%, </a:t>
            </a:r>
            <a:r>
              <a:rPr lang="ru-RU" sz="1600" b="1" dirty="0">
                <a:latin typeface="Times New Roman" panose="02020603050405020304" pitchFamily="18" charset="0"/>
                <a:ea typeface="Calibri" panose="020F0502020204030204" pitchFamily="34" charset="0"/>
                <a:cs typeface="Times New Roman" panose="02020603050405020304" pitchFamily="18" charset="0"/>
              </a:rPr>
              <a:t>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2024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86,1%.</a:t>
            </a:r>
            <a:endParaRPr lang="ru-RU" sz="1600" dirty="0">
              <a:latin typeface="Times New Roman" panose="02020603050405020304" pitchFamily="18" charset="0"/>
              <a:cs typeface="Times New Roman" panose="02020603050405020304" pitchFamily="18" charset="0"/>
            </a:endParaRPr>
          </a:p>
        </p:txBody>
      </p:sp>
      <p:graphicFrame>
        <p:nvGraphicFramePr>
          <p:cNvPr id="3" name="Таблица 2"/>
          <p:cNvGraphicFramePr>
            <a:graphicFrameLocks noGrp="1"/>
          </p:cNvGraphicFramePr>
          <p:nvPr>
            <p:extLst>
              <p:ext uri="{D42A27DB-BD31-4B8C-83A1-F6EECF244321}">
                <p14:modId xmlns:p14="http://schemas.microsoft.com/office/powerpoint/2010/main" xmlns="" val="1500527313"/>
              </p:ext>
            </p:extLst>
          </p:nvPr>
        </p:nvGraphicFramePr>
        <p:xfrm>
          <a:off x="357156" y="500042"/>
          <a:ext cx="8286810" cy="1218057"/>
        </p:xfrm>
        <a:graphic>
          <a:graphicData uri="http://schemas.openxmlformats.org/drawingml/2006/table">
            <a:tbl>
              <a:tblPr firstRow="1" firstCol="1" bandRow="1"/>
              <a:tblGrid>
                <a:gridCol w="3133667"/>
                <a:gridCol w="1152615"/>
                <a:gridCol w="936497"/>
                <a:gridCol w="974919"/>
                <a:gridCol w="974919"/>
                <a:gridCol w="1114193"/>
              </a:tblGrid>
              <a:tr h="0">
                <a:tc>
                  <a:txBody>
                    <a:bodyPr/>
                    <a:lstStyle/>
                    <a:p>
                      <a:pPr algn="ctr">
                        <a:lnSpc>
                          <a:spcPct val="115000"/>
                        </a:lnSpc>
                        <a:spcAft>
                          <a:spcPts val="0"/>
                        </a:spcAft>
                      </a:pPr>
                      <a:r>
                        <a:rPr lang="ru-RU" sz="1350" b="1" dirty="0">
                          <a:effectLst/>
                          <a:latin typeface="Times New Roman" pitchFamily="18" charset="0"/>
                          <a:ea typeface="Calibri" panose="020F0502020204030204" pitchFamily="34" charset="0"/>
                          <a:cs typeface="Times New Roman" pitchFamily="18" charset="0"/>
                        </a:rPr>
                        <a:t>Показатели</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350" b="1" dirty="0" smtClean="0">
                          <a:effectLst/>
                          <a:latin typeface="Times New Roman" pitchFamily="18" charset="0"/>
                          <a:ea typeface="Calibri" panose="020F0502020204030204" pitchFamily="34" charset="0"/>
                          <a:cs typeface="Times New Roman" pitchFamily="18" charset="0"/>
                        </a:rPr>
                        <a:t>20</a:t>
                      </a:r>
                      <a:r>
                        <a:rPr lang="en-US" sz="1350" b="1" dirty="0" smtClean="0">
                          <a:effectLst/>
                          <a:latin typeface="Times New Roman" pitchFamily="18" charset="0"/>
                          <a:ea typeface="Calibri" panose="020F0502020204030204" pitchFamily="34" charset="0"/>
                          <a:cs typeface="Times New Roman" pitchFamily="18" charset="0"/>
                        </a:rPr>
                        <a:t>20</a:t>
                      </a:r>
                      <a:r>
                        <a:rPr lang="ru-RU" sz="1350" b="1" dirty="0" smtClean="0">
                          <a:effectLst/>
                          <a:latin typeface="Times New Roman" pitchFamily="18" charset="0"/>
                          <a:ea typeface="Calibri" panose="020F0502020204030204" pitchFamily="34" charset="0"/>
                          <a:cs typeface="Times New Roman" pitchFamily="18" charset="0"/>
                        </a:rPr>
                        <a:t> </a:t>
                      </a:r>
                      <a:r>
                        <a:rPr lang="ru-RU" sz="1350" b="1" dirty="0">
                          <a:effectLst/>
                          <a:latin typeface="Times New Roman" pitchFamily="18" charset="0"/>
                          <a:ea typeface="Calibri" panose="020F0502020204030204" pitchFamily="34" charset="0"/>
                          <a:cs typeface="Times New Roman" pitchFamily="18" charset="0"/>
                        </a:rPr>
                        <a:t>год</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350" b="1" dirty="0" smtClean="0">
                          <a:effectLst/>
                          <a:latin typeface="Times New Roman" pitchFamily="18" charset="0"/>
                          <a:ea typeface="Calibri" panose="020F0502020204030204" pitchFamily="34" charset="0"/>
                          <a:cs typeface="Times New Roman" pitchFamily="18" charset="0"/>
                        </a:rPr>
                        <a:t>202</a:t>
                      </a:r>
                      <a:r>
                        <a:rPr lang="en-US" sz="1350" b="1" dirty="0" smtClean="0">
                          <a:effectLst/>
                          <a:latin typeface="Times New Roman" pitchFamily="18" charset="0"/>
                          <a:ea typeface="Calibri" panose="020F0502020204030204" pitchFamily="34" charset="0"/>
                          <a:cs typeface="Times New Roman" pitchFamily="18" charset="0"/>
                        </a:rPr>
                        <a:t>1</a:t>
                      </a:r>
                      <a:r>
                        <a:rPr lang="ru-RU" sz="1350" b="1" dirty="0" smtClean="0">
                          <a:effectLst/>
                          <a:latin typeface="Times New Roman" pitchFamily="18" charset="0"/>
                          <a:ea typeface="Calibri" panose="020F0502020204030204" pitchFamily="34" charset="0"/>
                          <a:cs typeface="Times New Roman" pitchFamily="18" charset="0"/>
                        </a:rPr>
                        <a:t> </a:t>
                      </a:r>
                      <a:r>
                        <a:rPr lang="ru-RU" sz="1350" b="1" dirty="0">
                          <a:effectLst/>
                          <a:latin typeface="Times New Roman" pitchFamily="18" charset="0"/>
                          <a:ea typeface="Calibri" panose="020F0502020204030204" pitchFamily="34" charset="0"/>
                          <a:cs typeface="Times New Roman" pitchFamily="18" charset="0"/>
                        </a:rPr>
                        <a:t>год</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350" b="1" dirty="0" smtClean="0">
                          <a:effectLst/>
                          <a:latin typeface="Times New Roman" pitchFamily="18" charset="0"/>
                          <a:ea typeface="Calibri" panose="020F0502020204030204" pitchFamily="34" charset="0"/>
                          <a:cs typeface="Times New Roman" pitchFamily="18" charset="0"/>
                        </a:rPr>
                        <a:t>202</a:t>
                      </a:r>
                      <a:r>
                        <a:rPr lang="en-US" sz="1350" b="1" dirty="0" smtClean="0">
                          <a:effectLst/>
                          <a:latin typeface="Times New Roman" pitchFamily="18" charset="0"/>
                          <a:ea typeface="Calibri" panose="020F0502020204030204" pitchFamily="34" charset="0"/>
                          <a:cs typeface="Times New Roman" pitchFamily="18" charset="0"/>
                        </a:rPr>
                        <a:t>2</a:t>
                      </a:r>
                      <a:r>
                        <a:rPr lang="ru-RU" sz="1350" b="1" dirty="0" smtClean="0">
                          <a:effectLst/>
                          <a:latin typeface="Times New Roman" pitchFamily="18" charset="0"/>
                          <a:ea typeface="Calibri" panose="020F0502020204030204" pitchFamily="34" charset="0"/>
                          <a:cs typeface="Times New Roman" pitchFamily="18" charset="0"/>
                        </a:rPr>
                        <a:t> </a:t>
                      </a:r>
                      <a:r>
                        <a:rPr lang="ru-RU" sz="1350" b="1" dirty="0">
                          <a:effectLst/>
                          <a:latin typeface="Times New Roman" pitchFamily="18" charset="0"/>
                          <a:ea typeface="Calibri" panose="020F0502020204030204" pitchFamily="34" charset="0"/>
                          <a:cs typeface="Times New Roman" pitchFamily="18" charset="0"/>
                        </a:rPr>
                        <a:t>год</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350" b="1" dirty="0" smtClean="0">
                          <a:effectLst/>
                          <a:latin typeface="Times New Roman" pitchFamily="18" charset="0"/>
                          <a:ea typeface="Calibri" panose="020F0502020204030204" pitchFamily="34" charset="0"/>
                          <a:cs typeface="Times New Roman" pitchFamily="18" charset="0"/>
                        </a:rPr>
                        <a:t>202</a:t>
                      </a:r>
                      <a:r>
                        <a:rPr lang="en-US" sz="1350" b="1" dirty="0" smtClean="0">
                          <a:effectLst/>
                          <a:latin typeface="Times New Roman" pitchFamily="18" charset="0"/>
                          <a:ea typeface="Calibri" panose="020F0502020204030204" pitchFamily="34" charset="0"/>
                          <a:cs typeface="Times New Roman" pitchFamily="18" charset="0"/>
                        </a:rPr>
                        <a:t>3</a:t>
                      </a:r>
                      <a:r>
                        <a:rPr lang="ru-RU" sz="1350" b="1" dirty="0" smtClean="0">
                          <a:effectLst/>
                          <a:latin typeface="Times New Roman" pitchFamily="18" charset="0"/>
                          <a:ea typeface="Calibri" panose="020F0502020204030204" pitchFamily="34" charset="0"/>
                          <a:cs typeface="Times New Roman" pitchFamily="18" charset="0"/>
                        </a:rPr>
                        <a:t> </a:t>
                      </a:r>
                      <a:r>
                        <a:rPr lang="ru-RU" sz="1350" b="1" dirty="0">
                          <a:effectLst/>
                          <a:latin typeface="Times New Roman" pitchFamily="18" charset="0"/>
                          <a:ea typeface="Calibri" panose="020F0502020204030204" pitchFamily="34" charset="0"/>
                          <a:cs typeface="Times New Roman" pitchFamily="18" charset="0"/>
                        </a:rPr>
                        <a:t>год</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ru-RU" sz="1350" b="1" i="0" u="none" strike="noStrike" kern="1200" cap="none" spc="0" normalizeH="0" baseline="0" noProof="0" dirty="0" smtClean="0">
                          <a:ln>
                            <a:noFill/>
                          </a:ln>
                          <a:solidFill>
                            <a:prstClr val="black"/>
                          </a:solidFill>
                          <a:effectLst/>
                          <a:uLnTx/>
                          <a:uFillTx/>
                          <a:latin typeface="Times New Roman" pitchFamily="18" charset="0"/>
                          <a:ea typeface="Calibri" panose="020F0502020204030204" pitchFamily="34" charset="0"/>
                          <a:cs typeface="Times New Roman" pitchFamily="18" charset="0"/>
                        </a:rPr>
                        <a:t>202</a:t>
                      </a:r>
                      <a:r>
                        <a:rPr kumimoji="0" lang="en-US" sz="1350" b="1" i="0" u="none" strike="noStrike" kern="1200" cap="none" spc="0" normalizeH="0" baseline="0" noProof="0" dirty="0" smtClean="0">
                          <a:ln>
                            <a:noFill/>
                          </a:ln>
                          <a:solidFill>
                            <a:prstClr val="black"/>
                          </a:solidFill>
                          <a:effectLst/>
                          <a:uLnTx/>
                          <a:uFillTx/>
                          <a:latin typeface="Times New Roman" pitchFamily="18" charset="0"/>
                          <a:ea typeface="Calibri" panose="020F0502020204030204" pitchFamily="34" charset="0"/>
                          <a:cs typeface="Times New Roman" pitchFamily="18" charset="0"/>
                        </a:rPr>
                        <a:t>4</a:t>
                      </a:r>
                      <a:r>
                        <a:rPr kumimoji="0" lang="ru-RU" sz="1350" b="1" i="0" u="none" strike="noStrike" kern="1200" cap="none" spc="0" normalizeH="0" baseline="0" noProof="0" dirty="0" smtClean="0">
                          <a:ln>
                            <a:noFill/>
                          </a:ln>
                          <a:solidFill>
                            <a:prstClr val="black"/>
                          </a:solidFill>
                          <a:effectLst/>
                          <a:uLnTx/>
                          <a:uFillTx/>
                          <a:latin typeface="Times New Roman" pitchFamily="18" charset="0"/>
                          <a:ea typeface="Calibri" panose="020F0502020204030204" pitchFamily="34" charset="0"/>
                          <a:cs typeface="Times New Roman" pitchFamily="18" charset="0"/>
                        </a:rPr>
                        <a:t> год</a:t>
                      </a:r>
                      <a:endParaRPr kumimoji="0" lang="ru-RU" sz="1100" b="0" i="0" u="none" strike="noStrike" kern="1200" cap="none" spc="0" normalizeH="0" baseline="0" noProof="0" dirty="0" smtClean="0">
                        <a:ln>
                          <a:noFill/>
                        </a:ln>
                        <a:solidFill>
                          <a:prstClr val="black"/>
                        </a:solidFill>
                        <a:effectLst/>
                        <a:uLnTx/>
                        <a:uFillTx/>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0">
                <a:tc>
                  <a:txBody>
                    <a:bodyPr/>
                    <a:lstStyle/>
                    <a:p>
                      <a:pPr algn="ctr">
                        <a:lnSpc>
                          <a:spcPct val="115000"/>
                        </a:lnSpc>
                        <a:spcAft>
                          <a:spcPts val="0"/>
                        </a:spcAft>
                      </a:pPr>
                      <a:r>
                        <a:rPr lang="ru-RU" sz="1400" b="1" dirty="0">
                          <a:effectLst/>
                          <a:latin typeface="Times New Roman" pitchFamily="18" charset="0"/>
                          <a:ea typeface="Calibri" panose="020F0502020204030204" pitchFamily="34" charset="0"/>
                          <a:cs typeface="Times New Roman" pitchFamily="18" charset="0"/>
                        </a:rPr>
                        <a:t>Объем расходов бюджета </a:t>
                      </a:r>
                      <a:r>
                        <a:rPr lang="ru-RU" sz="1400" b="1" dirty="0" smtClean="0">
                          <a:effectLst/>
                          <a:latin typeface="Times New Roman" pitchFamily="18" charset="0"/>
                          <a:ea typeface="Calibri" panose="020F0502020204030204" pitchFamily="34" charset="0"/>
                          <a:cs typeface="Times New Roman" pitchFamily="18" charset="0"/>
                        </a:rPr>
                        <a:t>Пугачевского </a:t>
                      </a:r>
                      <a:r>
                        <a:rPr lang="ru-RU" sz="1400" b="1" dirty="0">
                          <a:effectLst/>
                          <a:latin typeface="Times New Roman" pitchFamily="18" charset="0"/>
                          <a:ea typeface="Calibri" panose="020F0502020204030204" pitchFamily="34" charset="0"/>
                          <a:cs typeface="Times New Roman" pitchFamily="18" charset="0"/>
                        </a:rPr>
                        <a:t>муниципального района в расчете на 1 жителя (тыс. рублей)</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18,2</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21,4</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20,5</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18,7</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smtClean="0">
                          <a:effectLst/>
                          <a:latin typeface="Times New Roman" pitchFamily="18" charset="0"/>
                          <a:ea typeface="Calibri" panose="020F0502020204030204" pitchFamily="34" charset="0"/>
                          <a:cs typeface="Times New Roman" pitchFamily="18" charset="0"/>
                        </a:rPr>
                        <a:t>18,5</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Скругленный прямоугольник 37904"/>
          <p:cNvSpPr>
            <a:spLocks noChangeArrowheads="1"/>
          </p:cNvSpPr>
          <p:nvPr/>
        </p:nvSpPr>
        <p:spPr bwMode="auto">
          <a:xfrm>
            <a:off x="1995488" y="471488"/>
            <a:ext cx="5649912" cy="492125"/>
          </a:xfrm>
          <a:prstGeom prst="roundRect">
            <a:avLst>
              <a:gd name="adj" fmla="val 16667"/>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endParaRPr lang="ru-RU" sz="2000" b="1" dirty="0" smtClean="0">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ОБРАЗОВАНИЕ</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195"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8197" name="Rectangle 5"/>
          <p:cNvSpPr>
            <a:spLocks noChangeArrowheads="1"/>
          </p:cNvSpPr>
          <p:nvPr/>
        </p:nvSpPr>
        <p:spPr bwMode="auto">
          <a:xfrm>
            <a:off x="285720" y="1071546"/>
            <a:ext cx="8434040" cy="196977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на образование  запланированы в объеме:</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2022 год – </a:t>
            </a:r>
            <a:r>
              <a:rPr lang="ru-RU" sz="1600" dirty="0" smtClean="0">
                <a:latin typeface="Times New Roman" pitchFamily="18" charset="0"/>
                <a:ea typeface="Times New Roman" pitchFamily="18" charset="0"/>
                <a:cs typeface="Times New Roman" pitchFamily="18" charset="0"/>
              </a:rPr>
              <a:t>847 719,2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 и на каждого жителя района составят 15 009,2 рубля;</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2023 год – </a:t>
            </a:r>
            <a:r>
              <a:rPr lang="ru-RU" sz="1600" dirty="0" smtClean="0">
                <a:latin typeface="Times New Roman" pitchFamily="18" charset="0"/>
                <a:ea typeface="Times New Roman" pitchFamily="18" charset="0"/>
                <a:cs typeface="Times New Roman" pitchFamily="18" charset="0"/>
              </a:rPr>
              <a:t>814 756,9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 и на каждого жителя района составят 14 425,6</a:t>
            </a:r>
            <a:r>
              <a:rPr kumimoji="0" lang="ru-RU" sz="16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рубля;</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2024 год – </a:t>
            </a:r>
            <a:r>
              <a:rPr lang="ru-RU" sz="1600" dirty="0" smtClean="0">
                <a:latin typeface="Times New Roman" pitchFamily="18" charset="0"/>
                <a:ea typeface="Times New Roman" pitchFamily="18" charset="0"/>
                <a:cs typeface="Times New Roman" pitchFamily="18" charset="0"/>
              </a:rPr>
              <a:t>810 108,6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 и на каждого жителя района составят  14 343,3 рубля;</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endParaRPr kumimoji="0" lang="ru-RU" sz="20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0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Дошкольное образование</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198" name="Rectangle 6"/>
          <p:cNvSpPr>
            <a:spLocks noChangeArrowheads="1"/>
          </p:cNvSpPr>
          <p:nvPr/>
        </p:nvSpPr>
        <p:spPr bwMode="auto">
          <a:xfrm>
            <a:off x="0" y="4648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Диаграмма 6"/>
          <p:cNvGraphicFramePr/>
          <p:nvPr/>
        </p:nvGraphicFramePr>
        <p:xfrm>
          <a:off x="428596" y="3000372"/>
          <a:ext cx="8143932" cy="35719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ChangeArrowheads="1"/>
          </p:cNvSpPr>
          <p:nvPr/>
        </p:nvSpPr>
        <p:spPr bwMode="auto">
          <a:xfrm>
            <a:off x="0" y="43973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72" name="Rectangle 4"/>
          <p:cNvSpPr>
            <a:spLocks noChangeArrowheads="1"/>
          </p:cNvSpPr>
          <p:nvPr/>
        </p:nvSpPr>
        <p:spPr bwMode="auto">
          <a:xfrm>
            <a:off x="285720" y="285728"/>
            <a:ext cx="842968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Общее образование</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 name="Прямоугольник 7"/>
          <p:cNvSpPr/>
          <p:nvPr/>
        </p:nvSpPr>
        <p:spPr>
          <a:xfrm>
            <a:off x="2713414" y="3244334"/>
            <a:ext cx="3717171" cy="369332"/>
          </a:xfrm>
          <a:prstGeom prst="rect">
            <a:avLst/>
          </a:prstGeom>
        </p:spPr>
        <p:txBody>
          <a:bodyPr wrap="none">
            <a:spAutoFit/>
          </a:bodyPr>
          <a:lstStyle/>
          <a:p>
            <a:pPr lvl="0" indent="450850" algn="ctr" fontAlgn="base">
              <a:spcBef>
                <a:spcPct val="0"/>
              </a:spcBef>
              <a:spcAft>
                <a:spcPct val="0"/>
              </a:spcAft>
            </a:pPr>
            <a:r>
              <a:rPr lang="ru-RU" b="1" u="sng" dirty="0" smtClean="0">
                <a:solidFill>
                  <a:srgbClr val="7030A0"/>
                </a:solidFill>
                <a:latin typeface="Times New Roman" pitchFamily="18" charset="0"/>
                <a:ea typeface="Times New Roman" pitchFamily="18" charset="0"/>
                <a:cs typeface="Times New Roman" pitchFamily="18" charset="0"/>
              </a:rPr>
              <a:t>Дополнительное образование</a:t>
            </a:r>
            <a:endParaRPr lang="ru-RU" dirty="0" smtClean="0">
              <a:solidFill>
                <a:srgbClr val="7030A0"/>
              </a:solidFill>
              <a:latin typeface="Times New Roman" pitchFamily="18" charset="0"/>
              <a:cs typeface="Times New Roman" pitchFamily="18" charset="0"/>
            </a:endParaRPr>
          </a:p>
        </p:txBody>
      </p:sp>
      <p:graphicFrame>
        <p:nvGraphicFramePr>
          <p:cNvPr id="10" name="Диаграмма 9"/>
          <p:cNvGraphicFramePr/>
          <p:nvPr/>
        </p:nvGraphicFramePr>
        <p:xfrm>
          <a:off x="428596" y="785794"/>
          <a:ext cx="8286808" cy="235745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Диаграмма 10"/>
          <p:cNvGraphicFramePr/>
          <p:nvPr/>
        </p:nvGraphicFramePr>
        <p:xfrm>
          <a:off x="357158" y="3714752"/>
          <a:ext cx="8286808" cy="2743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ChangeArrowheads="1"/>
          </p:cNvSpPr>
          <p:nvPr/>
        </p:nvSpPr>
        <p:spPr bwMode="auto">
          <a:xfrm>
            <a:off x="357158" y="5214950"/>
            <a:ext cx="857256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Проведение мероприятий по оздоровительной кампании детей  позволит детям отдохнуть в загородных стационарных лагерях и лагерях с дневным пребыванием. </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124" name="Rectangle 4"/>
          <p:cNvSpPr>
            <a:spLocks noChangeArrowheads="1"/>
          </p:cNvSpPr>
          <p:nvPr/>
        </p:nvSpPr>
        <p:spPr bwMode="auto">
          <a:xfrm>
            <a:off x="214282" y="214290"/>
            <a:ext cx="850112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18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Молодежная политика</a:t>
            </a:r>
            <a:endParaRPr kumimoji="0" lang="ru-RU" sz="1800" b="0" i="0" u="none" strike="noStrike" cap="none" normalizeH="0" baseline="0" dirty="0" smtClean="0">
              <a:ln>
                <a:noFill/>
              </a:ln>
              <a:solidFill>
                <a:srgbClr val="7030A0"/>
              </a:solidFill>
              <a:effectLst/>
              <a:latin typeface="Times New Roman" pitchFamily="18" charset="0"/>
              <a:cs typeface="Times New Roman" pitchFamily="18" charset="0"/>
            </a:endParaRPr>
          </a:p>
        </p:txBody>
      </p:sp>
      <p:graphicFrame>
        <p:nvGraphicFramePr>
          <p:cNvPr id="6" name="Диаграмма 5"/>
          <p:cNvGraphicFramePr/>
          <p:nvPr/>
        </p:nvGraphicFramePr>
        <p:xfrm>
          <a:off x="714348" y="785794"/>
          <a:ext cx="8001056" cy="442915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Скругленный прямоугольник 37906"/>
          <p:cNvSpPr>
            <a:spLocks noChangeArrowheads="1"/>
          </p:cNvSpPr>
          <p:nvPr/>
        </p:nvSpPr>
        <p:spPr bwMode="auto">
          <a:xfrm>
            <a:off x="1928794" y="214290"/>
            <a:ext cx="5786438" cy="436563"/>
          </a:xfrm>
          <a:prstGeom prst="roundRect">
            <a:avLst>
              <a:gd name="adj" fmla="val 16667"/>
            </a:avLst>
          </a:prstGeom>
          <a:gradFill rotWithShape="1">
            <a:gsLst>
              <a:gs pos="0">
                <a:srgbClr val="DAFDA7"/>
              </a:gs>
              <a:gs pos="35001">
                <a:srgbClr val="E4FDC2"/>
              </a:gs>
              <a:gs pos="100000">
                <a:srgbClr val="F5FFE6"/>
              </a:gs>
            </a:gsLst>
            <a:lin ang="16200000" scaled="1"/>
          </a:gradFill>
          <a:ln w="9525">
            <a:solidFill>
              <a:srgbClr val="98B954"/>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КУЛЬТУРА</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1"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3" name="Rectangle 5"/>
          <p:cNvSpPr>
            <a:spLocks noChangeArrowheads="1"/>
          </p:cNvSpPr>
          <p:nvPr/>
        </p:nvSpPr>
        <p:spPr bwMode="auto">
          <a:xfrm>
            <a:off x="285720" y="785794"/>
            <a:ext cx="8429684" cy="278537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на культуру запланированы  в объеме:</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2022 год – 135 834,6 тыс. рублей;</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2023 год – </a:t>
            </a:r>
            <a:r>
              <a:rPr lang="ru-RU" sz="1400" dirty="0" smtClean="0">
                <a:latin typeface="Times New Roman" pitchFamily="18" charset="0"/>
                <a:ea typeface="Times New Roman" pitchFamily="18" charset="0"/>
                <a:cs typeface="Times New Roman" pitchFamily="18" charset="0"/>
              </a:rPr>
              <a:t>85 216,8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2024 год – </a:t>
            </a:r>
            <a:r>
              <a:rPr lang="ru-RU" sz="1400" dirty="0" smtClean="0">
                <a:latin typeface="Times New Roman" pitchFamily="18" charset="0"/>
                <a:ea typeface="Times New Roman" pitchFamily="18" charset="0"/>
                <a:cs typeface="Times New Roman" pitchFamily="18" charset="0"/>
              </a:rPr>
              <a:t>80 207,2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 </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Данные расходы будут направлены на содержание учреждений культуры, сохранение и развитие традиционной народной культуры, обеспечение доступа к музейным ценностям, развитие профессиональной театральной и концертной деятельности, развитие библиотечного дела, а также организацию и проведение выставок, конкурсов, фестивалей, праздников, форумов, конференций и других мероприятий в области культуры.</a:t>
            </a:r>
          </a:p>
          <a:p>
            <a:pPr marL="0" marR="0" lvl="0" indent="450850" algn="l" defTabSz="914400" rtl="0" eaLnBrk="0" fontAlgn="base" latinLnBrk="0" hangingPunct="0">
              <a:lnSpc>
                <a:spcPct val="100000"/>
              </a:lnSpc>
              <a:spcBef>
                <a:spcPct val="0"/>
              </a:spcBef>
              <a:spcAft>
                <a:spcPct val="0"/>
              </a:spcAft>
              <a:buClrTx/>
              <a:buSzTx/>
              <a:buFontTx/>
              <a:buNone/>
              <a:tabLst>
                <a:tab pos="552450" algn="l"/>
              </a:tabLst>
            </a:pPr>
            <a:endParaRPr kumimoji="0" lang="ru-RU" sz="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552450" algn="l"/>
              </a:tabLst>
            </a:pPr>
            <a:r>
              <a:rPr kumimoji="0" lang="ru-RU" sz="1700" b="1"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на культуру в 20</a:t>
            </a:r>
            <a:r>
              <a:rPr kumimoji="0" lang="en-US" sz="1700" b="1"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a:t>
            </a:r>
            <a:r>
              <a:rPr lang="ru-RU" sz="1700" b="1" i="1" u="sng" dirty="0" smtClean="0">
                <a:latin typeface="Times New Roman" pitchFamily="18" charset="0"/>
                <a:ea typeface="Times New Roman" pitchFamily="18" charset="0"/>
                <a:cs typeface="Times New Roman" pitchFamily="18" charset="0"/>
              </a:rPr>
              <a:t>2</a:t>
            </a:r>
            <a:r>
              <a:rPr kumimoji="0" lang="ru-RU" sz="1700" b="1"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-2024  годах в разрезе направлений деятельности (%).</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55245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4" name="Rectangle 6"/>
          <p:cNvSpPr>
            <a:spLocks noChangeArrowheads="1"/>
          </p:cNvSpPr>
          <p:nvPr/>
        </p:nvSpPr>
        <p:spPr bwMode="auto">
          <a:xfrm>
            <a:off x="0" y="5715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8" name="Диаграмма 7"/>
          <p:cNvGraphicFramePr/>
          <p:nvPr/>
        </p:nvGraphicFramePr>
        <p:xfrm>
          <a:off x="428596" y="3286124"/>
          <a:ext cx="8286808" cy="321471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7" y="285728"/>
          <a:ext cx="8429684" cy="1357322"/>
        </p:xfrm>
        <a:graphic>
          <a:graphicData uri="http://schemas.openxmlformats.org/drawingml/2006/table">
            <a:tbl>
              <a:tblPr/>
              <a:tblGrid>
                <a:gridCol w="2571769"/>
                <a:gridCol w="1143008"/>
                <a:gridCol w="1214446"/>
                <a:gridCol w="1143008"/>
                <a:gridCol w="1214446"/>
                <a:gridCol w="1143007"/>
              </a:tblGrid>
              <a:tr h="214314">
                <a:tc>
                  <a:txBody>
                    <a:bodyPr/>
                    <a:lstStyle/>
                    <a:p>
                      <a:pPr indent="0" algn="ctr">
                        <a:lnSpc>
                          <a:spcPct val="100000"/>
                        </a:lnSpc>
                        <a:spcAft>
                          <a:spcPts val="0"/>
                        </a:spcAft>
                      </a:pPr>
                      <a:r>
                        <a:rPr lang="ru-RU" sz="1200" b="1" dirty="0">
                          <a:latin typeface="Times New Roman"/>
                          <a:ea typeface="Times New Roman"/>
                        </a:rPr>
                        <a:t>Показатели</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7625" algn="ctr">
                        <a:lnSpc>
                          <a:spcPct val="100000"/>
                        </a:lnSpc>
                        <a:spcAft>
                          <a:spcPts val="0"/>
                        </a:spcAft>
                      </a:pPr>
                      <a:r>
                        <a:rPr lang="ru-RU" sz="1200" b="1" dirty="0" smtClean="0">
                          <a:latin typeface="Times New Roman"/>
                          <a:ea typeface="Times New Roman"/>
                        </a:rPr>
                        <a:t>2020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1" dirty="0" smtClean="0">
                          <a:latin typeface="Times New Roman"/>
                          <a:ea typeface="Times New Roman"/>
                        </a:rPr>
                        <a:t>2021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720" algn="ctr">
                        <a:lnSpc>
                          <a:spcPct val="100000"/>
                        </a:lnSpc>
                        <a:spcAft>
                          <a:spcPts val="0"/>
                        </a:spcAft>
                      </a:pPr>
                      <a:r>
                        <a:rPr lang="ru-RU" sz="1200" b="1" dirty="0" smtClean="0">
                          <a:latin typeface="Times New Roman"/>
                          <a:ea typeface="Times New Roman"/>
                        </a:rPr>
                        <a:t>2022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720" algn="ctr">
                        <a:lnSpc>
                          <a:spcPct val="100000"/>
                        </a:lnSpc>
                        <a:spcAft>
                          <a:spcPts val="0"/>
                        </a:spcAft>
                      </a:pPr>
                      <a:r>
                        <a:rPr lang="ru-RU" sz="1200" b="1" dirty="0" smtClean="0">
                          <a:latin typeface="Times New Roman"/>
                          <a:ea typeface="Times New Roman"/>
                        </a:rPr>
                        <a:t>2023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720" algn="ctr">
                        <a:lnSpc>
                          <a:spcPct val="100000"/>
                        </a:lnSpc>
                        <a:spcAft>
                          <a:spcPts val="0"/>
                        </a:spcAft>
                      </a:pPr>
                      <a:r>
                        <a:rPr lang="ru-RU" sz="1200" b="1" dirty="0" smtClean="0">
                          <a:latin typeface="Times New Roman"/>
                          <a:ea typeface="Times New Roman"/>
                        </a:rPr>
                        <a:t>2024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71504">
                <a:tc>
                  <a:txBody>
                    <a:bodyPr/>
                    <a:lstStyle/>
                    <a:p>
                      <a:pPr indent="0" algn="just">
                        <a:lnSpc>
                          <a:spcPct val="100000"/>
                        </a:lnSpc>
                        <a:spcAft>
                          <a:spcPts val="0"/>
                        </a:spcAft>
                      </a:pPr>
                      <a:r>
                        <a:rPr lang="ru-RU" sz="1200" dirty="0">
                          <a:latin typeface="Times New Roman"/>
                          <a:ea typeface="Times New Roman"/>
                        </a:rPr>
                        <a:t>Объем расходов районного бюджета на культуру и кинематографию в расчете на 1 жителя (рублей)</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2 032,6</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2 157,7</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2 405,0</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1 508,8</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1 420,1</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71504">
                <a:tc>
                  <a:txBody>
                    <a:bodyPr/>
                    <a:lstStyle/>
                    <a:p>
                      <a:pPr indent="0" algn="just">
                        <a:lnSpc>
                          <a:spcPct val="100000"/>
                        </a:lnSpc>
                        <a:spcAft>
                          <a:spcPts val="0"/>
                        </a:spcAft>
                      </a:pPr>
                      <a:r>
                        <a:rPr lang="ru-RU" sz="1200" dirty="0">
                          <a:latin typeface="Times New Roman"/>
                          <a:ea typeface="Times New Roman"/>
                        </a:rPr>
                        <a:t>Средний размер заработной платы работников муниципальных учреждений культуры (рублей)</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29 008,7</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30 323,3</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32 522,0</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32 522,0</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32</a:t>
                      </a:r>
                      <a:r>
                        <a:rPr lang="ru-RU" sz="1200" baseline="0" dirty="0" smtClean="0">
                          <a:latin typeface="Times New Roman"/>
                          <a:ea typeface="Times New Roman"/>
                        </a:rPr>
                        <a:t> 522,</a:t>
                      </a:r>
                      <a:r>
                        <a:rPr lang="ru-RU" sz="1200" dirty="0" smtClean="0">
                          <a:latin typeface="Times New Roman"/>
                          <a:ea typeface="Times New Roman"/>
                        </a:rPr>
                        <a:t>0</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73730" name="Rectangle 2"/>
          <p:cNvSpPr>
            <a:spLocks noChangeArrowheads="1"/>
          </p:cNvSpPr>
          <p:nvPr/>
        </p:nvSpPr>
        <p:spPr bwMode="auto">
          <a:xfrm>
            <a:off x="357158"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3729" name="Скругленный прямоугольник 37907"/>
          <p:cNvSpPr>
            <a:spLocks noChangeArrowheads="1"/>
          </p:cNvSpPr>
          <p:nvPr/>
        </p:nvSpPr>
        <p:spPr bwMode="auto">
          <a:xfrm>
            <a:off x="1428728" y="2071678"/>
            <a:ext cx="6388100" cy="430213"/>
          </a:xfrm>
          <a:prstGeom prst="roundRect">
            <a:avLst>
              <a:gd name="adj" fmla="val 16667"/>
            </a:avLst>
          </a:prstGeom>
          <a:gradFill rotWithShape="1">
            <a:gsLst>
              <a:gs pos="0">
                <a:srgbClr val="9EEAFF"/>
              </a:gs>
              <a:gs pos="35001">
                <a:srgbClr val="BBEFFF"/>
              </a:gs>
              <a:gs pos="100000">
                <a:srgbClr val="E4F9FF"/>
              </a:gs>
            </a:gsLst>
            <a:lin ang="16200000" scaled="1"/>
          </a:gradFill>
          <a:ln w="9525">
            <a:solidFill>
              <a:srgbClr val="46AAC5"/>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СОЦИАЛЬНАЯ ПОЛИТИКА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3732" name="Rectangle 4"/>
          <p:cNvSpPr>
            <a:spLocks noChangeArrowheads="1"/>
          </p:cNvSpPr>
          <p:nvPr/>
        </p:nvSpPr>
        <p:spPr bwMode="auto">
          <a:xfrm>
            <a:off x="285720" y="2714621"/>
            <a:ext cx="8572560"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68580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Социальные расходы  на 2022 год планируются в объеме  29 465,3 тыс. рублей  и составят на каждого жителя района в 2022 году 521,7 рубля, из них бюджетные ассигнования в сумме  14 035,4 тыс. рублей направлены  на исполнение публичных нормативных обязательств.</a:t>
            </a:r>
            <a:endParaRPr lang="ru-RU" dirty="0" smtClean="0">
              <a:latin typeface="Times New Roman" pitchFamily="18" charset="0"/>
              <a:ea typeface="Times New Roman" pitchFamily="18" charset="0"/>
              <a:cs typeface="Times New Roman" pitchFamily="18" charset="0"/>
            </a:endParaRPr>
          </a:p>
          <a:p>
            <a:pPr marL="0" marR="0" lvl="0" indent="68580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Наибольший объем средств в этой сфере направляется на: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предоставление гражданам субсидий на оплату жилого помещения и коммунальных услуг  7 174,6 тыс. рублей   или  24,3%;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предоставление компенсации части родительской платы  за содержание ребенка в дошкольных учреждениях – 8 593,5 тыс. рублей или  29,2%;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предоставление мер социальной поддержки по оплате жилого помещения и коммунальных  услуг медицинским работникам, проживающим и работающим в сельской местности, льготы  «Почетным  гражданам г.Пугачева» и доплаты  к  пенсиям  - </a:t>
            </a:r>
            <a:r>
              <a:rPr lang="ru-RU" dirty="0" smtClean="0">
                <a:latin typeface="Times New Roman" pitchFamily="18" charset="0"/>
                <a:ea typeface="Times New Roman" pitchFamily="18" charset="0"/>
                <a:cs typeface="Times New Roman" pitchFamily="18" charset="0"/>
              </a:rPr>
              <a:t>7 227,6 </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   или  24,5%.</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4214818"/>
          <a:ext cx="8572559" cy="2214578"/>
        </p:xfrm>
        <a:graphic>
          <a:graphicData uri="http://schemas.openxmlformats.org/drawingml/2006/table">
            <a:tbl>
              <a:tblPr/>
              <a:tblGrid>
                <a:gridCol w="3782222"/>
                <a:gridCol w="1009305"/>
                <a:gridCol w="1009305"/>
                <a:gridCol w="925495"/>
                <a:gridCol w="923116"/>
                <a:gridCol w="923116"/>
              </a:tblGrid>
              <a:tr h="542670">
                <a:tc>
                  <a:txBody>
                    <a:bodyPr/>
                    <a:lstStyle/>
                    <a:p>
                      <a:pPr algn="ctr">
                        <a:lnSpc>
                          <a:spcPct val="200000"/>
                        </a:lnSpc>
                        <a:spcAft>
                          <a:spcPts val="0"/>
                        </a:spcAft>
                      </a:pPr>
                      <a:r>
                        <a:rPr lang="ru-RU" sz="1200" b="1" dirty="0">
                          <a:latin typeface="Times New Roman" pitchFamily="18" charset="0"/>
                          <a:ea typeface="Times New Roman"/>
                          <a:cs typeface="Times New Roman" pitchFamily="18" charset="0"/>
                        </a:rPr>
                        <a:t>Показатели</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2020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2021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2022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2023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2024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16532">
                <a:tc>
                  <a:txBody>
                    <a:bodyPr/>
                    <a:lstStyle/>
                    <a:p>
                      <a:pPr algn="just">
                        <a:lnSpc>
                          <a:spcPct val="100000"/>
                        </a:lnSpc>
                        <a:spcAft>
                          <a:spcPts val="0"/>
                        </a:spcAft>
                      </a:pPr>
                      <a:r>
                        <a:rPr lang="ru-RU" sz="1300" dirty="0">
                          <a:latin typeface="Times New Roman" pitchFamily="18" charset="0"/>
                          <a:ea typeface="Times New Roman"/>
                          <a:cs typeface="Times New Roman" pitchFamily="18" charset="0"/>
                        </a:rPr>
                        <a:t>Объем расходов районного бюджета на физкультуру и спорт в расчете на 1 жителя (рублей)</a:t>
                      </a:r>
                    </a:p>
                  </a:txBody>
                  <a:tcPr marL="45650" marR="456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174,7</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300,7</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159,1</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161,3</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163,5</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955376">
                <a:tc>
                  <a:txBody>
                    <a:bodyPr/>
                    <a:lstStyle/>
                    <a:p>
                      <a:pPr algn="just">
                        <a:lnSpc>
                          <a:spcPct val="100000"/>
                        </a:lnSpc>
                        <a:spcAft>
                          <a:spcPts val="0"/>
                        </a:spcAft>
                      </a:pPr>
                      <a:r>
                        <a:rPr lang="ru-RU" sz="1300" dirty="0">
                          <a:latin typeface="Times New Roman" pitchFamily="18" charset="0"/>
                          <a:ea typeface="Times New Roman"/>
                          <a:cs typeface="Times New Roman" pitchFamily="18" charset="0"/>
                        </a:rPr>
                        <a:t>Средний размер заработной платы работников муниципальных учреждений физкультуры и спорта </a:t>
                      </a:r>
                      <a:r>
                        <a:rPr lang="ru-RU" sz="1300" dirty="0" smtClean="0">
                          <a:latin typeface="Times New Roman" pitchFamily="18" charset="0"/>
                          <a:ea typeface="Times New Roman"/>
                          <a:cs typeface="Times New Roman" pitchFamily="18" charset="0"/>
                        </a:rPr>
                        <a:t>(тыс. рублей</a:t>
                      </a:r>
                      <a:r>
                        <a:rPr lang="ru-RU" sz="1300" dirty="0">
                          <a:latin typeface="Times New Roman" pitchFamily="18" charset="0"/>
                          <a:ea typeface="Times New Roman"/>
                          <a:cs typeface="Times New Roman" pitchFamily="18" charset="0"/>
                        </a:rPr>
                        <a:t>)</a:t>
                      </a:r>
                    </a:p>
                  </a:txBody>
                  <a:tcPr marL="45650" marR="456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12,8</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13,6</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14,1</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14,7</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endParaRPr lang="ru-RU" sz="1300" dirty="0" smtClean="0">
                        <a:solidFill>
                          <a:schemeClr val="tx1"/>
                        </a:solidFill>
                        <a:latin typeface="Times New Roman" pitchFamily="18" charset="0"/>
                        <a:ea typeface="Times New Roman"/>
                        <a:cs typeface="Times New Roman" pitchFamily="18" charset="0"/>
                      </a:endParaRPr>
                    </a:p>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15,2</a:t>
                      </a:r>
                    </a:p>
                    <a:p>
                      <a:pPr algn="ctr">
                        <a:lnSpc>
                          <a:spcPct val="100000"/>
                        </a:lnSpc>
                        <a:spcAft>
                          <a:spcPts val="0"/>
                        </a:spcAft>
                      </a:pP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727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2705" name="Скругленный прямоугольник 37908"/>
          <p:cNvSpPr>
            <a:spLocks noChangeArrowheads="1"/>
          </p:cNvSpPr>
          <p:nvPr/>
        </p:nvSpPr>
        <p:spPr bwMode="auto">
          <a:xfrm>
            <a:off x="2357422" y="214290"/>
            <a:ext cx="5200650" cy="600075"/>
          </a:xfrm>
          <a:prstGeom prst="roundRect">
            <a:avLst>
              <a:gd name="adj" fmla="val 16667"/>
            </a:avLst>
          </a:prstGeom>
          <a:gradFill rotWithShape="1">
            <a:gsLst>
              <a:gs pos="0">
                <a:srgbClr val="FFBE86"/>
              </a:gs>
              <a:gs pos="35001">
                <a:srgbClr val="FFD0AA"/>
              </a:gs>
              <a:gs pos="100000">
                <a:srgbClr val="FFEBDB"/>
              </a:gs>
            </a:gsLst>
            <a:lin ang="16200000" scaled="1"/>
          </a:gradFill>
          <a:ln w="9525">
            <a:solidFill>
              <a:srgbClr val="F6924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ФИЗКУЛЬТУРА и СПОРТ</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2708" name="Rectangle 4"/>
          <p:cNvSpPr>
            <a:spLocks noChangeArrowheads="1"/>
          </p:cNvSpPr>
          <p:nvPr/>
        </p:nvSpPr>
        <p:spPr bwMode="auto">
          <a:xfrm>
            <a:off x="357158" y="928671"/>
            <a:ext cx="8501122" cy="32316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Средства районного бюджета в сфере физической культуры  запланированы в сумме:</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2021 год – 8 985,7 тыс. рублей,</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2022 год – 9 108,7 тыс. рублей,</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2023 год – </a:t>
            </a:r>
            <a:r>
              <a:rPr lang="ru-RU" sz="1700" dirty="0" smtClean="0">
                <a:latin typeface="Times New Roman" pitchFamily="18" charset="0"/>
                <a:ea typeface="Times New Roman" pitchFamily="18" charset="0"/>
                <a:cs typeface="Times New Roman" pitchFamily="18" charset="0"/>
              </a:rPr>
              <a:t>9 234,8 </a:t>
            </a: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a:t>
            </a:r>
          </a:p>
          <a:p>
            <a:pPr marL="0" marR="0" lvl="0" indent="450850" algn="l" defTabSz="914400" rtl="0" eaLnBrk="0" fontAlgn="base" latinLnBrk="0" hangingPunct="0">
              <a:lnSpc>
                <a:spcPct val="100000"/>
              </a:lnSpc>
              <a:spcBef>
                <a:spcPct val="0"/>
              </a:spcBef>
              <a:spcAft>
                <a:spcPct val="0"/>
              </a:spcAft>
              <a:buClrTx/>
              <a:buSzTx/>
              <a:tabLst/>
            </a:pPr>
            <a:endParaRPr kumimoji="0" lang="ru-RU"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Данные средства будут использованы  на обеспечение деятельности  МАУ  физкультурно-оздоровительного  комплекса  «Олимп». В блоке  №1  ФОКа  размещается спортивный зал, предназначенный для занятий волейболом, баскетболом, мини футболом,  ритмической гимнастикой. В 2021 году спортивный зал посетили </a:t>
            </a:r>
            <a:r>
              <a:rPr kumimoji="0" lang="ru-RU" sz="1700" b="0" i="0" u="none" strike="noStrike" cap="none" normalizeH="0" baseline="0" dirty="0" smtClean="0">
                <a:ln>
                  <a:noFill/>
                </a:ln>
                <a:effectLst/>
                <a:latin typeface="Times New Roman" pitchFamily="18" charset="0"/>
                <a:ea typeface="Times New Roman" pitchFamily="18" charset="0"/>
                <a:cs typeface="Times New Roman" pitchFamily="18" charset="0"/>
              </a:rPr>
              <a:t>4 560 </a:t>
            </a: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человек. В игровом зале имеются  трибуны  на 170 человек. Также на первом этаже расположена  зона тренажеров.  В блоке №2 размещается бассейн.  За  2021 год бассейн посетили  </a:t>
            </a:r>
            <a:r>
              <a:rPr kumimoji="0" lang="ru-RU" sz="1700" b="0" i="0" u="none" strike="noStrike" cap="none" normalizeH="0" baseline="0" dirty="0" smtClean="0">
                <a:ln>
                  <a:noFill/>
                </a:ln>
                <a:effectLst/>
                <a:latin typeface="Times New Roman" pitchFamily="18" charset="0"/>
                <a:ea typeface="Times New Roman" pitchFamily="18" charset="0"/>
                <a:cs typeface="Times New Roman" pitchFamily="18" charset="0"/>
              </a:rPr>
              <a:t>2 730 </a:t>
            </a: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человек.</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283" y="1714489"/>
          <a:ext cx="8643995" cy="4920568"/>
        </p:xfrm>
        <a:graphic>
          <a:graphicData uri="http://schemas.openxmlformats.org/drawingml/2006/table">
            <a:tbl>
              <a:tblPr/>
              <a:tblGrid>
                <a:gridCol w="2928957"/>
                <a:gridCol w="1143008"/>
                <a:gridCol w="1143008"/>
                <a:gridCol w="1143008"/>
                <a:gridCol w="1143008"/>
                <a:gridCol w="1143006"/>
              </a:tblGrid>
              <a:tr h="235104">
                <a:tc>
                  <a:txBody>
                    <a:bodyPr/>
                    <a:lstStyle/>
                    <a:p>
                      <a:pPr>
                        <a:lnSpc>
                          <a:spcPct val="100000"/>
                        </a:lnSpc>
                      </a:pPr>
                      <a:endParaRPr lang="ru-RU" sz="400" dirty="0">
                        <a:latin typeface="Calibri"/>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0000"/>
                        </a:lnSpc>
                      </a:pPr>
                      <a:endParaRPr lang="ru-RU" sz="400" dirty="0">
                        <a:latin typeface="Calibri"/>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0000"/>
                        </a:lnSpc>
                      </a:pPr>
                      <a:endParaRPr lang="ru-RU" sz="400" dirty="0">
                        <a:latin typeface="Calibri"/>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0000"/>
                        </a:lnSpc>
                      </a:pPr>
                      <a:endParaRPr lang="ru-RU" sz="400" dirty="0">
                        <a:latin typeface="Calibri"/>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0000"/>
                        </a:lnSpc>
                      </a:pPr>
                      <a:endParaRPr lang="ru-RU" sz="400" dirty="0">
                        <a:latin typeface="Calibri"/>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indent="450215" algn="just">
                        <a:lnSpc>
                          <a:spcPct val="100000"/>
                        </a:lnSpc>
                        <a:spcAft>
                          <a:spcPts val="0"/>
                        </a:spcAft>
                      </a:pPr>
                      <a:endParaRPr lang="ru-RU" sz="600" dirty="0">
                        <a:latin typeface="Times New Roman"/>
                        <a:ea typeface="Times New Roman"/>
                      </a:endParaRPr>
                    </a:p>
                    <a:p>
                      <a:pPr indent="450215" algn="just">
                        <a:lnSpc>
                          <a:spcPct val="100000"/>
                        </a:lnSpc>
                        <a:spcAft>
                          <a:spcPts val="0"/>
                        </a:spcAft>
                      </a:pPr>
                      <a:r>
                        <a:rPr lang="ru-RU" sz="1000" dirty="0" smtClean="0">
                          <a:latin typeface="Times New Roman"/>
                          <a:ea typeface="Times New Roman"/>
                        </a:rPr>
                        <a:t>тыс.руб.</a:t>
                      </a:r>
                      <a:endParaRPr lang="ru-RU" sz="1000" dirty="0">
                        <a:latin typeface="Times New Roman"/>
                        <a:ea typeface="Times New Roman"/>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r>
              <a:tr h="398551">
                <a:tc>
                  <a:txBody>
                    <a:bodyPr/>
                    <a:lstStyle/>
                    <a:p>
                      <a:pPr indent="0" algn="ctr">
                        <a:lnSpc>
                          <a:spcPct val="100000"/>
                        </a:lnSpc>
                        <a:spcAft>
                          <a:spcPts val="0"/>
                        </a:spcAft>
                      </a:pPr>
                      <a:r>
                        <a:rPr lang="ru-RU" sz="1100" b="1" dirty="0">
                          <a:latin typeface="Times New Roman"/>
                          <a:ea typeface="Times New Roman"/>
                        </a:rPr>
                        <a:t>Наименование</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Отчет  </a:t>
                      </a:r>
                    </a:p>
                    <a:p>
                      <a:pPr indent="0" algn="ctr">
                        <a:lnSpc>
                          <a:spcPct val="100000"/>
                        </a:lnSpc>
                        <a:spcAft>
                          <a:spcPts val="0"/>
                        </a:spcAft>
                      </a:pPr>
                      <a:r>
                        <a:rPr lang="ru-RU" sz="1100" b="1" dirty="0" smtClean="0">
                          <a:latin typeface="Times New Roman"/>
                          <a:ea typeface="Times New Roman"/>
                        </a:rPr>
                        <a:t> 2020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a:latin typeface="Times New Roman"/>
                          <a:ea typeface="Times New Roman"/>
                        </a:rPr>
                        <a:t>Оценка </a:t>
                      </a:r>
                      <a:endParaRPr lang="ru-RU" sz="1100" b="1" dirty="0" smtClean="0">
                        <a:latin typeface="Times New Roman"/>
                        <a:ea typeface="Times New Roman"/>
                      </a:endParaRPr>
                    </a:p>
                    <a:p>
                      <a:pPr indent="0" algn="ctr">
                        <a:lnSpc>
                          <a:spcPct val="100000"/>
                        </a:lnSpc>
                        <a:spcAft>
                          <a:spcPts val="0"/>
                        </a:spcAft>
                      </a:pPr>
                      <a:r>
                        <a:rPr lang="ru-RU" sz="1100" b="1" dirty="0" smtClean="0">
                          <a:latin typeface="Times New Roman"/>
                          <a:ea typeface="Times New Roman"/>
                        </a:rPr>
                        <a:t>2021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a:latin typeface="Times New Roman"/>
                          <a:ea typeface="Times New Roman"/>
                        </a:rPr>
                        <a:t>Прогноз </a:t>
                      </a:r>
                      <a:endParaRPr lang="ru-RU" sz="1100" b="1" dirty="0" smtClean="0">
                        <a:latin typeface="Times New Roman"/>
                        <a:ea typeface="Times New Roman"/>
                      </a:endParaRPr>
                    </a:p>
                    <a:p>
                      <a:pPr indent="0" algn="ctr">
                        <a:lnSpc>
                          <a:spcPct val="100000"/>
                        </a:lnSpc>
                        <a:spcAft>
                          <a:spcPts val="0"/>
                        </a:spcAft>
                      </a:pPr>
                      <a:r>
                        <a:rPr lang="ru-RU" sz="1100" b="1" dirty="0" smtClean="0">
                          <a:latin typeface="Times New Roman"/>
                          <a:ea typeface="Times New Roman"/>
                        </a:rPr>
                        <a:t>2022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a:latin typeface="Times New Roman"/>
                          <a:ea typeface="Times New Roman"/>
                        </a:rPr>
                        <a:t>Прогноз </a:t>
                      </a:r>
                      <a:endParaRPr lang="ru-RU" sz="1100" b="1" dirty="0" smtClean="0">
                        <a:latin typeface="Times New Roman"/>
                        <a:ea typeface="Times New Roman"/>
                      </a:endParaRPr>
                    </a:p>
                    <a:p>
                      <a:pPr indent="0" algn="ctr">
                        <a:lnSpc>
                          <a:spcPct val="100000"/>
                        </a:lnSpc>
                        <a:spcAft>
                          <a:spcPts val="0"/>
                        </a:spcAft>
                      </a:pPr>
                      <a:r>
                        <a:rPr lang="ru-RU" sz="1100" b="1" dirty="0" smtClean="0">
                          <a:latin typeface="Times New Roman"/>
                          <a:ea typeface="Times New Roman"/>
                        </a:rPr>
                        <a:t>2023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a:latin typeface="Times New Roman"/>
                          <a:ea typeface="Times New Roman"/>
                        </a:rPr>
                        <a:t>Прогноз </a:t>
                      </a:r>
                      <a:endParaRPr lang="ru-RU" sz="1100" b="1" dirty="0" smtClean="0">
                        <a:latin typeface="Times New Roman"/>
                        <a:ea typeface="Times New Roman"/>
                      </a:endParaRPr>
                    </a:p>
                    <a:p>
                      <a:pPr indent="0" algn="ctr">
                        <a:lnSpc>
                          <a:spcPct val="100000"/>
                        </a:lnSpc>
                        <a:spcAft>
                          <a:spcPts val="0"/>
                        </a:spcAft>
                      </a:pPr>
                      <a:r>
                        <a:rPr lang="ru-RU" sz="1100" b="1" dirty="0" smtClean="0">
                          <a:latin typeface="Times New Roman"/>
                          <a:ea typeface="Times New Roman"/>
                        </a:rPr>
                        <a:t>2024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84903">
                <a:tc>
                  <a:txBody>
                    <a:bodyPr/>
                    <a:lstStyle/>
                    <a:p>
                      <a:pPr indent="0" algn="l">
                        <a:lnSpc>
                          <a:spcPct val="100000"/>
                        </a:lnSpc>
                        <a:spcAft>
                          <a:spcPts val="0"/>
                        </a:spcAft>
                      </a:pPr>
                      <a:r>
                        <a:rPr lang="ru-RU" sz="1100" b="1" dirty="0">
                          <a:latin typeface="Times New Roman"/>
                          <a:ea typeface="Times New Roman"/>
                        </a:rPr>
                        <a:t>Муниципальная программа </a:t>
                      </a:r>
                      <a:r>
                        <a:rPr lang="ru-RU" sz="1100" b="1" dirty="0" smtClean="0">
                          <a:latin typeface="Times New Roman"/>
                          <a:ea typeface="Times New Roman"/>
                        </a:rPr>
                        <a:t>«Развитие </a:t>
                      </a:r>
                      <a:r>
                        <a:rPr lang="ru-RU" sz="1100" b="1" dirty="0">
                          <a:latin typeface="Times New Roman"/>
                          <a:ea typeface="Times New Roman"/>
                        </a:rPr>
                        <a:t>образования Пугачевского муниципального района"</a:t>
                      </a:r>
                      <a:endParaRPr lang="ru-RU" sz="1100"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692 686,7</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823 218,2</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814 841,3</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782 115,0</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781 558,9</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969806">
                <a:tc>
                  <a:txBody>
                    <a:bodyPr/>
                    <a:lstStyle/>
                    <a:p>
                      <a:pPr indent="0" algn="l">
                        <a:lnSpc>
                          <a:spcPct val="100000"/>
                        </a:lnSpc>
                        <a:spcAft>
                          <a:spcPts val="0"/>
                        </a:spcAft>
                      </a:pPr>
                      <a:r>
                        <a:rPr lang="ru-RU" sz="1100" b="1" dirty="0">
                          <a:latin typeface="Times New Roman"/>
                          <a:ea typeface="Times New Roman"/>
                        </a:rPr>
                        <a:t>Муниципальная программа "Развитие транспортной системы, повышение безопасности дорожного движения, территориальное планирование и благоустройство Пугачевского района Саратовской области"</a:t>
                      </a:r>
                      <a:endParaRPr lang="ru-RU" sz="1100"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43 900,0</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69 318,0</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49 670,0</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49 670,0</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49 670,0</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25148">
                <a:tc>
                  <a:txBody>
                    <a:bodyPr/>
                    <a:lstStyle/>
                    <a:p>
                      <a:pPr indent="0" algn="l">
                        <a:lnSpc>
                          <a:spcPct val="100000"/>
                        </a:lnSpc>
                        <a:spcAft>
                          <a:spcPts val="0"/>
                        </a:spcAft>
                      </a:pPr>
                      <a:r>
                        <a:rPr lang="ru-RU" sz="1100" b="1" dirty="0" smtClean="0">
                          <a:latin typeface="Times New Roman"/>
                          <a:ea typeface="Times New Roman"/>
                        </a:rPr>
                        <a:t>Муниципальная программа "Профилактика терроризма и экстремизма на территории Пугачевского муниципального района"</a:t>
                      </a:r>
                      <a:endParaRPr lang="ru-RU" sz="1100"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1 411,6</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1 548,0</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2 358,8</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9759">
                <a:tc>
                  <a:txBody>
                    <a:bodyPr/>
                    <a:lstStyle/>
                    <a:p>
                      <a:pPr indent="0" algn="l">
                        <a:lnSpc>
                          <a:spcPct val="100000"/>
                        </a:lnSpc>
                        <a:spcAft>
                          <a:spcPts val="0"/>
                        </a:spcAft>
                      </a:pPr>
                      <a:r>
                        <a:rPr lang="ru-RU" sz="1100" b="1" dirty="0">
                          <a:latin typeface="Times New Roman"/>
                          <a:ea typeface="Times New Roman"/>
                        </a:rPr>
                        <a:t>Муниципальная программа "Развитие сети спортивных сооружений в Пугачевском муниципальном районе"</a:t>
                      </a:r>
                      <a:endParaRPr lang="ru-RU" sz="1100"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822,5</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8 200,0</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9759">
                <a:tc>
                  <a:txBody>
                    <a:bodyPr/>
                    <a:lstStyle/>
                    <a:p>
                      <a:pPr indent="0" algn="l">
                        <a:lnSpc>
                          <a:spcPct val="100000"/>
                        </a:lnSpc>
                        <a:spcAft>
                          <a:spcPts val="0"/>
                        </a:spcAft>
                      </a:pPr>
                      <a:r>
                        <a:rPr lang="ru-RU" sz="1100" b="1" dirty="0">
                          <a:latin typeface="Times New Roman" pitchFamily="18" charset="0"/>
                          <a:ea typeface="Times New Roman"/>
                          <a:cs typeface="Times New Roman" pitchFamily="18" charset="0"/>
                        </a:rPr>
                        <a:t>Муниципальная программа </a:t>
                      </a:r>
                      <a:r>
                        <a:rPr lang="ru-RU" sz="1100" b="1" dirty="0" smtClean="0">
                          <a:latin typeface="Times New Roman" pitchFamily="18" charset="0"/>
                          <a:ea typeface="Times New Roman"/>
                          <a:cs typeface="Times New Roman" pitchFamily="18" charset="0"/>
                        </a:rPr>
                        <a:t>«Развитие </a:t>
                      </a:r>
                      <a:r>
                        <a:rPr lang="ru-RU" sz="1100" b="1" dirty="0">
                          <a:latin typeface="Times New Roman" pitchFamily="18" charset="0"/>
                          <a:ea typeface="Times New Roman"/>
                          <a:cs typeface="Times New Roman" pitchFamily="18" charset="0"/>
                        </a:rPr>
                        <a:t>культуры Пугачевского муниципального </a:t>
                      </a:r>
                      <a:r>
                        <a:rPr lang="ru-RU" sz="1100" b="1" dirty="0" smtClean="0">
                          <a:latin typeface="Times New Roman" pitchFamily="18" charset="0"/>
                          <a:ea typeface="Times New Roman"/>
                          <a:cs typeface="Times New Roman" pitchFamily="18" charset="0"/>
                        </a:rPr>
                        <a:t>района»</a:t>
                      </a:r>
                      <a:endParaRPr lang="ru-RU" sz="1100"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95</a:t>
                      </a:r>
                      <a:r>
                        <a:rPr lang="ru-RU" sz="1200" b="0" baseline="0" dirty="0" smtClean="0">
                          <a:latin typeface="Times New Roman" pitchFamily="18" charset="0"/>
                          <a:ea typeface="Times New Roman"/>
                          <a:cs typeface="Times New Roman" pitchFamily="18" charset="0"/>
                        </a:rPr>
                        <a:t> 005,5</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99 626,2</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115 193,0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63 298,3</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62 336,2</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904751">
                <a:tc>
                  <a:txBody>
                    <a:bodyPr/>
                    <a:lstStyle/>
                    <a:p>
                      <a:pPr indent="0" algn="l">
                        <a:lnSpc>
                          <a:spcPct val="100000"/>
                        </a:lnSpc>
                        <a:spcAft>
                          <a:spcPts val="0"/>
                        </a:spcAft>
                      </a:pPr>
                      <a:r>
                        <a:rPr lang="ru-RU" sz="1100" b="1" dirty="0" smtClean="0">
                          <a:latin typeface="Times New Roman" pitchFamily="18" charset="0"/>
                          <a:ea typeface="Times New Roman"/>
                          <a:cs typeface="Times New Roman" pitchFamily="18" charset="0"/>
                        </a:rPr>
                        <a:t>Муниципальная программа "Противодействие коррупции в администрации Пугачевского муниципального района Саратовской области на 2021 – 2024 годы»</a:t>
                      </a:r>
                      <a:endParaRPr lang="ru-RU" sz="1100" b="1"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 -</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 - </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 -</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30,0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30,0</a:t>
                      </a: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71681" name="Прямоугольник 37914"/>
          <p:cNvSpPr>
            <a:spLocks noChangeArrowheads="1"/>
          </p:cNvSpPr>
          <p:nvPr/>
        </p:nvSpPr>
        <p:spPr bwMode="auto">
          <a:xfrm>
            <a:off x="1749425" y="214291"/>
            <a:ext cx="6291263" cy="500066"/>
          </a:xfrm>
          <a:prstGeom prst="rect">
            <a:avLst/>
          </a:prstGeom>
          <a:solidFill>
            <a:srgbClr val="FDD1FB"/>
          </a:solidFill>
          <a:ln w="9525">
            <a:solidFill>
              <a:srgbClr val="BE4B48"/>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Муниципальные программы</a:t>
            </a:r>
            <a:endParaRPr kumimoji="0" lang="ru-RU" sz="2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1684" name="Rectangle 4"/>
          <p:cNvSpPr>
            <a:spLocks noChangeArrowheads="1"/>
          </p:cNvSpPr>
          <p:nvPr/>
        </p:nvSpPr>
        <p:spPr bwMode="auto">
          <a:xfrm>
            <a:off x="285720" y="428604"/>
            <a:ext cx="8643998" cy="160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4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Наибольшая часть расходов бюджета района в  2022-2024 годах  будет  осуществляться  путем  реализации   следующих муниципальных программ. Данные программы имеют цель, задачи и показатели эффективности, которые отражают степень их достижения, то есть действия и бюджетные средства направлены на достижение заданного результата. </a:t>
            </a:r>
            <a:endParaRPr kumimoji="0" lang="ru-RU"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283" y="214288"/>
          <a:ext cx="8643998" cy="6319442"/>
        </p:xfrm>
        <a:graphic>
          <a:graphicData uri="http://schemas.openxmlformats.org/drawingml/2006/table">
            <a:tbl>
              <a:tblPr/>
              <a:tblGrid>
                <a:gridCol w="2857520"/>
                <a:gridCol w="1143008"/>
                <a:gridCol w="1214446"/>
                <a:gridCol w="1143008"/>
                <a:gridCol w="1214446"/>
                <a:gridCol w="1071570"/>
              </a:tblGrid>
              <a:tr h="955413">
                <a:tc>
                  <a:txBody>
                    <a:bodyPr/>
                    <a:lstStyle/>
                    <a:p>
                      <a:pPr indent="0" algn="l">
                        <a:lnSpc>
                          <a:spcPct val="100000"/>
                        </a:lnSpc>
                        <a:spcAft>
                          <a:spcPts val="0"/>
                        </a:spcAft>
                      </a:pPr>
                      <a:r>
                        <a:rPr lang="ru-RU" sz="1100" b="1" dirty="0">
                          <a:latin typeface="Times New Roman" pitchFamily="18" charset="0"/>
                          <a:ea typeface="Times New Roman"/>
                          <a:cs typeface="Times New Roman" pitchFamily="18" charset="0"/>
                        </a:rPr>
                        <a:t>Муниципальная программа </a:t>
                      </a:r>
                      <a:r>
                        <a:rPr lang="ru-RU" sz="1100" b="1" dirty="0" smtClean="0">
                          <a:latin typeface="Times New Roman" pitchFamily="18" charset="0"/>
                          <a:ea typeface="Times New Roman"/>
                          <a:cs typeface="Times New Roman" pitchFamily="18" charset="0"/>
                        </a:rPr>
                        <a:t>«Обеспечение </a:t>
                      </a:r>
                      <a:r>
                        <a:rPr lang="ru-RU" sz="1100" b="1" dirty="0">
                          <a:latin typeface="Times New Roman" pitchFamily="18" charset="0"/>
                          <a:ea typeface="Times New Roman"/>
                          <a:cs typeface="Times New Roman" pitchFamily="18" charset="0"/>
                        </a:rPr>
                        <a:t>жилыми помещениями молодых семей, проживающих на территории Пугачевского муниципального района Саратовской </a:t>
                      </a:r>
                      <a:r>
                        <a:rPr lang="ru-RU" sz="1100" b="1" dirty="0" smtClean="0">
                          <a:latin typeface="Times New Roman" pitchFamily="18" charset="0"/>
                          <a:ea typeface="Times New Roman"/>
                          <a:cs typeface="Times New Roman" pitchFamily="18" charset="0"/>
                        </a:rPr>
                        <a:t>области»</a:t>
                      </a: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7 047,4</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8 339,0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6 465,3</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433119">
                <a:tc>
                  <a:txBody>
                    <a:bodyPr/>
                    <a:lstStyle/>
                    <a:p>
                      <a:pPr indent="0" algn="l">
                        <a:lnSpc>
                          <a:spcPct val="100000"/>
                        </a:lnSpc>
                        <a:spcAft>
                          <a:spcPts val="0"/>
                        </a:spcAft>
                      </a:pPr>
                      <a:r>
                        <a:rPr lang="ru-RU" sz="1100" b="1" dirty="0" smtClean="0">
                          <a:latin typeface="Times New Roman" pitchFamily="18" charset="0"/>
                          <a:ea typeface="Times New Roman"/>
                          <a:cs typeface="Times New Roman" pitchFamily="18" charset="0"/>
                        </a:rPr>
                        <a:t>Муниципальная программа "Организация мероприятий, проводимых в целях эффективного учета и распоряжения муниципальным имуществом, объектов недвижимого имущества, имеющих признаки бесхозяйного на территории Пугачевского муниципального района Саратовской области на 2021 год"	</a:t>
                      </a:r>
                      <a:endParaRPr lang="ru-RU" sz="1100" b="1"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 -</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690,0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 -</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 - </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636942">
                <a:tc>
                  <a:txBody>
                    <a:bodyPr/>
                    <a:lstStyle/>
                    <a:p>
                      <a:pPr indent="0" algn="l">
                        <a:lnSpc>
                          <a:spcPct val="100000"/>
                        </a:lnSpc>
                        <a:spcAft>
                          <a:spcPts val="0"/>
                        </a:spcAft>
                      </a:pPr>
                      <a:r>
                        <a:rPr lang="ru-RU" sz="1100" b="1" dirty="0">
                          <a:latin typeface="Times New Roman" pitchFamily="18" charset="0"/>
                          <a:ea typeface="Times New Roman"/>
                          <a:cs typeface="Times New Roman" pitchFamily="18" charset="0"/>
                        </a:rPr>
                        <a:t>Муниципальная программа </a:t>
                      </a:r>
                      <a:r>
                        <a:rPr lang="ru-RU" sz="1100" b="1" dirty="0" smtClean="0">
                          <a:latin typeface="Times New Roman" pitchFamily="18" charset="0"/>
                          <a:ea typeface="Times New Roman"/>
                          <a:cs typeface="Times New Roman" pitchFamily="18" charset="0"/>
                        </a:rPr>
                        <a:t>«Совершенствование </a:t>
                      </a:r>
                      <a:r>
                        <a:rPr lang="ru-RU" sz="1100" b="1" dirty="0">
                          <a:latin typeface="Times New Roman" pitchFamily="18" charset="0"/>
                          <a:ea typeface="Times New Roman"/>
                          <a:cs typeface="Times New Roman" pitchFamily="18" charset="0"/>
                        </a:rPr>
                        <a:t>системы оплаты труда в муниципальных учреждениях  Пугачевского муниципального </a:t>
                      </a:r>
                      <a:r>
                        <a:rPr lang="ru-RU" sz="1100" b="1" dirty="0" smtClean="0">
                          <a:latin typeface="Times New Roman" pitchFamily="18" charset="0"/>
                          <a:ea typeface="Times New Roman"/>
                          <a:cs typeface="Times New Roman" pitchFamily="18" charset="0"/>
                        </a:rPr>
                        <a:t>района»</a:t>
                      </a:r>
                      <a:endParaRPr lang="ru-RU" sz="1100"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18 681,2</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77706">
                <a:tc>
                  <a:txBody>
                    <a:bodyPr/>
                    <a:lstStyle/>
                    <a:p>
                      <a:pPr indent="0" algn="l">
                        <a:lnSpc>
                          <a:spcPct val="100000"/>
                        </a:lnSpc>
                        <a:spcAft>
                          <a:spcPts val="0"/>
                        </a:spcAft>
                      </a:pPr>
                      <a:r>
                        <a:rPr lang="ru-RU" sz="1100" b="1" dirty="0" smtClean="0">
                          <a:latin typeface="Times New Roman" pitchFamily="18" charset="0"/>
                          <a:ea typeface="Times New Roman"/>
                          <a:cs typeface="Times New Roman" pitchFamily="18" charset="0"/>
                        </a:rPr>
                        <a:t>Муниципальная программа «Развитие туризма на территории Пугачевского муниципального района»</a:t>
                      </a:r>
                      <a:endParaRPr lang="ru-RU" sz="1100" b="1"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20,0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30,0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636942">
                <a:tc>
                  <a:txBody>
                    <a:bodyPr/>
                    <a:lstStyle/>
                    <a:p>
                      <a:pPr indent="0" algn="l">
                        <a:lnSpc>
                          <a:spcPct val="100000"/>
                        </a:lnSpc>
                        <a:spcAft>
                          <a:spcPts val="0"/>
                        </a:spcAft>
                      </a:pPr>
                      <a:r>
                        <a:rPr lang="ru-RU" sz="1100" b="1" dirty="0" smtClean="0">
                          <a:latin typeface="Times New Roman" pitchFamily="18" charset="0"/>
                          <a:ea typeface="Times New Roman"/>
                          <a:cs typeface="Times New Roman" pitchFamily="18" charset="0"/>
                        </a:rPr>
                        <a:t>Муниципальная программа «Энергосбережение и повышение энергетической эффективности</a:t>
                      </a:r>
                      <a:r>
                        <a:rPr lang="ru-RU" sz="1100" b="1" baseline="0" dirty="0" smtClean="0">
                          <a:latin typeface="Times New Roman" pitchFamily="18" charset="0"/>
                          <a:ea typeface="Times New Roman"/>
                          <a:cs typeface="Times New Roman" pitchFamily="18" charset="0"/>
                        </a:rPr>
                        <a:t> в Пугачевском муниципальном районе»</a:t>
                      </a:r>
                      <a:endParaRPr lang="ru-RU" sz="1100" b="1"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4 380,0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4 900,0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96177">
                <a:tc>
                  <a:txBody>
                    <a:bodyPr/>
                    <a:lstStyle/>
                    <a:p>
                      <a:pPr indent="0" algn="l">
                        <a:lnSpc>
                          <a:spcPct val="100000"/>
                        </a:lnSpc>
                        <a:spcAft>
                          <a:spcPts val="0"/>
                        </a:spcAft>
                      </a:pPr>
                      <a:r>
                        <a:rPr lang="ru-RU" sz="1100" b="1" dirty="0" smtClean="0">
                          <a:latin typeface="Times New Roman" pitchFamily="18" charset="0"/>
                          <a:ea typeface="Times New Roman"/>
                          <a:cs typeface="Times New Roman" pitchFamily="18" charset="0"/>
                        </a:rPr>
                        <a:t> Муниципальная программа «Обеспечение безопасности жизнедеятельности населения на территории Пугачевского муниципального района»</a:t>
                      </a:r>
                      <a:endParaRPr lang="ru-RU" sz="1100" b="1"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35,0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146,8</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80,0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955413">
                <a:tc>
                  <a:txBody>
                    <a:bodyPr/>
                    <a:lstStyle/>
                    <a:p>
                      <a:pPr indent="0" algn="l">
                        <a:lnSpc>
                          <a:spcPct val="100000"/>
                        </a:lnSpc>
                        <a:spcAft>
                          <a:spcPts val="0"/>
                        </a:spcAft>
                      </a:pPr>
                      <a:r>
                        <a:rPr lang="ru-RU" sz="1100" b="1" dirty="0" smtClean="0">
                          <a:latin typeface="Times New Roman" pitchFamily="18" charset="0"/>
                          <a:ea typeface="Times New Roman"/>
                          <a:cs typeface="Times New Roman" pitchFamily="18" charset="0"/>
                        </a:rPr>
                        <a:t>Муниципальная программа «Организация и реализация</a:t>
                      </a:r>
                      <a:r>
                        <a:rPr lang="ru-RU" sz="1100" b="1" baseline="0" dirty="0" smtClean="0">
                          <a:latin typeface="Times New Roman" pitchFamily="18" charset="0"/>
                          <a:ea typeface="Times New Roman"/>
                          <a:cs typeface="Times New Roman" pitchFamily="18" charset="0"/>
                        </a:rPr>
                        <a:t> мероприятий по строительству системы водоснабжения на территории Пугачевского муниципального района Саратовской области» </a:t>
                      </a:r>
                      <a:endParaRPr lang="ru-RU" sz="1100" b="1"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5 525,3</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23397">
                <a:tc>
                  <a:txBody>
                    <a:bodyPr/>
                    <a:lstStyle/>
                    <a:p>
                      <a:pPr indent="0" algn="l">
                        <a:lnSpc>
                          <a:spcPct val="100000"/>
                        </a:lnSpc>
                        <a:spcAft>
                          <a:spcPts val="0"/>
                        </a:spcAft>
                      </a:pPr>
                      <a:endParaRPr lang="ru-RU" sz="1100" b="1" dirty="0" smtClean="0">
                        <a:latin typeface="Times New Roman" pitchFamily="18" charset="0"/>
                        <a:ea typeface="Times New Roman"/>
                        <a:cs typeface="Times New Roman" pitchFamily="18" charset="0"/>
                      </a:endParaRPr>
                    </a:p>
                    <a:p>
                      <a:pPr indent="0" algn="l">
                        <a:lnSpc>
                          <a:spcPct val="100000"/>
                        </a:lnSpc>
                        <a:spcAft>
                          <a:spcPts val="0"/>
                        </a:spcAft>
                      </a:pPr>
                      <a:r>
                        <a:rPr lang="ru-RU" sz="1100" b="1" dirty="0" smtClean="0">
                          <a:latin typeface="Times New Roman" pitchFamily="18" charset="0"/>
                          <a:ea typeface="Times New Roman"/>
                          <a:cs typeface="Times New Roman" pitchFamily="18" charset="0"/>
                        </a:rPr>
                        <a:t>ИТОГО</a:t>
                      </a:r>
                      <a:endParaRPr lang="ru-RU" sz="1100" b="1"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1" dirty="0" smtClean="0">
                          <a:latin typeface="Times New Roman" pitchFamily="18" charset="0"/>
                          <a:ea typeface="Times New Roman"/>
                          <a:cs typeface="Times New Roman" pitchFamily="18" charset="0"/>
                        </a:rPr>
                        <a:t>869 495,2</a:t>
                      </a:r>
                      <a:endParaRPr lang="ru-RU" sz="1200" b="1"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1" smtClean="0">
                          <a:latin typeface="Times New Roman" pitchFamily="18" charset="0"/>
                          <a:ea typeface="Times New Roman"/>
                          <a:cs typeface="Times New Roman" pitchFamily="18" charset="0"/>
                        </a:rPr>
                        <a:t>1 011 106,2</a:t>
                      </a:r>
                      <a:endParaRPr lang="ru-RU" sz="1200" b="1"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1" dirty="0" smtClean="0">
                          <a:latin typeface="Times New Roman" pitchFamily="18" charset="0"/>
                          <a:ea typeface="Times New Roman"/>
                          <a:cs typeface="Times New Roman" pitchFamily="18" charset="0"/>
                        </a:rPr>
                        <a:t>988 638,4</a:t>
                      </a:r>
                      <a:endParaRPr lang="ru-RU" sz="1200" b="1"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1" dirty="0" smtClean="0">
                          <a:latin typeface="Times New Roman" pitchFamily="18" charset="0"/>
                          <a:ea typeface="Times New Roman"/>
                          <a:cs typeface="Times New Roman" pitchFamily="18" charset="0"/>
                        </a:rPr>
                        <a:t>900 013,3</a:t>
                      </a:r>
                      <a:endParaRPr lang="ru-RU" sz="1200" b="1"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1" dirty="0" smtClean="0">
                          <a:latin typeface="Times New Roman" pitchFamily="18" charset="0"/>
                          <a:ea typeface="Times New Roman"/>
                          <a:cs typeface="Times New Roman" pitchFamily="18" charset="0"/>
                        </a:rPr>
                        <a:t>893 595,1</a:t>
                      </a:r>
                      <a:endParaRPr lang="ru-RU" sz="1200" b="1"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idx="4294967295"/>
          </p:nvPr>
        </p:nvSpPr>
        <p:spPr>
          <a:xfrm>
            <a:off x="285720" y="274638"/>
            <a:ext cx="8643998" cy="939784"/>
          </a:xfrm>
        </p:spPr>
        <p:txBody>
          <a:bodyPr>
            <a:normAutofit/>
          </a:bodyPr>
          <a:lstStyle/>
          <a:p>
            <a:r>
              <a:rPr lang="ru-RU" sz="2000" b="1" i="1" dirty="0" smtClean="0">
                <a:latin typeface="Times New Roman" pitchFamily="18" charset="0"/>
                <a:cs typeface="Times New Roman" pitchFamily="18" charset="0"/>
              </a:rPr>
              <a:t>Целевые показатели реализации муниципальных программ Пугачевского муниципального района</a:t>
            </a:r>
            <a:endParaRPr lang="ru-RU" sz="2000" b="1" i="1" dirty="0">
              <a:latin typeface="Times New Roman" pitchFamily="18" charset="0"/>
              <a:cs typeface="Times New Roman" pitchFamily="18" charset="0"/>
            </a:endParaRPr>
          </a:p>
        </p:txBody>
      </p:sp>
      <p:graphicFrame>
        <p:nvGraphicFramePr>
          <p:cNvPr id="6" name="Таблица 5"/>
          <p:cNvGraphicFramePr>
            <a:graphicFrameLocks noGrp="1"/>
          </p:cNvGraphicFramePr>
          <p:nvPr/>
        </p:nvGraphicFramePr>
        <p:xfrm>
          <a:off x="285720" y="1285862"/>
          <a:ext cx="8643998" cy="5194703"/>
        </p:xfrm>
        <a:graphic>
          <a:graphicData uri="http://schemas.openxmlformats.org/drawingml/2006/table">
            <a:tbl>
              <a:tblPr/>
              <a:tblGrid>
                <a:gridCol w="1643074"/>
                <a:gridCol w="3463536"/>
                <a:gridCol w="806773"/>
                <a:gridCol w="656057"/>
                <a:gridCol w="682653"/>
                <a:gridCol w="664924"/>
                <a:gridCol w="726981"/>
              </a:tblGrid>
              <a:tr h="368069">
                <a:tc>
                  <a:txBody>
                    <a:bodyPr/>
                    <a:lstStyle/>
                    <a:p>
                      <a:pPr algn="ctr" fontAlgn="b"/>
                      <a:r>
                        <a:rPr lang="ru-RU" sz="1000" b="1" i="0" u="none" strike="noStrike" baseline="0" dirty="0">
                          <a:solidFill>
                            <a:srgbClr val="000000"/>
                          </a:solidFill>
                          <a:latin typeface="Times New Roman"/>
                        </a:rPr>
                        <a:t>Наименование муниципальной программы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ru-RU" sz="1000" b="1" i="0" u="none" strike="noStrike" baseline="0" dirty="0">
                          <a:solidFill>
                            <a:srgbClr val="000000"/>
                          </a:solidFill>
                          <a:latin typeface="Times New Roman"/>
                        </a:rPr>
                        <a:t>Целевые показатели</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Отчет </a:t>
                      </a:r>
                      <a:r>
                        <a:rPr lang="ru-RU" sz="1000" b="1" i="0" u="none" strike="noStrike" baseline="0" dirty="0" smtClean="0">
                          <a:solidFill>
                            <a:srgbClr val="000000"/>
                          </a:solidFill>
                          <a:latin typeface="Times New Roman"/>
                        </a:rPr>
                        <a:t>2020 </a:t>
                      </a:r>
                      <a:r>
                        <a:rPr lang="ru-RU" sz="1000" b="1" i="0" u="none" strike="noStrike" baseline="0" dirty="0">
                          <a:solidFill>
                            <a:srgbClr val="000000"/>
                          </a:solidFill>
                          <a:latin typeface="Times New Roman"/>
                        </a:rPr>
                        <a:t>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Оценка </a:t>
                      </a:r>
                      <a:r>
                        <a:rPr lang="ru-RU" sz="1000" b="1" i="0" u="none" strike="noStrike" baseline="0" dirty="0" smtClean="0">
                          <a:solidFill>
                            <a:srgbClr val="000000"/>
                          </a:solidFill>
                          <a:latin typeface="Times New Roman"/>
                        </a:rPr>
                        <a:t>2021 </a:t>
                      </a:r>
                      <a:r>
                        <a:rPr lang="ru-RU" sz="1000" b="1" i="0" u="none" strike="noStrike" baseline="0" dirty="0">
                          <a:solidFill>
                            <a:srgbClr val="000000"/>
                          </a:solidFill>
                          <a:latin typeface="Times New Roman"/>
                        </a:rPr>
                        <a:t>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План </a:t>
                      </a:r>
                      <a:r>
                        <a:rPr lang="ru-RU" sz="1000" b="1" i="0" u="none" strike="noStrike" baseline="0" dirty="0" smtClean="0">
                          <a:solidFill>
                            <a:srgbClr val="000000"/>
                          </a:solidFill>
                          <a:latin typeface="Times New Roman"/>
                        </a:rPr>
                        <a:t>2022 </a:t>
                      </a:r>
                      <a:r>
                        <a:rPr lang="ru-RU" sz="1000" b="1" i="0" u="none" strike="noStrike" baseline="0" dirty="0">
                          <a:solidFill>
                            <a:srgbClr val="000000"/>
                          </a:solidFill>
                          <a:latin typeface="Times New Roman"/>
                        </a:rPr>
                        <a:t>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План </a:t>
                      </a:r>
                      <a:r>
                        <a:rPr lang="ru-RU" sz="1000" b="1" i="0" u="none" strike="noStrike" baseline="0" dirty="0" smtClean="0">
                          <a:solidFill>
                            <a:srgbClr val="000000"/>
                          </a:solidFill>
                          <a:latin typeface="Times New Roman"/>
                        </a:rPr>
                        <a:t>2023 </a:t>
                      </a:r>
                      <a:r>
                        <a:rPr lang="ru-RU" sz="1000" b="1" i="0" u="none" strike="noStrike" baseline="0" dirty="0">
                          <a:solidFill>
                            <a:srgbClr val="000000"/>
                          </a:solidFill>
                          <a:latin typeface="Times New Roman"/>
                        </a:rPr>
                        <a:t>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План </a:t>
                      </a:r>
                      <a:r>
                        <a:rPr lang="ru-RU" sz="1000" b="1" i="0" u="none" strike="noStrike" baseline="0" dirty="0" smtClean="0">
                          <a:solidFill>
                            <a:srgbClr val="000000"/>
                          </a:solidFill>
                          <a:latin typeface="Times New Roman"/>
                        </a:rPr>
                        <a:t>2024 </a:t>
                      </a:r>
                      <a:r>
                        <a:rPr lang="ru-RU" sz="1000" b="1" i="0" u="none" strike="noStrike" baseline="0" dirty="0">
                          <a:solidFill>
                            <a:srgbClr val="000000"/>
                          </a:solidFill>
                          <a:latin typeface="Times New Roman"/>
                        </a:rPr>
                        <a:t>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80119">
                <a:tc rowSpan="10">
                  <a:txBody>
                    <a:bodyPr/>
                    <a:lstStyle/>
                    <a:p>
                      <a:pPr algn="l" rtl="0" fontAlgn="t"/>
                      <a:r>
                        <a:rPr lang="ru-RU" sz="1000" b="1" i="0" u="none" strike="noStrike" baseline="0" dirty="0">
                          <a:solidFill>
                            <a:srgbClr val="000000"/>
                          </a:solidFill>
                          <a:latin typeface="Times New Roman"/>
                        </a:rPr>
                        <a:t>Муниципальная </a:t>
                      </a:r>
                      <a:endParaRPr lang="ru-RU" sz="1000" b="1" i="0" u="none" strike="noStrike" baseline="0" dirty="0" smtClean="0">
                        <a:solidFill>
                          <a:srgbClr val="000000"/>
                        </a:solidFill>
                        <a:latin typeface="Times New Roman"/>
                      </a:endParaRPr>
                    </a:p>
                    <a:p>
                      <a:pPr algn="l" rtl="0" fontAlgn="t"/>
                      <a:r>
                        <a:rPr lang="ru-RU" sz="1000" b="1" i="0" u="none" strike="noStrike" baseline="0" dirty="0" smtClean="0">
                          <a:solidFill>
                            <a:srgbClr val="000000"/>
                          </a:solidFill>
                          <a:latin typeface="Times New Roman"/>
                        </a:rPr>
                        <a:t>программа </a:t>
                      </a:r>
                      <a:r>
                        <a:rPr lang="ru-RU" sz="1000" b="1" i="0" u="none" strike="noStrike" baseline="0" dirty="0">
                          <a:solidFill>
                            <a:srgbClr val="000000"/>
                          </a:solidFill>
                          <a:latin typeface="Times New Roman"/>
                        </a:rPr>
                        <a:t>" Развитие образования Пугачевского муниципального района"</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ru-RU" sz="1000" b="0" i="0" u="none" strike="noStrike" baseline="0" dirty="0">
                          <a:solidFill>
                            <a:srgbClr val="000000"/>
                          </a:solidFill>
                          <a:latin typeface="Times New Roman"/>
                        </a:rPr>
                        <a:t>охват обучающихся горячим питанием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100%</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4453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обучающихся 10-11 классов, проходящих профильное обучение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4453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обучающихся 9-х классов, успешно прошедших государственную итоговую аттестацию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99%</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6023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обучающихся 11-х классов, успешно прошедших государственную итоговую аттестацию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99%</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14385">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a:t>
                      </a:r>
                      <a:r>
                        <a:rPr lang="ru-RU" sz="1000" b="0" i="0" u="none" strike="noStrike" baseline="0" dirty="0">
                          <a:solidFill>
                            <a:srgbClr val="FF0000"/>
                          </a:solidFill>
                          <a:latin typeface="Times New Roman"/>
                        </a:rPr>
                        <a:t> </a:t>
                      </a:r>
                      <a:r>
                        <a:rPr lang="ru-RU" sz="1000" b="0" i="0" u="none" strike="noStrike" baseline="0" dirty="0">
                          <a:solidFill>
                            <a:srgbClr val="000000"/>
                          </a:solidFill>
                          <a:latin typeface="Times New Roman"/>
                        </a:rPr>
                        <a:t>общеобразовательных учреждений, отвечающих современным требованиям к условиям осуществления образовательного процесса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100%</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14385">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учреждений, в которых условия воспитания детей соответствуют требованиям федерального государственного образовательного стандарта дошкольного образования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14385">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  Обеспечение учебной литературой муниципальных образовательных учреждений за счет средств субвенции на образовательную деятельность</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4035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количество обучающихся охваченных основными и дополнительными общеобразовательными программами цифрового и гуманитарного профилей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2106 </a:t>
                      </a:r>
                      <a:r>
                        <a:rPr lang="ru-RU" sz="1000" b="0" i="0" u="none" strike="noStrike" baseline="0" dirty="0">
                          <a:solidFill>
                            <a:srgbClr val="000000"/>
                          </a:solidFill>
                          <a:latin typeface="Times New Roman"/>
                        </a:rPr>
                        <a:t>чел.</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2175 чел</a:t>
                      </a:r>
                      <a:r>
                        <a:rPr lang="ru-RU" sz="1000" b="0" i="0" u="none" strike="noStrike" baseline="0" dirty="0">
                          <a:solidFill>
                            <a:srgbClr val="000000"/>
                          </a:solidFill>
                          <a:latin typeface="Times New Roman"/>
                        </a:rPr>
                        <a:t>.</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2 205 чел.</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2 205 чел.</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2 205 </a:t>
                      </a:r>
                      <a:r>
                        <a:rPr lang="ru-RU" sz="1000" b="0" i="0" u="none" strike="noStrike" baseline="0" dirty="0">
                          <a:solidFill>
                            <a:srgbClr val="000000"/>
                          </a:solidFill>
                          <a:latin typeface="Times New Roman"/>
                        </a:rPr>
                        <a:t>чел.</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05271">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детей в возрасте от 5 до 18 лет, использующих сертификаты дополнительного образования в статусе сертификатов персонифицированного финансирования</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не менее </a:t>
                      </a:r>
                      <a:endParaRPr lang="ru-RU" sz="1000" b="0" i="0" u="none" strike="noStrike" baseline="0" dirty="0" smtClean="0">
                        <a:solidFill>
                          <a:srgbClr val="000000"/>
                        </a:solidFill>
                        <a:latin typeface="Times New Roman"/>
                      </a:endParaRPr>
                    </a:p>
                    <a:p>
                      <a:pPr algn="ctr" fontAlgn="b"/>
                      <a:r>
                        <a:rPr lang="ru-RU" sz="1000" b="0" i="0" u="none" strike="noStrike" baseline="0" dirty="0" smtClean="0">
                          <a:solidFill>
                            <a:srgbClr val="000000"/>
                          </a:solidFill>
                          <a:latin typeface="Times New Roman"/>
                        </a:rPr>
                        <a:t>5</a:t>
                      </a:r>
                      <a:r>
                        <a:rPr lang="ru-RU" sz="1000" b="0" i="0" u="none" strike="noStrike" baseline="0" dirty="0">
                          <a:solidFill>
                            <a:srgbClr val="000000"/>
                          </a:solidFill>
                          <a:latin typeface="Times New Roman"/>
                        </a:rPr>
                        <a:t>%</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не менее 5%</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не менее </a:t>
                      </a:r>
                      <a:r>
                        <a:rPr lang="ru-RU" sz="1000" b="0" i="0" u="none" strike="noStrike" baseline="0" dirty="0" smtClean="0">
                          <a:solidFill>
                            <a:srgbClr val="000000"/>
                          </a:solidFill>
                          <a:latin typeface="Times New Roman"/>
                        </a:rPr>
                        <a:t>7%</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не менее </a:t>
                      </a:r>
                      <a:r>
                        <a:rPr lang="ru-RU" sz="1000" b="0" i="0" u="none" strike="noStrike" baseline="0" dirty="0" smtClean="0">
                          <a:solidFill>
                            <a:srgbClr val="000000"/>
                          </a:solidFill>
                          <a:latin typeface="Times New Roman"/>
                        </a:rPr>
                        <a:t>7%</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не менее </a:t>
                      </a:r>
                      <a:endParaRPr lang="ru-RU" sz="1000" b="0" i="0" u="none" strike="noStrike" baseline="0" dirty="0" smtClean="0">
                        <a:solidFill>
                          <a:srgbClr val="000000"/>
                        </a:solidFill>
                        <a:latin typeface="Times New Roman"/>
                      </a:endParaRPr>
                    </a:p>
                    <a:p>
                      <a:pPr algn="ctr" fontAlgn="b"/>
                      <a:r>
                        <a:rPr lang="ru-RU" sz="1000" b="0" i="0" u="none" strike="noStrike" baseline="0" dirty="0" smtClean="0">
                          <a:solidFill>
                            <a:srgbClr val="000000"/>
                          </a:solidFill>
                          <a:latin typeface="Times New Roman"/>
                        </a:rPr>
                        <a:t>7%</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908425">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    Обеспечение участия педагогических работников образовательных учреждений в межрегиональных, всероссийских, областных и районных конференциях, семинарах и совещаниях по проблемам организации воспитательной работы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96%</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98%</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Рисунок 695"/>
          <p:cNvPicPr>
            <a:picLocks noChangeAspect="1" noChangeArrowheads="1"/>
          </p:cNvPicPr>
          <p:nvPr/>
        </p:nvPicPr>
        <p:blipFill>
          <a:blip r:embed="rId2" cstate="print"/>
          <a:srcRect/>
          <a:stretch>
            <a:fillRect/>
          </a:stretch>
        </p:blipFill>
        <p:spPr bwMode="auto">
          <a:xfrm>
            <a:off x="250824" y="214291"/>
            <a:ext cx="3249605" cy="1428760"/>
          </a:xfrm>
          <a:prstGeom prst="rect">
            <a:avLst/>
          </a:prstGeom>
          <a:noFill/>
        </p:spPr>
      </p:pic>
      <p:sp>
        <p:nvSpPr>
          <p:cNvPr id="22531" name="Стрелка вправо 699"/>
          <p:cNvSpPr>
            <a:spLocks noChangeArrowheads="1"/>
          </p:cNvSpPr>
          <p:nvPr/>
        </p:nvSpPr>
        <p:spPr bwMode="auto">
          <a:xfrm flipV="1">
            <a:off x="3786182" y="857232"/>
            <a:ext cx="1092200" cy="368300"/>
          </a:xfrm>
          <a:prstGeom prst="rightArrow">
            <a:avLst>
              <a:gd name="adj1" fmla="val 50000"/>
              <a:gd name="adj2" fmla="val 50043"/>
            </a:avLst>
          </a:prstGeom>
          <a:solidFill>
            <a:srgbClr val="4F81BD"/>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2529" name="Прямоугольник 700"/>
          <p:cNvSpPr>
            <a:spLocks noChangeArrowheads="1"/>
          </p:cNvSpPr>
          <p:nvPr/>
        </p:nvSpPr>
        <p:spPr bwMode="auto">
          <a:xfrm>
            <a:off x="5175250" y="214291"/>
            <a:ext cx="3683030" cy="1357322"/>
          </a:xfrm>
          <a:prstGeom prst="rect">
            <a:avLst/>
          </a:prstGeom>
          <a:solidFill>
            <a:schemeClr val="accent5">
              <a:lumMod val="20000"/>
              <a:lumOff val="80000"/>
            </a:schemeClr>
          </a:solidFill>
          <a:ln w="25400">
            <a:noFill/>
            <a:miter lim="800000"/>
            <a:headEnd/>
            <a:tailEnd/>
          </a:ln>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Закон</a:t>
            </a:r>
            <a:endParaRPr lang="ru-RU" sz="600" dirty="0" smtClean="0">
              <a:latin typeface="Times New Roman" pitchFamily="18" charset="0"/>
              <a:ea typeface="Times New Roman" pitchFamily="18" charset="0"/>
              <a:cs typeface="Times New Roman" pitchFamily="18" charset="0"/>
            </a:endParaRPr>
          </a:p>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Программы Народ Компании</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Проекты    БЮДЖЕТ    Будущее</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Президент Правительство  Губернатор   Глава района</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2530" name="Прямоугольник 299"/>
          <p:cNvSpPr>
            <a:spLocks noChangeArrowheads="1"/>
          </p:cNvSpPr>
          <p:nvPr/>
        </p:nvSpPr>
        <p:spPr bwMode="auto">
          <a:xfrm>
            <a:off x="285720" y="1714488"/>
            <a:ext cx="8572560" cy="1023937"/>
          </a:xfrm>
          <a:prstGeom prst="rect">
            <a:avLst/>
          </a:prstGeom>
          <a:solidFill>
            <a:srgbClr val="DBEEF4"/>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«Бюджет для граждан» нацелен на получение обратной связи от граждан, которым интересны современные проблемы государственных финансов Российской Федерации, а так же муниципальных финансов Пугачевского района.</a:t>
            </a:r>
            <a:endParaRPr kumimoji="0" lang="ru-RU" sz="18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25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210185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536" name="Rectangle 8"/>
          <p:cNvSpPr>
            <a:spLocks noChangeArrowheads="1"/>
          </p:cNvSpPr>
          <p:nvPr/>
        </p:nvSpPr>
        <p:spPr bwMode="auto">
          <a:xfrm>
            <a:off x="285720" y="2795349"/>
            <a:ext cx="8572560" cy="40626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tab pos="34798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Бюджет играет центральную роль в экономике района и решении различных проблем в его развитии. Внимательное изучение бюджета дает представление о намерениях власти, ее политике, распределении ею финансовых ресурсов. Благодаря анализу бюджета можно установить, как распределяются денежные средства, расходуются ли они по назначению. Контроль за местным бюджетом особенно уместен, если иметь в виду, что он формируется за счет граждан и организаций. Эти средства изымаются в виде налогов, различных сборов и пошлин у физических и юридических лиц для проведения значимой для общества деятельности. Проверка фактического использования бюджетных средств - закономерный и обязательный процесс, особенно в условиях недостатка имеющихся резервов. </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Таблица 5"/>
          <p:cNvGraphicFramePr>
            <a:graphicFrameLocks noGrp="1"/>
          </p:cNvGraphicFramePr>
          <p:nvPr/>
        </p:nvGraphicFramePr>
        <p:xfrm>
          <a:off x="285720" y="339879"/>
          <a:ext cx="8643998" cy="4862054"/>
        </p:xfrm>
        <a:graphic>
          <a:graphicData uri="http://schemas.openxmlformats.org/drawingml/2006/table">
            <a:tbl>
              <a:tblPr/>
              <a:tblGrid>
                <a:gridCol w="2305066"/>
                <a:gridCol w="2624156"/>
                <a:gridCol w="785818"/>
                <a:gridCol w="785818"/>
                <a:gridCol w="714380"/>
                <a:gridCol w="714380"/>
                <a:gridCol w="714380"/>
              </a:tblGrid>
              <a:tr h="738095">
                <a:tc rowSpan="2">
                  <a:txBody>
                    <a:bodyPr/>
                    <a:lstStyle/>
                    <a:p>
                      <a:pPr algn="l" rtl="0" fontAlgn="t"/>
                      <a:r>
                        <a:rPr lang="ru-RU" sz="1000" b="1" i="0" u="none" strike="noStrike" baseline="0" dirty="0">
                          <a:solidFill>
                            <a:srgbClr val="000000"/>
                          </a:solidFill>
                          <a:latin typeface="Times New Roman"/>
                        </a:rPr>
                        <a:t>Муниципальная программа "Развитие транспортной системы, повышение безопасности дорожного движения, территориальное планирование и благоустройство Пугачевского района Саратовской области"</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ru-RU" sz="1000" b="0" i="0" u="none" strike="noStrike" baseline="0" dirty="0">
                          <a:solidFill>
                            <a:srgbClr val="000000"/>
                          </a:solidFill>
                          <a:latin typeface="Times New Roman"/>
                        </a:rPr>
                        <a:t>содержание в нормативном состоянии автомобильные дороги общего пользования местного значения на территории района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817,5 </a:t>
                      </a:r>
                      <a:r>
                        <a:rPr lang="ru-RU" sz="1000" b="0" i="0" u="none" strike="noStrike" baseline="0" dirty="0">
                          <a:solidFill>
                            <a:srgbClr val="000000"/>
                          </a:solidFill>
                          <a:latin typeface="Times New Roman"/>
                        </a:rPr>
                        <a:t>км</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821,1 </a:t>
                      </a:r>
                      <a:r>
                        <a:rPr lang="ru-RU" sz="1000" b="0" i="0" u="none" strike="noStrike" baseline="0" dirty="0">
                          <a:solidFill>
                            <a:srgbClr val="000000"/>
                          </a:solidFill>
                          <a:latin typeface="Times New Roman"/>
                        </a:rPr>
                        <a:t>км</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824,7 </a:t>
                      </a:r>
                      <a:r>
                        <a:rPr lang="ru-RU" sz="1000" b="0" i="0" u="none" strike="noStrike" baseline="0" dirty="0">
                          <a:solidFill>
                            <a:srgbClr val="000000"/>
                          </a:solidFill>
                          <a:latin typeface="Times New Roman"/>
                        </a:rPr>
                        <a:t>км</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828,3 </a:t>
                      </a:r>
                      <a:r>
                        <a:rPr lang="ru-RU" sz="1000" b="0" i="0" u="none" strike="noStrike" baseline="0" dirty="0">
                          <a:solidFill>
                            <a:srgbClr val="000000"/>
                          </a:solidFill>
                          <a:latin typeface="Times New Roman"/>
                        </a:rPr>
                        <a:t>км</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831,9 </a:t>
                      </a:r>
                      <a:r>
                        <a:rPr lang="ru-RU" sz="1000" b="0" i="0" u="none" strike="noStrike" baseline="0" dirty="0">
                          <a:solidFill>
                            <a:srgbClr val="000000"/>
                          </a:solidFill>
                          <a:latin typeface="Times New Roman"/>
                        </a:rPr>
                        <a:t>км</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99801">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установка и содержание дорожных знаков</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33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33 </a:t>
                      </a:r>
                      <a:r>
                        <a:rPr lang="ru-RU" sz="1000" b="0" i="0" u="none" strike="noStrike" baseline="0" dirty="0">
                          <a:solidFill>
                            <a:srgbClr val="000000"/>
                          </a:solidFill>
                          <a:latin typeface="Times New Roman"/>
                        </a:rPr>
                        <a:t>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33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smtClean="0">
                          <a:solidFill>
                            <a:srgbClr val="000000"/>
                          </a:solidFill>
                          <a:latin typeface="Times New Roman"/>
                        </a:rPr>
                        <a:t>33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33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862366">
                <a:tc rowSpan="2">
                  <a:txBody>
                    <a:bodyPr/>
                    <a:lstStyle/>
                    <a:p>
                      <a:pPr algn="l" rtl="0" fontAlgn="t"/>
                      <a:r>
                        <a:rPr lang="ru-RU" sz="1000" b="1" i="0" u="none" strike="noStrike" baseline="0" dirty="0">
                          <a:solidFill>
                            <a:srgbClr val="000000"/>
                          </a:solidFill>
                          <a:latin typeface="Times New Roman"/>
                        </a:rPr>
                        <a:t>Муниципальная программа "Профилактика правонарушений, терроризма, экстремизма и противодействие незаконному обороту наркотических средств"</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Снижение возможности совершения террористических актов на территории района, создание системы технической защиты объектов социальной сферы  (средства тревожной сигнализации)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49 </a:t>
                      </a:r>
                      <a:r>
                        <a:rPr lang="ru-RU" sz="1000" b="0" i="0" u="none" strike="noStrike" baseline="0" dirty="0">
                          <a:solidFill>
                            <a:srgbClr val="000000"/>
                          </a:solidFill>
                          <a:latin typeface="Times New Roman"/>
                        </a:rPr>
                        <a:t>учреждений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49 </a:t>
                      </a:r>
                      <a:r>
                        <a:rPr lang="ru-RU" sz="1000" b="0" i="0" u="none" strike="noStrike" baseline="0" dirty="0">
                          <a:solidFill>
                            <a:srgbClr val="000000"/>
                          </a:solidFill>
                          <a:latin typeface="Times New Roman"/>
                        </a:rPr>
                        <a:t>учреждений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49 учреждений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49 учреждений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49 учреждений</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85725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изготовление и распространение памяток по профилактике терроризма, правила поведения при угрозе и совершении террористического акта (рынки, общественный транспорт</a:t>
                      </a:r>
                      <a:r>
                        <a:rPr lang="ru-RU" sz="1000" b="0" i="0" u="none" strike="noStrike" baseline="0" dirty="0" smtClean="0">
                          <a:solidFill>
                            <a:srgbClr val="000000"/>
                          </a:solidFill>
                          <a:latin typeface="Times New Roman"/>
                        </a:rPr>
                        <a:t>)</a:t>
                      </a:r>
                    </a:p>
                    <a:p>
                      <a:pPr algn="l" fontAlgn="b"/>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350 </a:t>
                      </a:r>
                      <a:r>
                        <a:rPr lang="ru-RU" sz="1000" b="0" i="0" u="none" strike="noStrike" baseline="0" dirty="0">
                          <a:solidFill>
                            <a:srgbClr val="000000"/>
                          </a:solidFill>
                          <a:latin typeface="Times New Roman"/>
                        </a:rPr>
                        <a:t>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350 </a:t>
                      </a:r>
                      <a:r>
                        <a:rPr lang="ru-RU" sz="1000" b="0" i="0" u="none" strike="noStrike" baseline="0" dirty="0">
                          <a:solidFill>
                            <a:srgbClr val="000000"/>
                          </a:solidFill>
                          <a:latin typeface="Times New Roman"/>
                        </a:rPr>
                        <a:t>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400 </a:t>
                      </a:r>
                      <a:r>
                        <a:rPr lang="ru-RU" sz="1000" b="0" i="0" u="none" strike="noStrike" baseline="0" dirty="0">
                          <a:solidFill>
                            <a:srgbClr val="000000"/>
                          </a:solidFill>
                          <a:latin typeface="Times New Roman"/>
                        </a:rPr>
                        <a:t>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400 </a:t>
                      </a:r>
                      <a:r>
                        <a:rPr lang="ru-RU" sz="1000" b="0" i="0" u="none" strike="noStrike" baseline="0" dirty="0">
                          <a:solidFill>
                            <a:srgbClr val="000000"/>
                          </a:solidFill>
                          <a:latin typeface="Times New Roman"/>
                        </a:rPr>
                        <a:t>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400 </a:t>
                      </a:r>
                      <a:r>
                        <a:rPr lang="ru-RU" sz="1000" b="0" i="0" u="none" strike="noStrike" baseline="0" dirty="0">
                          <a:solidFill>
                            <a:srgbClr val="000000"/>
                          </a:solidFill>
                          <a:latin typeface="Times New Roman"/>
                        </a:rPr>
                        <a:t>шт.</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02900">
                <a:tc rowSpan="4">
                  <a:txBody>
                    <a:bodyPr/>
                    <a:lstStyle/>
                    <a:p>
                      <a:pPr algn="l" rtl="0" fontAlgn="t"/>
                      <a:r>
                        <a:rPr lang="ru-RU" sz="1000" b="1" i="0" u="none" strike="noStrike" baseline="0" dirty="0">
                          <a:solidFill>
                            <a:srgbClr val="000000"/>
                          </a:solidFill>
                          <a:latin typeface="Times New Roman"/>
                        </a:rPr>
                        <a:t>Муниципальная программа "Развитие сети спортивных сооружений в Пугачевском муниципальном районе"</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b"/>
                      <a:r>
                        <a:rPr lang="ru-RU" sz="1000" b="0" i="0" u="none" strike="noStrike" baseline="0" dirty="0">
                          <a:solidFill>
                            <a:srgbClr val="000000"/>
                          </a:solidFill>
                          <a:latin typeface="Times New Roman"/>
                        </a:rPr>
                        <a:t>расширение возможности организации тренировок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524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524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86634">
                <a:tc vMerge="1">
                  <a:txBody>
                    <a:bodyPr/>
                    <a:lstStyle/>
                    <a:p>
                      <a:endParaRPr lang="ru-RU"/>
                    </a:p>
                  </a:txBody>
                  <a:tcPr/>
                </a:tc>
                <a:tc>
                  <a:txBody>
                    <a:bodyPr/>
                    <a:lstStyle/>
                    <a:p>
                      <a:pPr algn="l" rtl="0" fontAlgn="b"/>
                      <a:r>
                        <a:rPr lang="ru-RU" sz="1000" b="0" i="0" u="none" strike="noStrike" baseline="0" dirty="0">
                          <a:solidFill>
                            <a:srgbClr val="000000"/>
                          </a:solidFill>
                          <a:latin typeface="Times New Roman"/>
                        </a:rPr>
                        <a:t>установка круговых и прямых беговых дорожек на стадионе</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3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92062">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увеличение числа жителей района, систематически занимающихся физической культурой и спортом</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до 35%</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до </a:t>
                      </a:r>
                      <a:r>
                        <a:rPr lang="ru-RU" sz="1000" b="0" i="0" u="none" strike="noStrike" baseline="0" dirty="0" smtClean="0">
                          <a:solidFill>
                            <a:srgbClr val="000000"/>
                          </a:solidFill>
                          <a:latin typeface="Times New Roman"/>
                        </a:rPr>
                        <a:t>45%</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716701">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увеличение числа детей и подростков, занимающихся в спортивных школах и секциях района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до 40%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до </a:t>
                      </a:r>
                      <a:r>
                        <a:rPr lang="ru-RU" sz="1000" b="0" i="0" u="none" strike="noStrike" baseline="0" dirty="0" smtClean="0">
                          <a:solidFill>
                            <a:srgbClr val="000000"/>
                          </a:solidFill>
                          <a:latin typeface="Times New Roman"/>
                        </a:rPr>
                        <a:t>45%</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357158" y="285728"/>
          <a:ext cx="8501122" cy="5706278"/>
        </p:xfrm>
        <a:graphic>
          <a:graphicData uri="http://schemas.openxmlformats.org/drawingml/2006/table">
            <a:tbl>
              <a:tblPr/>
              <a:tblGrid>
                <a:gridCol w="2145333"/>
                <a:gridCol w="2426699"/>
                <a:gridCol w="785818"/>
                <a:gridCol w="714380"/>
                <a:gridCol w="857256"/>
                <a:gridCol w="785818"/>
                <a:gridCol w="785818"/>
              </a:tblGrid>
              <a:tr h="1051673">
                <a:tc>
                  <a:txBody>
                    <a:bodyPr/>
                    <a:lstStyle/>
                    <a:p>
                      <a:pPr algn="l" rtl="0" fontAlgn="b"/>
                      <a:r>
                        <a:rPr lang="ru-RU" sz="1000" b="1" i="0" u="none" strike="noStrike" baseline="0" dirty="0">
                          <a:solidFill>
                            <a:srgbClr val="000000"/>
                          </a:solidFill>
                          <a:latin typeface="Times New Roman"/>
                        </a:rPr>
                        <a:t>Муниципальная программа "Обеспечение жилыми помещениями молодых семей, проживающих на территории Пугачевского муниципального района Саратовской области"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количество выданных  свидетельств о праве на получение социальной выплаты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15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smtClean="0">
                          <a:solidFill>
                            <a:srgbClr val="000000"/>
                          </a:solidFill>
                          <a:latin typeface="Times New Roman"/>
                        </a:rPr>
                        <a:t>15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smtClean="0">
                          <a:solidFill>
                            <a:srgbClr val="000000"/>
                          </a:solidFill>
                          <a:latin typeface="Times New Roman"/>
                        </a:rPr>
                        <a:t>15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15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32132">
                <a:tc rowSpan="8">
                  <a:txBody>
                    <a:bodyPr/>
                    <a:lstStyle/>
                    <a:p>
                      <a:pPr algn="l" rtl="0" fontAlgn="t"/>
                      <a:r>
                        <a:rPr lang="ru-RU" sz="1000" b="1" i="0" u="none" strike="noStrike" baseline="0" dirty="0">
                          <a:solidFill>
                            <a:srgbClr val="000000"/>
                          </a:solidFill>
                          <a:latin typeface="Times New Roman"/>
                        </a:rPr>
                        <a:t>Муниципальная программа "Развитие культуры Пугачевского муниципального района"</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сохранение достигнутых показателей повышения оплаты труда работников учреждений культуры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smtClean="0">
                          <a:solidFill>
                            <a:srgbClr val="000000"/>
                          </a:solidFill>
                          <a:latin typeface="Times New Roman"/>
                        </a:rPr>
                        <a:t>100%</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100%</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16459">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оснащение материально-технической базы учреждений </a:t>
                      </a:r>
                      <a:r>
                        <a:rPr lang="ru-RU" sz="1000" b="0" i="0" u="none" strike="noStrike" baseline="0" dirty="0" smtClean="0">
                          <a:solidFill>
                            <a:srgbClr val="000000"/>
                          </a:solidFill>
                          <a:latin typeface="Times New Roman"/>
                        </a:rPr>
                        <a:t>культуры</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8 </a:t>
                      </a:r>
                      <a:r>
                        <a:rPr lang="ru-RU" sz="1000" b="0" i="0" u="none" strike="noStrike" baseline="0" dirty="0" err="1" smtClean="0">
                          <a:solidFill>
                            <a:srgbClr val="000000"/>
                          </a:solidFill>
                          <a:latin typeface="Times New Roman"/>
                        </a:rPr>
                        <a:t>учр</a:t>
                      </a:r>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 </a:t>
                      </a:r>
                      <a:r>
                        <a:rPr lang="ru-RU" sz="1000" b="0" i="0" u="none" strike="noStrike" baseline="0" dirty="0" err="1" smtClean="0">
                          <a:solidFill>
                            <a:srgbClr val="000000"/>
                          </a:solidFill>
                          <a:latin typeface="Times New Roman"/>
                        </a:rPr>
                        <a:t>учр</a:t>
                      </a:r>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32132">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поступление новых экземпляров книг в библиотечные фонды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131 экз.</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103 экз.</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32132">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увеличение количества обслуженного населения в библиотеках</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0,1%</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0,2%</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0,2%</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0,2%</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0,2%</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266067">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увеличение числа посетителей музеев</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0,2%</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0,2%</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0,3%</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0,3%</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0,3%</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266067">
                <a:tc vMerge="1">
                  <a:txBody>
                    <a:bodyPr/>
                    <a:lstStyle/>
                    <a:p>
                      <a:pPr algn="l" rtl="0" fontAlgn="t"/>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nSpc>
                          <a:spcPct val="107000"/>
                        </a:lnSpc>
                        <a:spcAft>
                          <a:spcPts val="0"/>
                        </a:spcAft>
                      </a:pPr>
                      <a:r>
                        <a:rPr lang="ru-RU" sz="1000" smtClean="0">
                          <a:latin typeface="Times New Roman"/>
                          <a:ea typeface="Times New Roman"/>
                          <a:cs typeface="Times New Roman"/>
                        </a:rPr>
                        <a:t>Увеличение количество </a:t>
                      </a:r>
                      <a:r>
                        <a:rPr lang="ru-RU" sz="1000" dirty="0">
                          <a:latin typeface="Times New Roman"/>
                          <a:ea typeface="Times New Roman"/>
                          <a:cs typeface="Times New Roman"/>
                        </a:rPr>
                        <a:t>массовых мероприятий (в том числе в </a:t>
                      </a:r>
                      <a:r>
                        <a:rPr lang="ru-RU" sz="1000" err="1">
                          <a:latin typeface="Times New Roman"/>
                          <a:ea typeface="Times New Roman"/>
                          <a:cs typeface="Times New Roman"/>
                        </a:rPr>
                        <a:t>онлайн-формате</a:t>
                      </a:r>
                      <a:r>
                        <a:rPr lang="ru-RU" sz="1000" smtClean="0">
                          <a:latin typeface="Times New Roman"/>
                          <a:ea typeface="Times New Roman"/>
                          <a:cs typeface="Times New Roman"/>
                        </a:rPr>
                        <a:t>)</a:t>
                      </a:r>
                      <a:endParaRPr lang="ru-RU" sz="1000" dirty="0">
                        <a:latin typeface="Calibri"/>
                        <a:ea typeface="Times New Roman"/>
                        <a:cs typeface="Times New Roman"/>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Times New Roman"/>
                        </a:rPr>
                        <a:t>55,3 ед.</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Times New Roman"/>
                        </a:rPr>
                        <a:t>158 ед.</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Times New Roman"/>
                        </a:rPr>
                        <a:t>174 ед.</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Times New Roman"/>
                        </a:rPr>
                        <a:t>190 ед.</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Times New Roman"/>
                        </a:rPr>
                        <a:t>207 ед.</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266067">
                <a:tc vMerge="1">
                  <a:txBody>
                    <a:bodyPr/>
                    <a:lstStyle/>
                    <a:p>
                      <a:pPr algn="l" rtl="0" fontAlgn="t"/>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nSpc>
                          <a:spcPct val="107000"/>
                        </a:lnSpc>
                        <a:spcAft>
                          <a:spcPts val="0"/>
                        </a:spcAft>
                      </a:pPr>
                      <a:r>
                        <a:rPr lang="ru-RU" sz="1000" smtClean="0">
                          <a:latin typeface="Times New Roman"/>
                          <a:ea typeface="Times New Roman"/>
                          <a:cs typeface="Times New Roman"/>
                        </a:rPr>
                        <a:t>Увеличение количество </a:t>
                      </a:r>
                      <a:r>
                        <a:rPr lang="ru-RU" sz="1000" dirty="0">
                          <a:latin typeface="Times New Roman"/>
                          <a:ea typeface="Times New Roman"/>
                          <a:cs typeface="Times New Roman"/>
                        </a:rPr>
                        <a:t>культурно-образовательных мероприятий (в том числе в </a:t>
                      </a:r>
                      <a:r>
                        <a:rPr lang="ru-RU" sz="1000" err="1">
                          <a:latin typeface="Times New Roman"/>
                          <a:ea typeface="Times New Roman"/>
                          <a:cs typeface="Times New Roman"/>
                        </a:rPr>
                        <a:t>онлайн-формате</a:t>
                      </a:r>
                      <a:r>
                        <a:rPr lang="ru-RU" sz="1000" smtClean="0">
                          <a:latin typeface="Times New Roman"/>
                          <a:ea typeface="Times New Roman"/>
                          <a:cs typeface="Times New Roman"/>
                        </a:rPr>
                        <a:t>)</a:t>
                      </a:r>
                      <a:endParaRPr lang="ru-RU" sz="1000" dirty="0">
                        <a:latin typeface="Calibri"/>
                        <a:ea typeface="Times New Roman"/>
                        <a:cs typeface="Times New Roman"/>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Times New Roman"/>
                        </a:rPr>
                        <a:t>85 ед.</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Times New Roman"/>
                        </a:rPr>
                        <a:t>242 ед.</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Times New Roman"/>
                        </a:rPr>
                        <a:t>266 ед.</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Times New Roman"/>
                        </a:rPr>
                        <a:t>290 ед.</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Times New Roman"/>
                        </a:rPr>
                        <a:t>316 ед.</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266067">
                <a:tc vMerge="1">
                  <a:txBody>
                    <a:bodyPr/>
                    <a:lstStyle/>
                    <a:p>
                      <a:pPr algn="l" rtl="0" fontAlgn="t"/>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nSpc>
                          <a:spcPct val="107000"/>
                        </a:lnSpc>
                        <a:spcAft>
                          <a:spcPts val="0"/>
                        </a:spcAft>
                      </a:pPr>
                      <a:r>
                        <a:rPr lang="ru-RU" sz="1000" kern="1200" dirty="0" smtClean="0">
                          <a:solidFill>
                            <a:schemeClr val="tx1"/>
                          </a:solidFill>
                          <a:latin typeface="Times New Roman" pitchFamily="18" charset="0"/>
                          <a:ea typeface="+mn-ea"/>
                          <a:cs typeface="Times New Roman" pitchFamily="18" charset="0"/>
                        </a:rPr>
                        <a:t>Увеличение</a:t>
                      </a:r>
                      <a:r>
                        <a:rPr lang="ru-RU" sz="1000" kern="1200" baseline="0" dirty="0" smtClean="0">
                          <a:solidFill>
                            <a:schemeClr val="tx1"/>
                          </a:solidFill>
                          <a:latin typeface="Times New Roman" pitchFamily="18" charset="0"/>
                          <a:ea typeface="+mn-ea"/>
                          <a:cs typeface="Times New Roman" pitchFamily="18" charset="0"/>
                        </a:rPr>
                        <a:t> к</a:t>
                      </a:r>
                      <a:r>
                        <a:rPr lang="ru-RU" sz="1000" kern="1200" dirty="0" smtClean="0">
                          <a:solidFill>
                            <a:schemeClr val="tx1"/>
                          </a:solidFill>
                          <a:latin typeface="Times New Roman" pitchFamily="18" charset="0"/>
                          <a:ea typeface="+mn-ea"/>
                          <a:cs typeface="Times New Roman" pitchFamily="18" charset="0"/>
                        </a:rPr>
                        <a:t>оличество читателей </a:t>
                      </a:r>
                      <a:endParaRPr lang="ru-RU" sz="1000" dirty="0">
                        <a:latin typeface="Times New Roman" pitchFamily="18" charset="0"/>
                        <a:ea typeface="Times New Roman"/>
                        <a:cs typeface="Times New Roman"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Times New Roman"/>
                        </a:rPr>
                        <a:t>6,4 тыс. чел.</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Times New Roman"/>
                        </a:rPr>
                        <a:t>18,2 тыс. чел.</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Times New Roman"/>
                        </a:rPr>
                        <a:t>20,0 тыс. чел.</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Times New Roman"/>
                        </a:rPr>
                        <a:t>21,8 тыс. чел.</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Times New Roman"/>
                        </a:rPr>
                        <a:t>23,8 тыс. чел.</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266067">
                <a:tc>
                  <a:txBody>
                    <a:bodyPr/>
                    <a:lstStyle/>
                    <a:p>
                      <a:pPr algn="l" rtl="0" fontAlgn="t"/>
                      <a:r>
                        <a:rPr lang="ru-RU" sz="1000" b="1" i="0" u="none" strike="noStrike" baseline="0" dirty="0" smtClean="0">
                          <a:solidFill>
                            <a:srgbClr val="000000"/>
                          </a:solidFill>
                          <a:latin typeface="Times New Roman"/>
                        </a:rPr>
                        <a:t>Муниципальная программа «Организация и реализация мероприятий по строительству  системы водоснабжения на территории Пугачевского муниципального района Саратовской области»</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nSpc>
                          <a:spcPct val="107000"/>
                        </a:lnSpc>
                        <a:spcAft>
                          <a:spcPts val="0"/>
                        </a:spcAft>
                      </a:pPr>
                      <a:r>
                        <a:rPr lang="ru-RU" sz="1000" dirty="0" smtClean="0">
                          <a:latin typeface="Times New Roman" pitchFamily="18" charset="0"/>
                          <a:ea typeface="Times New Roman"/>
                          <a:cs typeface="Times New Roman" pitchFamily="18" charset="0"/>
                        </a:rPr>
                        <a:t>Увеличение количества граждан, обеспеченных</a:t>
                      </a:r>
                      <a:r>
                        <a:rPr lang="ru-RU" sz="1000" baseline="0" dirty="0" smtClean="0">
                          <a:latin typeface="Times New Roman" pitchFamily="18" charset="0"/>
                          <a:ea typeface="Times New Roman"/>
                          <a:cs typeface="Times New Roman" pitchFamily="18" charset="0"/>
                        </a:rPr>
                        <a:t> качественной питьевой водой</a:t>
                      </a:r>
                      <a:endParaRPr lang="ru-RU" sz="1000" dirty="0">
                        <a:latin typeface="Times New Roman" pitchFamily="18" charset="0"/>
                        <a:ea typeface="Times New Roman"/>
                        <a:cs typeface="Times New Roman"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Calibri"/>
                        </a:rPr>
                        <a:t>-</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Calibri"/>
                        </a:rPr>
                        <a:t>-</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Times New Roman" pitchFamily="18" charset="0"/>
                          <a:cs typeface="Times New Roman" pitchFamily="18" charset="0"/>
                        </a:rPr>
                        <a:t>400 чел.</a:t>
                      </a:r>
                      <a:endParaRPr lang="ru-RU" sz="1000" dirty="0">
                        <a:latin typeface="Times New Roman" pitchFamily="18" charset="0"/>
                        <a:cs typeface="Times New Roman"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Calibri"/>
                        </a:rPr>
                        <a:t>-</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Calibri"/>
                        </a:rPr>
                        <a:t>-</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85720" y="214290"/>
          <a:ext cx="8572559" cy="6009693"/>
        </p:xfrm>
        <a:graphic>
          <a:graphicData uri="http://schemas.openxmlformats.org/drawingml/2006/table">
            <a:tbl>
              <a:tblPr/>
              <a:tblGrid>
                <a:gridCol w="2428892"/>
                <a:gridCol w="2571768"/>
                <a:gridCol w="714380"/>
                <a:gridCol w="800107"/>
                <a:gridCol w="677012"/>
                <a:gridCol w="737459"/>
                <a:gridCol w="642941"/>
              </a:tblGrid>
              <a:tr h="1001909">
                <a:tc>
                  <a:txBody>
                    <a:bodyPr/>
                    <a:lstStyle/>
                    <a:p>
                      <a:pPr algn="l" rtl="0" fontAlgn="t"/>
                      <a:r>
                        <a:rPr lang="ru-RU" sz="1000" b="1" i="0" u="none" strike="noStrike" baseline="0" dirty="0">
                          <a:solidFill>
                            <a:srgbClr val="000000"/>
                          </a:solidFill>
                          <a:latin typeface="Times New Roman"/>
                        </a:rPr>
                        <a:t>Муниципальная программа "Совершенствование системы оплаты труда в муниципальных учреждениях  Пугачевского муниципального района"</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Обеспечение месячной заработной платы работников муниципальных учреждений и органов местного самоуправления, полностью отработавших за этот период норму рабочего времени и выполнивших нормы труда (трудовые обязанности), в размере МРОТ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93050">
                <a:tc rowSpan="2">
                  <a:txBody>
                    <a:bodyPr/>
                    <a:lstStyle/>
                    <a:p>
                      <a:pPr algn="l" rtl="0" fontAlgn="t"/>
                      <a:r>
                        <a:rPr lang="ru-RU" sz="1000" b="1" i="0" u="none" strike="noStrike" baseline="0" dirty="0" smtClean="0">
                          <a:solidFill>
                            <a:srgbClr val="000000"/>
                          </a:solidFill>
                          <a:latin typeface="Times New Roman"/>
                        </a:rPr>
                        <a:t>Муниципальная программа "Развитие туризма на территории Пугачевского муниципального района"</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kern="1200" dirty="0" smtClean="0">
                          <a:solidFill>
                            <a:schemeClr val="tx1"/>
                          </a:solidFill>
                          <a:latin typeface="Times New Roman" pitchFamily="18" charset="0"/>
                          <a:ea typeface="+mn-ea"/>
                          <a:cs typeface="Times New Roman" pitchFamily="18" charset="0"/>
                        </a:rPr>
                        <a:t>Увеличение количества  туристов,  прибывших  на  территорию Пугачевского района</a:t>
                      </a:r>
                      <a:endParaRPr lang="ru-RU" sz="1000" b="0" i="0" u="none" strike="noStrike" baseline="0" dirty="0">
                        <a:solidFill>
                          <a:srgbClr val="000000"/>
                        </a:solidFill>
                        <a:latin typeface="Times New Roman" pitchFamily="18" charset="0"/>
                        <a:cs typeface="Times New Roman" pitchFamily="18" charset="0"/>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9,6   тыс. чел.</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9,9 тыс. чел.</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93050">
                <a:tc vMerge="1">
                  <a:txBody>
                    <a:bodyPr/>
                    <a:lstStyle/>
                    <a:p>
                      <a:pPr algn="l" rtl="0" fontAlgn="t"/>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kern="1200" dirty="0" smtClean="0">
                          <a:solidFill>
                            <a:schemeClr val="tx1"/>
                          </a:solidFill>
                          <a:latin typeface="Times New Roman" pitchFamily="18" charset="0"/>
                          <a:ea typeface="+mn-ea"/>
                          <a:cs typeface="Times New Roman" pitchFamily="18" charset="0"/>
                        </a:rPr>
                        <a:t>Количество установленных знаков туристской навигации</a:t>
                      </a:r>
                      <a:endParaRPr lang="ru-RU" sz="1000" b="0" i="0" u="none" strike="noStrike" baseline="0" dirty="0">
                        <a:solidFill>
                          <a:srgbClr val="000000"/>
                        </a:solidFill>
                        <a:latin typeface="Times New Roman" pitchFamily="18" charset="0"/>
                        <a:cs typeface="Times New Roman" pitchFamily="18" charset="0"/>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3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3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93050">
                <a:tc rowSpan="3">
                  <a:txBody>
                    <a:bodyPr/>
                    <a:lstStyle/>
                    <a:p>
                      <a:pPr algn="l" rtl="0" fontAlgn="t"/>
                      <a:r>
                        <a:rPr lang="ru-RU" sz="1000" b="1" i="0" u="none" strike="noStrike" baseline="0" dirty="0">
                          <a:solidFill>
                            <a:srgbClr val="000000"/>
                          </a:solidFill>
                          <a:latin typeface="Times New Roman"/>
                        </a:rPr>
                        <a:t>Муниципальная программа "Энергосбережение и повышение энергетической эффективности в Пугачевском муниципальном районе"</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Ликвидация неэффективной эксплуатации энергетического оборудования и инженерных сетей и модернизация системы теплоснабжения объектов бюджетной сферы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 учреждение</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2 учреждения</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38992">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экономия топлива на объектах бюджетной сферы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0,2 млн.куб.м</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kern="1200" dirty="0" smtClean="0">
                          <a:solidFill>
                            <a:schemeClr val="tx1"/>
                          </a:solidFill>
                          <a:latin typeface="Times New Roman" pitchFamily="18" charset="0"/>
                          <a:ea typeface="+mn-ea"/>
                          <a:cs typeface="Times New Roman" pitchFamily="18" charset="0"/>
                        </a:rPr>
                        <a:t>37 </a:t>
                      </a:r>
                      <a:r>
                        <a:rPr lang="ru-RU" sz="1000" b="0" kern="1200" dirty="0" err="1" smtClean="0">
                          <a:solidFill>
                            <a:schemeClr val="tx1"/>
                          </a:solidFill>
                          <a:latin typeface="Times New Roman" pitchFamily="18" charset="0"/>
                          <a:ea typeface="+mn-ea"/>
                          <a:cs typeface="Times New Roman" pitchFamily="18" charset="0"/>
                        </a:rPr>
                        <a:t>т.у.т</a:t>
                      </a:r>
                      <a:r>
                        <a:rPr lang="ru-RU" sz="1000" b="0" kern="1200" dirty="0" smtClean="0">
                          <a:solidFill>
                            <a:schemeClr val="tx1"/>
                          </a:solidFill>
                          <a:latin typeface="Times New Roman" pitchFamily="18" charset="0"/>
                          <a:ea typeface="+mn-ea"/>
                          <a:cs typeface="Times New Roman" pitchFamily="18" charset="0"/>
                        </a:rPr>
                        <a:t>/год</a:t>
                      </a:r>
                      <a:endParaRPr lang="ru-RU" sz="1000" b="0" i="0" u="none" strike="noStrike" baseline="0" dirty="0">
                        <a:solidFill>
                          <a:srgbClr val="000000"/>
                        </a:solidFill>
                        <a:latin typeface="Times New Roman" pitchFamily="18" charset="0"/>
                        <a:cs typeface="Times New Roman" pitchFamily="18" charset="0"/>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836180">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снижение энергозатрат, оптимизация и автоматизация работы теплоисточников и коммунальных систем бюджетной сферы, экономия затрат на топливно-энергетические ресурсы в объеме</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1105,1 тыс. руб./год</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2147,4 тыс. руб./год</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93050">
                <a:tc rowSpan="4">
                  <a:txBody>
                    <a:bodyPr/>
                    <a:lstStyle/>
                    <a:p>
                      <a:pPr algn="l" rtl="0" fontAlgn="t"/>
                      <a:r>
                        <a:rPr lang="ru-RU" sz="1000" b="1" i="0" u="none" strike="noStrike" baseline="0" dirty="0">
                          <a:solidFill>
                            <a:srgbClr val="000000"/>
                          </a:solidFill>
                          <a:latin typeface="Times New Roman"/>
                        </a:rPr>
                        <a:t>Муниципальная программа "Обеспечение безопасности жизнедеятельности населения на территории Пугачевского муниципального района </a:t>
                      </a:r>
                      <a:r>
                        <a:rPr lang="ru-RU" sz="1000" b="1" i="0" u="none" strike="noStrike" baseline="0" dirty="0" smtClean="0">
                          <a:solidFill>
                            <a:srgbClr val="000000"/>
                          </a:solidFill>
                          <a:latin typeface="Times New Roman"/>
                        </a:rPr>
                        <a:t>"</a:t>
                      </a:r>
                      <a:r>
                        <a:rPr lang="ru-RU" sz="1000" b="0" i="0" u="none" strike="noStrike" baseline="0" dirty="0" smtClean="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ru-RU" sz="1000" b="0" i="0" u="none" strike="noStrike" baseline="0" dirty="0">
                          <a:solidFill>
                            <a:srgbClr val="000000"/>
                          </a:solidFill>
                          <a:latin typeface="Times New Roman"/>
                        </a:rPr>
                        <a:t>Охват населения наглядными пособиями по обеспечению безопасности в области гражданской обороны и чрезвычайным ситуациям, пожарной безопасности и безопасности на водных объектах</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100%</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100%</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73262">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закупка и установка знаков на водных объектах</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6 </a:t>
                      </a:r>
                      <a:r>
                        <a:rPr lang="ru-RU" sz="1000" b="0" i="0" u="none" strike="noStrike" baseline="0" dirty="0">
                          <a:solidFill>
                            <a:srgbClr val="000000"/>
                          </a:solidFill>
                          <a:latin typeface="Times New Roman"/>
                        </a:rPr>
                        <a:t>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000" b="0" i="0" u="none" strike="noStrike" baseline="0" dirty="0" smtClean="0">
                          <a:solidFill>
                            <a:srgbClr val="000000"/>
                          </a:solidFill>
                          <a:latin typeface="Times New Roman"/>
                        </a:rPr>
                        <a:t>7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000" b="0" i="0" u="none" strike="noStrike" baseline="0" dirty="0" smtClean="0">
                          <a:solidFill>
                            <a:srgbClr val="000000"/>
                          </a:solidFill>
                          <a:latin typeface="Times New Roman"/>
                        </a:rPr>
                        <a:t>7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38992">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закупка и использование средств для тушения пожаров</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2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38992">
                <a:tc vMerge="1">
                  <a:txBody>
                    <a:bodyPr/>
                    <a:lstStyle/>
                    <a:p>
                      <a:pPr algn="l" rtl="0" fontAlgn="t"/>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ru-RU" sz="1000" kern="1200" dirty="0" smtClean="0">
                          <a:solidFill>
                            <a:schemeClr val="tx1"/>
                          </a:solidFill>
                          <a:latin typeface="Times New Roman" pitchFamily="18" charset="0"/>
                          <a:ea typeface="+mn-ea"/>
                          <a:cs typeface="Times New Roman" pitchFamily="18" charset="0"/>
                        </a:rPr>
                        <a:t>Закупка автономных дымовых датчиков со встроенным звуковым </a:t>
                      </a:r>
                      <a:r>
                        <a:rPr lang="ru-RU" sz="1000" kern="1200" dirty="0" err="1" smtClean="0">
                          <a:solidFill>
                            <a:schemeClr val="tx1"/>
                          </a:solidFill>
                          <a:latin typeface="Times New Roman" pitchFamily="18" charset="0"/>
                          <a:ea typeface="+mn-ea"/>
                          <a:cs typeface="Times New Roman" pitchFamily="18" charset="0"/>
                        </a:rPr>
                        <a:t>извещателем</a:t>
                      </a:r>
                      <a:endParaRPr lang="ru-RU" sz="1000" b="0" i="0" u="none" strike="noStrike" baseline="0" dirty="0">
                        <a:solidFill>
                          <a:srgbClr val="000000"/>
                        </a:solidFill>
                        <a:latin typeface="Times New Roman" pitchFamily="18" charset="0"/>
                        <a:cs typeface="Times New Roman" pitchFamily="18" charset="0"/>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10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10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40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282" y="1062825"/>
          <a:ext cx="8643998" cy="5041896"/>
        </p:xfrm>
        <a:graphic>
          <a:graphicData uri="http://schemas.openxmlformats.org/drawingml/2006/table">
            <a:tbl>
              <a:tblPr/>
              <a:tblGrid>
                <a:gridCol w="3000396"/>
                <a:gridCol w="1143008"/>
                <a:gridCol w="1143008"/>
                <a:gridCol w="1143008"/>
                <a:gridCol w="1071570"/>
                <a:gridCol w="1143008"/>
              </a:tblGrid>
              <a:tr h="569044">
                <a:tc>
                  <a:txBody>
                    <a:bodyPr/>
                    <a:lstStyle/>
                    <a:p>
                      <a:pPr indent="0" algn="ctr">
                        <a:lnSpc>
                          <a:spcPct val="100000"/>
                        </a:lnSpc>
                        <a:spcAft>
                          <a:spcPts val="0"/>
                        </a:spcAft>
                      </a:pPr>
                      <a:r>
                        <a:rPr lang="ru-RU" sz="1100" b="1" dirty="0">
                          <a:latin typeface="Times New Roman"/>
                          <a:ea typeface="Times New Roman"/>
                        </a:rPr>
                        <a:t>Наименование показателя</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2020год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2021 </a:t>
                      </a:r>
                      <a:r>
                        <a:rPr lang="ru-RU" sz="1100" b="1" dirty="0">
                          <a:latin typeface="Times New Roman"/>
                          <a:ea typeface="Times New Roman"/>
                        </a:rPr>
                        <a:t>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2022 </a:t>
                      </a:r>
                      <a:r>
                        <a:rPr lang="ru-RU" sz="1100" b="1" dirty="0">
                          <a:latin typeface="Times New Roman"/>
                          <a:ea typeface="Times New Roman"/>
                        </a:rPr>
                        <a:t>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2023 </a:t>
                      </a:r>
                      <a:r>
                        <a:rPr lang="ru-RU" sz="1100" b="1" dirty="0">
                          <a:latin typeface="Times New Roman"/>
                          <a:ea typeface="Times New Roman"/>
                        </a:rPr>
                        <a:t>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2024 </a:t>
                      </a:r>
                      <a:r>
                        <a:rPr lang="ru-RU" sz="1100" b="1" dirty="0">
                          <a:latin typeface="Times New Roman"/>
                          <a:ea typeface="Times New Roman"/>
                        </a:rPr>
                        <a:t>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59392">
                <a:tc>
                  <a:txBody>
                    <a:bodyPr/>
                    <a:lstStyle/>
                    <a:p>
                      <a:pPr indent="0" algn="l">
                        <a:lnSpc>
                          <a:spcPct val="100000"/>
                        </a:lnSpc>
                        <a:spcAft>
                          <a:spcPts val="0"/>
                        </a:spcAft>
                      </a:pPr>
                      <a:r>
                        <a:rPr lang="ru-RU" sz="1100" b="1" dirty="0">
                          <a:latin typeface="Times New Roman"/>
                          <a:ea typeface="Times New Roman"/>
                        </a:rPr>
                        <a:t>ИСТОЧНИКИ ФИНАНСИРОВАНИЯ ДЕФИЦИТА  БЮДЖЕТА, ВСЕГО</a:t>
                      </a:r>
                      <a:endParaRPr lang="ru-RU" sz="1100" dirty="0">
                        <a:latin typeface="Times New Roman"/>
                        <a:ea typeface="Times New Roman"/>
                      </a:endParaRP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-9 355,4</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-16 243,1</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3 150,5</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-15 000,0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-15</a:t>
                      </a:r>
                      <a:r>
                        <a:rPr lang="ru-RU" sz="1100" b="1" baseline="0" dirty="0" smtClean="0">
                          <a:latin typeface="Times New Roman"/>
                          <a:ea typeface="Times New Roman"/>
                        </a:rPr>
                        <a:t> 000,0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390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100" kern="1200" dirty="0" smtClean="0">
                          <a:solidFill>
                            <a:schemeClr val="tx1"/>
                          </a:solidFill>
                          <a:latin typeface="Times New Roman" pitchFamily="18" charset="0"/>
                          <a:ea typeface="+mn-ea"/>
                          <a:cs typeface="Times New Roman" pitchFamily="18" charset="0"/>
                        </a:rPr>
                        <a:t>Получение кредитов от кредитных организаций бюджетом муниципального района  в валюте Российской Федерации </a:t>
                      </a:r>
                      <a:endParaRPr lang="ru-RU" sz="1100" dirty="0" smtClean="0">
                        <a:latin typeface="Times New Roman" pitchFamily="18" charset="0"/>
                        <a:ea typeface="Times New Roman"/>
                        <a:cs typeface="Times New Roman" pitchFamily="18" charset="0"/>
                      </a:endParaRP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pitchFamily="18" charset="0"/>
                          <a:ea typeface="Times New Roman"/>
                          <a:cs typeface="Times New Roman" pitchFamily="18" charset="0"/>
                        </a:rPr>
                        <a:t>0,0</a:t>
                      </a:r>
                      <a:endParaRPr lang="ru-RU" sz="1100" dirty="0">
                        <a:latin typeface="Times New Roman" pitchFamily="18" charset="0"/>
                        <a:ea typeface="Times New Roman"/>
                        <a:cs typeface="Times New Roman" pitchFamily="18" charset="0"/>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pitchFamily="18" charset="0"/>
                          <a:ea typeface="Times New Roman"/>
                          <a:cs typeface="Times New Roman" pitchFamily="18" charset="0"/>
                        </a:rPr>
                        <a:t>0,0</a:t>
                      </a:r>
                      <a:endParaRPr lang="ru-RU" sz="1100" dirty="0">
                        <a:latin typeface="Times New Roman" pitchFamily="18" charset="0"/>
                        <a:ea typeface="Times New Roman"/>
                        <a:cs typeface="Times New Roman" pitchFamily="18" charset="0"/>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pitchFamily="18" charset="0"/>
                          <a:ea typeface="Times New Roman"/>
                          <a:cs typeface="Times New Roman" pitchFamily="18" charset="0"/>
                        </a:rPr>
                        <a:t>30 000,0</a:t>
                      </a:r>
                      <a:endParaRPr lang="ru-RU" sz="1100" dirty="0">
                        <a:latin typeface="Times New Roman" pitchFamily="18" charset="0"/>
                        <a:ea typeface="Times New Roman"/>
                        <a:cs typeface="Times New Roman" pitchFamily="18" charset="0"/>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pitchFamily="18" charset="0"/>
                          <a:ea typeface="Times New Roman"/>
                          <a:cs typeface="Times New Roman" pitchFamily="18" charset="0"/>
                        </a:rPr>
                        <a:t>0,0</a:t>
                      </a:r>
                      <a:endParaRPr lang="ru-RU" sz="1100" dirty="0">
                        <a:latin typeface="Times New Roman" pitchFamily="18" charset="0"/>
                        <a:ea typeface="Times New Roman"/>
                        <a:cs typeface="Times New Roman" pitchFamily="18" charset="0"/>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pitchFamily="18" charset="0"/>
                          <a:ea typeface="Times New Roman"/>
                          <a:cs typeface="Times New Roman" pitchFamily="18" charset="0"/>
                        </a:rPr>
                        <a:t>0,0</a:t>
                      </a:r>
                      <a:endParaRPr lang="ru-RU" sz="1100" dirty="0">
                        <a:latin typeface="Times New Roman" pitchFamily="18" charset="0"/>
                        <a:ea typeface="Times New Roman"/>
                        <a:cs typeface="Times New Roman" pitchFamily="18" charset="0"/>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39087">
                <a:tc>
                  <a:txBody>
                    <a:bodyPr/>
                    <a:lstStyle/>
                    <a:p>
                      <a:pPr indent="0" algn="l">
                        <a:lnSpc>
                          <a:spcPct val="100000"/>
                        </a:lnSpc>
                        <a:spcAft>
                          <a:spcPts val="0"/>
                        </a:spcAft>
                      </a:pPr>
                      <a:r>
                        <a:rPr lang="ru-RU" sz="1100" dirty="0">
                          <a:latin typeface="Times New Roman"/>
                          <a:ea typeface="Times New Roman"/>
                        </a:rPr>
                        <a:t>Погашение бюджетом муниципального района  кредитов от кредитных организаций в валюте Российской Федерации </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-15 000,0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-15 000,0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46871">
                <a:tc>
                  <a:txBody>
                    <a:bodyPr/>
                    <a:lstStyle/>
                    <a:p>
                      <a:pPr indent="0" algn="l">
                        <a:lnSpc>
                          <a:spcPct val="100000"/>
                        </a:lnSpc>
                        <a:spcAft>
                          <a:spcPts val="0"/>
                        </a:spcAft>
                      </a:pPr>
                      <a:r>
                        <a:rPr lang="ru-RU" sz="1100" dirty="0">
                          <a:latin typeface="Times New Roman"/>
                          <a:ea typeface="Times New Roman"/>
                        </a:rPr>
                        <a:t>Погашение бюджетом муниципального района кредитов от других бюджетов бюджетной системы Российской Федерации  в валюте Российской Федерации</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-11 849,9</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-30 000,0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-26 999,5</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933196">
                <a:tc>
                  <a:txBody>
                    <a:bodyPr/>
                    <a:lstStyle/>
                    <a:p>
                      <a:pPr indent="0" algn="l">
                        <a:lnSpc>
                          <a:spcPct val="100000"/>
                        </a:lnSpc>
                        <a:spcAft>
                          <a:spcPts val="0"/>
                        </a:spcAft>
                      </a:pPr>
                      <a:r>
                        <a:rPr lang="ru-RU" sz="1100" dirty="0">
                          <a:latin typeface="Times New Roman"/>
                          <a:ea typeface="Times New Roman"/>
                        </a:rPr>
                        <a:t>Предоставление бюджетных кредитов другим бюджетам бюджетной системы Российской Федерации </a:t>
                      </a:r>
                      <a:r>
                        <a:rPr lang="ru-RU" sz="1100" u="sng" dirty="0">
                          <a:latin typeface="Times New Roman"/>
                          <a:ea typeface="Times New Roman"/>
                        </a:rPr>
                        <a:t>для частичного покрытия дефицитов </a:t>
                      </a:r>
                      <a:r>
                        <a:rPr lang="ru-RU" sz="1100" dirty="0">
                          <a:latin typeface="Times New Roman"/>
                          <a:ea typeface="Times New Roman"/>
                        </a:rPr>
                        <a:t>из бюджета муниципального района в валюте Российской Федерации</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-300,0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-150,0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898479">
                <a:tc>
                  <a:txBody>
                    <a:bodyPr/>
                    <a:lstStyle/>
                    <a:p>
                      <a:pPr indent="0" algn="l">
                        <a:lnSpc>
                          <a:spcPct val="100000"/>
                        </a:lnSpc>
                        <a:spcAft>
                          <a:spcPts val="0"/>
                        </a:spcAft>
                      </a:pPr>
                      <a:r>
                        <a:rPr lang="ru-RU" sz="1100" dirty="0">
                          <a:latin typeface="Times New Roman"/>
                          <a:ea typeface="Times New Roman"/>
                        </a:rPr>
                        <a:t>Возврат бюджетных кредитов другим бюджетам бюджетной системы Российской Федерации </a:t>
                      </a:r>
                      <a:r>
                        <a:rPr lang="ru-RU" sz="1100" u="sng" dirty="0">
                          <a:latin typeface="Times New Roman"/>
                          <a:ea typeface="Times New Roman"/>
                        </a:rPr>
                        <a:t>для частичного покрытия дефицитов </a:t>
                      </a:r>
                      <a:r>
                        <a:rPr lang="ru-RU" sz="1100" dirty="0">
                          <a:latin typeface="Times New Roman"/>
                          <a:ea typeface="Times New Roman"/>
                        </a:rPr>
                        <a:t>из бюджета муниципального района в валюте Российской Федерации</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42,9</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257,1</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150,0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0,0 </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56740">
                <a:tc>
                  <a:txBody>
                    <a:bodyPr/>
                    <a:lstStyle/>
                    <a:p>
                      <a:pPr indent="0" algn="l">
                        <a:lnSpc>
                          <a:spcPct val="100000"/>
                        </a:lnSpc>
                        <a:spcAft>
                          <a:spcPts val="0"/>
                        </a:spcAft>
                      </a:pPr>
                      <a:r>
                        <a:rPr lang="ru-RU" sz="1100" dirty="0">
                          <a:latin typeface="Times New Roman"/>
                          <a:ea typeface="Times New Roman"/>
                        </a:rPr>
                        <a:t>Изменение остатков средств на счетах по учету средств бюджета</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2 751,6</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13 649,8</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68609" name="Прямоугольник 314"/>
          <p:cNvSpPr>
            <a:spLocks noChangeArrowheads="1"/>
          </p:cNvSpPr>
          <p:nvPr/>
        </p:nvSpPr>
        <p:spPr bwMode="auto">
          <a:xfrm>
            <a:off x="785786" y="214290"/>
            <a:ext cx="7670800" cy="695325"/>
          </a:xfrm>
          <a:prstGeom prst="rect">
            <a:avLst/>
          </a:prstGeom>
          <a:solidFill>
            <a:schemeClr val="accent5">
              <a:lumMod val="40000"/>
              <a:lumOff val="60000"/>
            </a:schemeClr>
          </a:solidFill>
          <a:ln w="9525">
            <a:solidFill>
              <a:srgbClr val="4A7EBB"/>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  Источники финансирования дефицита районного бюджета</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8612" name="Rectangle 4"/>
          <p:cNvSpPr>
            <a:spLocks noChangeArrowheads="1"/>
          </p:cNvSpPr>
          <p:nvPr/>
        </p:nvSpPr>
        <p:spPr bwMode="auto">
          <a:xfrm>
            <a:off x="9525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548681"/>
            <a:ext cx="8208912" cy="5955476"/>
          </a:xfrm>
          <a:prstGeom prst="rect">
            <a:avLst/>
          </a:prstGeom>
        </p:spPr>
        <p:txBody>
          <a:bodyPr wrap="square">
            <a:spAutoFit/>
          </a:bodyPr>
          <a:lstStyle/>
          <a:p>
            <a:pPr lvl="0" algn="ctr">
              <a:buNone/>
            </a:pPr>
            <a:r>
              <a:rPr lang="ru-RU" sz="1400" b="1" u="sng" dirty="0" smtClean="0">
                <a:latin typeface="Georgia" pitchFamily="18" charset="0"/>
                <a:ea typeface="Times New Roman" pitchFamily="18" charset="0"/>
                <a:cs typeface="Times New Roman" pitchFamily="18" charset="0"/>
              </a:rPr>
              <a:t>Сведения  о финансировании  </a:t>
            </a:r>
            <a:r>
              <a:rPr lang="ru-RU" sz="1400" b="1" u="sng" dirty="0" err="1" smtClean="0">
                <a:latin typeface="Georgia" pitchFamily="18" charset="0"/>
                <a:ea typeface="Times New Roman" pitchFamily="18" charset="0"/>
                <a:cs typeface="Times New Roman" pitchFamily="18" charset="0"/>
              </a:rPr>
              <a:t>социально-значимымых</a:t>
            </a:r>
            <a:r>
              <a:rPr lang="ru-RU" sz="1400" b="1" u="sng" dirty="0" smtClean="0">
                <a:latin typeface="Georgia" pitchFamily="18" charset="0"/>
                <a:ea typeface="Times New Roman" pitchFamily="18" charset="0"/>
                <a:cs typeface="Times New Roman" pitchFamily="18" charset="0"/>
              </a:rPr>
              <a:t> проектов</a:t>
            </a:r>
          </a:p>
          <a:p>
            <a:pPr lvl="0" algn="ctr">
              <a:buNone/>
            </a:pPr>
            <a:r>
              <a:rPr lang="ru-RU" sz="1400" b="1" u="sng" dirty="0" smtClean="0">
                <a:latin typeface="Georgia" pitchFamily="18" charset="0"/>
                <a:ea typeface="Times New Roman" pitchFamily="18" charset="0"/>
                <a:cs typeface="Times New Roman" pitchFamily="18" charset="0"/>
              </a:rPr>
              <a:t>Пугачевского муниципального района: </a:t>
            </a:r>
          </a:p>
          <a:p>
            <a:pPr lvl="0" indent="354013" algn="ctr" fontAlgn="base">
              <a:spcBef>
                <a:spcPct val="0"/>
              </a:spcBef>
              <a:spcAft>
                <a:spcPct val="0"/>
              </a:spcAft>
            </a:pPr>
            <a:endParaRPr lang="ru-RU" sz="800" b="1" dirty="0" smtClean="0">
              <a:latin typeface="Georgia" pitchFamily="18" charset="0"/>
              <a:ea typeface="Times New Roman" pitchFamily="18" charset="0"/>
              <a:cs typeface="Times New Roman" pitchFamily="18" charset="0"/>
            </a:endParaRPr>
          </a:p>
          <a:p>
            <a:pPr lvl="0" indent="354013" algn="ctr" fontAlgn="base">
              <a:spcBef>
                <a:spcPct val="0"/>
              </a:spcBef>
              <a:spcAft>
                <a:spcPct val="0"/>
              </a:spcAft>
            </a:pPr>
            <a:r>
              <a:rPr lang="ru-RU" sz="1400" b="1" u="sng" dirty="0" smtClean="0">
                <a:latin typeface="Times New Roman" pitchFamily="18" charset="0"/>
                <a:ea typeface="Times New Roman" pitchFamily="18" charset="0"/>
                <a:cs typeface="Times New Roman" pitchFamily="18" charset="0"/>
              </a:rPr>
              <a:t>2020 год</a:t>
            </a:r>
          </a:p>
          <a:p>
            <a:pPr indent="354013" algn="just" eaLnBrk="0" fontAlgn="base" hangingPunct="0">
              <a:spcBef>
                <a:spcPct val="0"/>
              </a:spcBef>
              <a:spcAft>
                <a:spcPct val="0"/>
              </a:spcAft>
            </a:pPr>
            <a:r>
              <a:rPr lang="ru-RU" sz="1400" dirty="0" smtClean="0">
                <a:latin typeface="Georgia" pitchFamily="18" charset="0"/>
                <a:ea typeface="Times New Roman" pitchFamily="18" charset="0"/>
                <a:cs typeface="Times New Roman" pitchFamily="18" charset="0"/>
              </a:rPr>
              <a:t>1. По программе «</a:t>
            </a:r>
            <a:r>
              <a:rPr lang="ru-RU" sz="1400" dirty="0" smtClean="0">
                <a:solidFill>
                  <a:srgbClr val="000000"/>
                </a:solidFill>
                <a:latin typeface="Times New Roman"/>
              </a:rPr>
              <a:t>Энергосбережение и повышение энергетической эффективности в Пугачевском муниципальном районе на 2020 год»</a:t>
            </a:r>
            <a:r>
              <a:rPr lang="ru-RU" sz="1400" dirty="0" smtClean="0">
                <a:latin typeface="Georgia" pitchFamily="18" charset="0"/>
                <a:ea typeface="Times New Roman" pitchFamily="18" charset="0"/>
                <a:cs typeface="Times New Roman" pitchFamily="18" charset="0"/>
              </a:rPr>
              <a:t> было потрачено 4 380,0 тыс. руб. на </a:t>
            </a:r>
            <a:r>
              <a:rPr lang="ru-RU" sz="1400" dirty="0" smtClean="0">
                <a:solidFill>
                  <a:srgbClr val="000000"/>
                </a:solidFill>
                <a:latin typeface="Times New Roman"/>
              </a:rPr>
              <a:t>модернизацию системы отопления МОУ ООШ с. Каменка.</a:t>
            </a:r>
            <a:endParaRPr lang="ru-RU" sz="1400" dirty="0" smtClean="0">
              <a:latin typeface="Georgia" pitchFamily="18" charset="0"/>
              <a:ea typeface="Times New Roman" pitchFamily="18" charset="0"/>
              <a:cs typeface="Times New Roman" pitchFamily="18" charset="0"/>
            </a:endParaRPr>
          </a:p>
          <a:p>
            <a:pPr indent="354013" algn="just" eaLnBrk="0" fontAlgn="base" hangingPunct="0">
              <a:spcBef>
                <a:spcPct val="0"/>
              </a:spcBef>
              <a:spcAft>
                <a:spcPct val="0"/>
              </a:spcAft>
            </a:pPr>
            <a:r>
              <a:rPr lang="ru-RU" sz="1400" dirty="0" smtClean="0">
                <a:latin typeface="Georgia" pitchFamily="18" charset="0"/>
                <a:ea typeface="Times New Roman" pitchFamily="18" charset="0"/>
                <a:cs typeface="Times New Roman" pitchFamily="18" charset="0"/>
              </a:rPr>
              <a:t>2. В ходе реализации </a:t>
            </a:r>
            <a:r>
              <a:rPr lang="ru-RU" sz="1400" dirty="0" smtClean="0">
                <a:solidFill>
                  <a:srgbClr val="000000"/>
                </a:solidFill>
                <a:latin typeface="Times New Roman"/>
                <a:ea typeface="Times New Roman" pitchFamily="18" charset="0"/>
                <a:cs typeface="Times New Roman" pitchFamily="18" charset="0"/>
              </a:rPr>
              <a:t>м</a:t>
            </a:r>
            <a:r>
              <a:rPr lang="ru-RU" sz="1400" dirty="0" smtClean="0">
                <a:solidFill>
                  <a:srgbClr val="000000"/>
                </a:solidFill>
                <a:latin typeface="Times New Roman"/>
              </a:rPr>
              <a:t>униципальной программы «Развитие сети спортивных сооружений в Пугачевском муниципальном районе на 2020 год» </a:t>
            </a:r>
            <a:r>
              <a:rPr lang="ru-RU" sz="1400" dirty="0" smtClean="0">
                <a:latin typeface="Georgia" pitchFamily="18" charset="0"/>
                <a:ea typeface="Times New Roman" pitchFamily="18" charset="0"/>
                <a:cs typeface="Times New Roman" pitchFamily="18" charset="0"/>
              </a:rPr>
              <a:t> произведено устройство площадки для ГТО и выполнены работы устройству резинового покрытия  беговых дорожек на стадионе на общую сумму 822,5 тыс. рублей.</a:t>
            </a:r>
          </a:p>
          <a:p>
            <a:pPr lvl="0" indent="354013" algn="just" eaLnBrk="0" fontAlgn="base" hangingPunct="0">
              <a:spcBef>
                <a:spcPct val="0"/>
              </a:spcBef>
              <a:spcAft>
                <a:spcPct val="0"/>
              </a:spcAft>
            </a:pPr>
            <a:r>
              <a:rPr lang="ru-RU" sz="1400" dirty="0" smtClean="0">
                <a:solidFill>
                  <a:srgbClr val="000000"/>
                </a:solidFill>
                <a:latin typeface="Georgia" pitchFamily="18" charset="0"/>
                <a:ea typeface="Times New Roman" pitchFamily="18" charset="0"/>
                <a:cs typeface="Arial" pitchFamily="34" charset="0"/>
              </a:rPr>
              <a:t>3. В рамках реализации федерального проекта «Современная школа» национального проекта «Образование» в 2020 году открылись Центры образования цифрового и гуманитарного профилей «Точка роста» в 2 городских школах Пугачевского муниципального района: МОУ «СОШ №2», МОУ «СОШ №13 им. М.В. Ломоносова». Классы, где проходят учебные занятия по предметам технология, математика и информатика, физическая культура и основы безопасности жизнедеятельности, полностью оснащены высокотехнологичным оборудованием и мебелью. На мероприятия по обеспечению функционирования данных центров в 2020 году направлено 3 312,1 тыс. рублей.</a:t>
            </a:r>
          </a:p>
          <a:p>
            <a:pPr lvl="0" indent="354013" algn="just" eaLnBrk="0" fontAlgn="base" hangingPunct="0">
              <a:spcBef>
                <a:spcPct val="0"/>
              </a:spcBef>
              <a:spcAft>
                <a:spcPct val="0"/>
              </a:spcAft>
            </a:pPr>
            <a:endParaRPr lang="ru-RU" sz="900" dirty="0" smtClean="0">
              <a:solidFill>
                <a:srgbClr val="000000"/>
              </a:solidFill>
              <a:latin typeface="Georgia" pitchFamily="18" charset="0"/>
              <a:ea typeface="Times New Roman" pitchFamily="18" charset="0"/>
              <a:cs typeface="Arial" pitchFamily="34" charset="0"/>
            </a:endParaRPr>
          </a:p>
          <a:p>
            <a:pPr indent="358775" algn="ctr" eaLnBrk="0" fontAlgn="base" hangingPunct="0">
              <a:spcBef>
                <a:spcPct val="0"/>
              </a:spcBef>
              <a:spcAft>
                <a:spcPct val="0"/>
              </a:spcAft>
            </a:pPr>
            <a:r>
              <a:rPr lang="ru-RU" sz="1400" b="1" u="sng" dirty="0" smtClean="0">
                <a:solidFill>
                  <a:srgbClr val="000000"/>
                </a:solidFill>
                <a:latin typeface="Times New Roman" pitchFamily="18" charset="0"/>
                <a:ea typeface="Times New Roman" pitchFamily="18" charset="0"/>
                <a:cs typeface="Times New Roman" pitchFamily="18" charset="0"/>
              </a:rPr>
              <a:t>2021 год</a:t>
            </a:r>
          </a:p>
          <a:p>
            <a:pPr indent="358775" algn="just" eaLnBrk="0" fontAlgn="base" hangingPunct="0">
              <a:spcBef>
                <a:spcPct val="0"/>
              </a:spcBef>
              <a:spcAft>
                <a:spcPct val="0"/>
              </a:spcAft>
            </a:pPr>
            <a:r>
              <a:rPr lang="ru-RU" sz="1400" dirty="0" smtClean="0">
                <a:solidFill>
                  <a:srgbClr val="000000"/>
                </a:solidFill>
                <a:latin typeface="Times New Roman" pitchFamily="18" charset="0"/>
                <a:ea typeface="Times New Roman" pitchFamily="18" charset="0"/>
                <a:cs typeface="Times New Roman" pitchFamily="18" charset="0"/>
              </a:rPr>
              <a:t>1. В рамках реализации федерального проекта «Современная школа» национального проекта «Образование» в 2021 году продолжили работу Центры образования цифрового и гуманитарного профилей «Точка роста» в </a:t>
            </a:r>
            <a:r>
              <a:rPr lang="ru-RU" sz="1400" dirty="0" smtClean="0">
                <a:latin typeface="Times New Roman" pitchFamily="18" charset="0"/>
                <a:cs typeface="Times New Roman" pitchFamily="18" charset="0"/>
              </a:rPr>
              <a:t>школах: МОУ «СОШ с. Н. Порубежка», МОУ «СОШ с. Старая Порубежка», МОУ «СОШ п. Заволжский», МОУ «СОШ №2 города Пугачева» и «СОШ №13 г. Пугачева им. М. В. Ломоносова», а также открыты еще в двух городских школах: «СОШ №1 г. Пугачева им. Т.Г. </a:t>
            </a:r>
            <a:r>
              <a:rPr lang="ru-RU" sz="1400" dirty="0" err="1" smtClean="0">
                <a:latin typeface="Times New Roman" pitchFamily="18" charset="0"/>
                <a:cs typeface="Times New Roman" pitchFamily="18" charset="0"/>
              </a:rPr>
              <a:t>Мазура</a:t>
            </a:r>
            <a:r>
              <a:rPr lang="ru-RU" sz="1400" dirty="0" smtClean="0">
                <a:latin typeface="Times New Roman" pitchFamily="18" charset="0"/>
                <a:cs typeface="Times New Roman" pitchFamily="18" charset="0"/>
              </a:rPr>
              <a:t>» и «СОШ №14 г. Пугачева им. П. А. Столыпина». </a:t>
            </a:r>
            <a:r>
              <a:rPr lang="ru-RU" sz="1400" dirty="0" smtClean="0">
                <a:solidFill>
                  <a:srgbClr val="000000"/>
                </a:solidFill>
                <a:latin typeface="Times New Roman" pitchFamily="18" charset="0"/>
                <a:ea typeface="Times New Roman" pitchFamily="18" charset="0"/>
                <a:cs typeface="Times New Roman" pitchFamily="18" charset="0"/>
              </a:rPr>
              <a:t>На мероприятия по обеспечению функционирования данных центров в 2021 году направлено</a:t>
            </a:r>
            <a:r>
              <a:rPr lang="en-US" sz="1400" dirty="0" smtClean="0">
                <a:solidFill>
                  <a:srgbClr val="000000"/>
                </a:solidFill>
                <a:latin typeface="Times New Roman" pitchFamily="18" charset="0"/>
                <a:ea typeface="Times New Roman" pitchFamily="18" charset="0"/>
                <a:cs typeface="Times New Roman" pitchFamily="18" charset="0"/>
              </a:rPr>
              <a:t>12 850</a:t>
            </a:r>
            <a:r>
              <a:rPr lang="ru-RU" sz="1400" dirty="0" smtClean="0">
                <a:solidFill>
                  <a:srgbClr val="000000"/>
                </a:solidFill>
                <a:latin typeface="Times New Roman" pitchFamily="18" charset="0"/>
                <a:ea typeface="Times New Roman" pitchFamily="18" charset="0"/>
                <a:cs typeface="Times New Roman" pitchFamily="18" charset="0"/>
              </a:rPr>
              <a:t>,0 тыс. рублей.</a:t>
            </a:r>
            <a:endParaRPr lang="ru-RU" sz="1400" b="1" dirty="0" smtClean="0">
              <a:solidFill>
                <a:srgbClr val="000000"/>
              </a:solidFill>
              <a:latin typeface="Times New Roman" pitchFamily="18" charset="0"/>
              <a:ea typeface="Times New Roman" pitchFamily="18" charset="0"/>
              <a:cs typeface="Times New Roman" pitchFamily="18"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357167"/>
            <a:ext cx="8358246" cy="6357982"/>
          </a:xfrm>
          <a:prstGeom prst="rect">
            <a:avLst/>
          </a:prstGeom>
        </p:spPr>
        <p:txBody>
          <a:bodyPr wrap="square">
            <a:spAutoFit/>
          </a:bodyPr>
          <a:lstStyle/>
          <a:p>
            <a:pPr indent="358775" algn="just" eaLnBrk="0" fontAlgn="base" hangingPunct="0">
              <a:spcBef>
                <a:spcPct val="0"/>
              </a:spcBef>
              <a:spcAft>
                <a:spcPct val="0"/>
              </a:spcAft>
            </a:pPr>
            <a:r>
              <a:rPr lang="ru-RU" sz="1400" dirty="0" smtClean="0">
                <a:solidFill>
                  <a:srgbClr val="000000"/>
                </a:solidFill>
                <a:latin typeface="Times New Roman" pitchFamily="18" charset="0"/>
                <a:ea typeface="Times New Roman" pitchFamily="18" charset="0"/>
                <a:cs typeface="Times New Roman" pitchFamily="18" charset="0"/>
              </a:rPr>
              <a:t>2. В рамках реализации федерального проекта «Цифровая образовательная среда» национального проекта «Образование» в общеобразовательных учреждениях Пугачевского муниципального района (</a:t>
            </a:r>
            <a:r>
              <a:rPr lang="ru-RU" sz="1400" dirty="0" smtClean="0">
                <a:latin typeface="Times New Roman" pitchFamily="18" charset="0"/>
                <a:cs typeface="Times New Roman" pitchFamily="18" charset="0"/>
              </a:rPr>
              <a:t>МОУ «СОШ №2 г. Пугачева», МОУ «СОШ №3 г. Пугачева», МОУ «ООШ №4 г. Пугачева», МОУ «СОШ №5 г. Пугачева», МОУ «СОШ №13 г. Пугачева им. М.В. Ломоносова», МОУ «СОШ п. Заволжский», МОУ «СОШ с. Старая Порубежка им. И.И. </a:t>
            </a:r>
            <a:r>
              <a:rPr lang="ru-RU" sz="1400" dirty="0" err="1" smtClean="0">
                <a:latin typeface="Times New Roman" pitchFamily="18" charset="0"/>
                <a:cs typeface="Times New Roman" pitchFamily="18" charset="0"/>
              </a:rPr>
              <a:t>Лободина</a:t>
            </a:r>
            <a:r>
              <a:rPr lang="ru-RU" sz="1400" dirty="0" smtClean="0">
                <a:latin typeface="Times New Roman" pitchFamily="18" charset="0"/>
                <a:cs typeface="Times New Roman" pitchFamily="18" charset="0"/>
              </a:rPr>
              <a:t>», МОУ «ООШ п. Тургеневский») запланировано </a:t>
            </a:r>
            <a:r>
              <a:rPr lang="ru-RU" sz="1400" dirty="0" smtClean="0">
                <a:solidFill>
                  <a:srgbClr val="000000"/>
                </a:solidFill>
                <a:latin typeface="Times New Roman" pitchFamily="18" charset="0"/>
                <a:ea typeface="Times New Roman" pitchFamily="18" charset="0"/>
                <a:cs typeface="Times New Roman" pitchFamily="18" charset="0"/>
              </a:rPr>
              <a:t>обновление материально-технической базы образовательных организаций путем приобретения оборудования для внедрения целевой модели цифровой образовательной среды. На данные мероприятия в 2021 году направлено 15 652,8 тыс. рублей.</a:t>
            </a:r>
          </a:p>
          <a:p>
            <a:pPr indent="358775" algn="just" eaLnBrk="0" fontAlgn="base" hangingPunct="0">
              <a:spcBef>
                <a:spcPct val="0"/>
              </a:spcBef>
              <a:spcAft>
                <a:spcPct val="0"/>
              </a:spcAft>
            </a:pPr>
            <a:r>
              <a:rPr lang="ru-RU" sz="1400" dirty="0" smtClean="0">
                <a:solidFill>
                  <a:srgbClr val="000000"/>
                </a:solidFill>
                <a:latin typeface="Times New Roman" pitchFamily="18" charset="0"/>
                <a:ea typeface="Times New Roman" pitchFamily="18" charset="0"/>
                <a:cs typeface="Times New Roman" pitchFamily="18" charset="0"/>
              </a:rPr>
              <a:t>3.</a:t>
            </a:r>
            <a:r>
              <a:rPr lang="ru-RU" sz="1400" dirty="0" smtClean="0">
                <a:latin typeface="Times New Roman" pitchFamily="18" charset="0"/>
                <a:cs typeface="Times New Roman" pitchFamily="18" charset="0"/>
              </a:rPr>
              <a:t> В рамках реализации задач и целей регионального проекта выполнены работы по строительству </a:t>
            </a:r>
            <a:r>
              <a:rPr lang="ru-RU" sz="1400" dirty="0" err="1" smtClean="0">
                <a:latin typeface="Times New Roman" pitchFamily="18" charset="0"/>
                <a:cs typeface="Times New Roman" pitchFamily="18" charset="0"/>
              </a:rPr>
              <a:t>ФОКОТа</a:t>
            </a:r>
            <a:r>
              <a:rPr lang="ru-RU" sz="1400" dirty="0" smtClean="0">
                <a:latin typeface="Times New Roman" pitchFamily="18" charset="0"/>
                <a:cs typeface="Times New Roman" pitchFamily="18" charset="0"/>
              </a:rPr>
              <a:t>, который включает в себя футбольное поле, баскетбольную и волейбольную игровые площадки, спортивные тренажёры, трибуны для зрителей. На строительство данного объекта потрачено 8 200,0 тыс. рублей.</a:t>
            </a:r>
          </a:p>
          <a:p>
            <a:pPr indent="358775" algn="ctr" eaLnBrk="0" fontAlgn="base" hangingPunct="0">
              <a:spcBef>
                <a:spcPct val="0"/>
              </a:spcBef>
              <a:spcAft>
                <a:spcPct val="0"/>
              </a:spcAft>
            </a:pPr>
            <a:r>
              <a:rPr lang="ru-RU" sz="1400" b="1" dirty="0" smtClean="0">
                <a:solidFill>
                  <a:srgbClr val="000000"/>
                </a:solidFill>
                <a:latin typeface="Times New Roman" pitchFamily="18" charset="0"/>
                <a:ea typeface="Times New Roman" pitchFamily="18" charset="0"/>
                <a:cs typeface="Times New Roman" pitchFamily="18" charset="0"/>
              </a:rPr>
              <a:t>2022 год</a:t>
            </a:r>
          </a:p>
          <a:p>
            <a:pPr marL="0" lvl="1" algn="just" eaLnBrk="0" fontAlgn="base" hangingPunct="0">
              <a:spcBef>
                <a:spcPct val="0"/>
              </a:spcBef>
              <a:spcAft>
                <a:spcPct val="0"/>
              </a:spcAft>
            </a:pPr>
            <a:r>
              <a:rPr lang="ru-RU" sz="1400" dirty="0" smtClean="0">
                <a:solidFill>
                  <a:srgbClr val="000000"/>
                </a:solidFill>
                <a:latin typeface="Times New Roman" pitchFamily="18" charset="0"/>
                <a:cs typeface="Times New Roman" pitchFamily="18" charset="0"/>
              </a:rPr>
              <a:t>          1.  На капитальный и текущий ремонт дошкольных и общеобразовательных учреждений запланировано 6 711,8 тыс. руб.</a:t>
            </a:r>
          </a:p>
          <a:p>
            <a:pPr marL="0" lvl="1" algn="just" eaLnBrk="0" fontAlgn="base" hangingPunct="0">
              <a:spcBef>
                <a:spcPct val="0"/>
              </a:spcBef>
              <a:spcAft>
                <a:spcPct val="0"/>
              </a:spcAft>
            </a:pPr>
            <a:r>
              <a:rPr lang="ru-RU" sz="1400" dirty="0" smtClean="0">
                <a:solidFill>
                  <a:srgbClr val="000000"/>
                </a:solidFill>
                <a:latin typeface="Times New Roman" pitchFamily="18" charset="0"/>
                <a:cs typeface="Times New Roman" pitchFamily="18" charset="0"/>
              </a:rPr>
              <a:t>           2. На оснащение и укрепление материально –технической базы учреждений дополнительного образования (ДЮСШ и ЦРТДЮ) предусмотрено 2 000,0 тыс. рублей.</a:t>
            </a:r>
          </a:p>
          <a:p>
            <a:pPr marL="0" lvl="1" algn="just" eaLnBrk="0" fontAlgn="base" hangingPunct="0">
              <a:spcBef>
                <a:spcPct val="0"/>
              </a:spcBef>
              <a:spcAft>
                <a:spcPct val="0"/>
              </a:spcAft>
            </a:pPr>
            <a:r>
              <a:rPr lang="ru-RU" sz="1400" b="1" dirty="0" smtClean="0">
                <a:solidFill>
                  <a:srgbClr val="000000"/>
                </a:solidFill>
                <a:latin typeface="Times New Roman" pitchFamily="18" charset="0"/>
                <a:cs typeface="Times New Roman" pitchFamily="18" charset="0"/>
              </a:rPr>
              <a:t>           </a:t>
            </a:r>
            <a:r>
              <a:rPr lang="ru-RU" sz="1400" dirty="0" smtClean="0">
                <a:solidFill>
                  <a:srgbClr val="000000"/>
                </a:solidFill>
                <a:latin typeface="Times New Roman" pitchFamily="18" charset="0"/>
                <a:cs typeface="Times New Roman" pitchFamily="18" charset="0"/>
              </a:rPr>
              <a:t> 3.</a:t>
            </a:r>
            <a:r>
              <a:rPr lang="ru-RU" sz="1400" dirty="0" smtClean="0"/>
              <a:t> </a:t>
            </a:r>
            <a:r>
              <a:rPr lang="ru-RU" sz="1400" dirty="0" smtClean="0">
                <a:latin typeface="Times New Roman" pitchFamily="18" charset="0"/>
                <a:cs typeface="Times New Roman" pitchFamily="18" charset="0"/>
              </a:rPr>
              <a:t>На капитальный ремонт, ремонт и содержание автомобильных дорог общего пользования из средств муниципального дорожного фонда </a:t>
            </a:r>
            <a:r>
              <a:rPr lang="ru-RU" sz="1400" dirty="0" smtClean="0">
                <a:latin typeface="Times New Roman" pitchFamily="18" charset="0"/>
                <a:cs typeface="Times New Roman" pitchFamily="18" charset="0"/>
              </a:rPr>
              <a:t>будет направлено  </a:t>
            </a:r>
            <a:r>
              <a:rPr lang="ru-RU" sz="1400" dirty="0" smtClean="0">
                <a:latin typeface="Times New Roman" pitchFamily="18" charset="0"/>
                <a:cs typeface="Times New Roman" pitchFamily="18" charset="0"/>
              </a:rPr>
              <a:t>49 670,0 тыс. руб.</a:t>
            </a:r>
            <a:endParaRPr lang="ru-RU" sz="1400" b="1" dirty="0" smtClean="0">
              <a:latin typeface="Times New Roman" pitchFamily="18" charset="0"/>
              <a:cs typeface="Times New Roman" pitchFamily="18" charset="0"/>
            </a:endParaRPr>
          </a:p>
          <a:p>
            <a:pPr algn="ctr"/>
            <a:r>
              <a:rPr lang="ru-RU" sz="1400" b="1" dirty="0" smtClean="0">
                <a:latin typeface="Times New Roman" pitchFamily="18" charset="0"/>
                <a:cs typeface="Times New Roman" pitchFamily="18" charset="0"/>
              </a:rPr>
              <a:t>          2023 год</a:t>
            </a:r>
          </a:p>
          <a:p>
            <a:pPr algn="just"/>
            <a:r>
              <a:rPr lang="ru-RU" sz="1400" dirty="0" smtClean="0">
                <a:latin typeface="Times New Roman" pitchFamily="18" charset="0"/>
                <a:cs typeface="Times New Roman" pitchFamily="18" charset="0"/>
              </a:rPr>
              <a:t>        1. В 2023 году в рамках энергосбережения и повышения </a:t>
            </a:r>
            <a:r>
              <a:rPr lang="ru-RU" sz="1400" dirty="0" err="1" smtClean="0">
                <a:latin typeface="Times New Roman" pitchFamily="18" charset="0"/>
                <a:cs typeface="Times New Roman" pitchFamily="18" charset="0"/>
              </a:rPr>
              <a:t>энергоэффективности</a:t>
            </a:r>
            <a:r>
              <a:rPr lang="ru-RU" sz="1400" dirty="0" smtClean="0">
                <a:latin typeface="Times New Roman" pitchFamily="18" charset="0"/>
                <a:cs typeface="Times New Roman" pitchFamily="18" charset="0"/>
              </a:rPr>
              <a:t> использования энергетических ресурсов системы теплоснабжения запланированы мероприятия по модернизации системы теплоснабжения в МОУ «ООШ п. Чапаевский» и в ДК п. Чапаевский. На финансирование данных  мероприятий запланировано 4 900,0 тыс. рублей.</a:t>
            </a:r>
          </a:p>
          <a:p>
            <a:pPr algn="just"/>
            <a:r>
              <a:rPr lang="ru-RU" sz="1400" dirty="0" smtClean="0">
                <a:solidFill>
                  <a:srgbClr val="000000"/>
                </a:solidFill>
                <a:latin typeface="Times New Roman" pitchFamily="18" charset="0"/>
                <a:cs typeface="Times New Roman" pitchFamily="18" charset="0"/>
              </a:rPr>
              <a:t>       2.</a:t>
            </a:r>
            <a:r>
              <a:rPr lang="ru-RU" sz="1400" dirty="0" smtClean="0"/>
              <a:t> </a:t>
            </a:r>
            <a:r>
              <a:rPr lang="ru-RU" sz="1400" dirty="0" smtClean="0">
                <a:latin typeface="Times New Roman" pitchFamily="18" charset="0"/>
                <a:cs typeface="Times New Roman" pitchFamily="18" charset="0"/>
              </a:rPr>
              <a:t>На капитальный ремонт, ремонт и содержание автомобильных дорог общего пользования из средств муниципального дорожного фонда направлено  49 670,0 тыс. руб.</a:t>
            </a:r>
          </a:p>
          <a:p>
            <a:pPr algn="ctr"/>
            <a:r>
              <a:rPr lang="ru-RU" sz="1400" dirty="0" smtClean="0">
                <a:latin typeface="Times New Roman" pitchFamily="18" charset="0"/>
                <a:cs typeface="Times New Roman" pitchFamily="18" charset="0"/>
              </a:rPr>
              <a:t>          </a:t>
            </a:r>
            <a:r>
              <a:rPr lang="ru-RU" sz="1400" b="1" dirty="0" smtClean="0">
                <a:latin typeface="Times New Roman" pitchFamily="18" charset="0"/>
                <a:cs typeface="Times New Roman" pitchFamily="18" charset="0"/>
              </a:rPr>
              <a:t>2024 год</a:t>
            </a:r>
          </a:p>
          <a:p>
            <a:pPr algn="just"/>
            <a:r>
              <a:rPr lang="ru-RU" sz="1400" dirty="0" smtClean="0">
                <a:latin typeface="Times New Roman" pitchFamily="18" charset="0"/>
                <a:cs typeface="Times New Roman" pitchFamily="18" charset="0"/>
              </a:rPr>
              <a:t>        1. На капитальный ремонт, ремонт и содержание автомобильных дорог общего пользования из средств муниципального дорожного фонда запланировано 49 670,0 тыс. руб.</a:t>
            </a:r>
            <a:endParaRPr lang="ru-RU" sz="1400" b="1" dirty="0">
              <a:latin typeface="Times New Roman" pitchFamily="18" charset="0"/>
              <a:cs typeface="Times New Roman" pitchFamily="18"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428596" y="2786058"/>
          <a:ext cx="8429685" cy="1942638"/>
        </p:xfrm>
        <a:graphic>
          <a:graphicData uri="http://schemas.openxmlformats.org/drawingml/2006/table">
            <a:tbl>
              <a:tblPr/>
              <a:tblGrid>
                <a:gridCol w="1714512"/>
                <a:gridCol w="1285884"/>
                <a:gridCol w="1357322"/>
                <a:gridCol w="1357322"/>
                <a:gridCol w="1428760"/>
                <a:gridCol w="1285885"/>
              </a:tblGrid>
              <a:tr h="642460">
                <a:tc>
                  <a:txBody>
                    <a:bodyPr/>
                    <a:lstStyle/>
                    <a:p>
                      <a:pPr indent="0" algn="ctr">
                        <a:spcAft>
                          <a:spcPts val="0"/>
                        </a:spcAft>
                      </a:pPr>
                      <a:r>
                        <a:rPr lang="ru-RU" sz="1200" b="1" dirty="0">
                          <a:latin typeface="Times New Roman"/>
                          <a:ea typeface="Times New Roman"/>
                        </a:rPr>
                        <a:t>Показатели</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spcAft>
                          <a:spcPts val="0"/>
                        </a:spcAft>
                      </a:pPr>
                      <a:r>
                        <a:rPr lang="ru-RU" sz="1200" b="1" dirty="0" smtClean="0">
                          <a:latin typeface="Times New Roman"/>
                          <a:ea typeface="Times New Roman"/>
                        </a:rPr>
                        <a:t>2020 год факт </a:t>
                      </a:r>
                    </a:p>
                    <a:p>
                      <a:pPr marL="0" indent="0" algn="ctr">
                        <a:spcAft>
                          <a:spcPts val="0"/>
                        </a:spcAft>
                      </a:pPr>
                      <a:r>
                        <a:rPr lang="ru-RU" sz="1200" b="1" dirty="0" smtClean="0">
                          <a:latin typeface="Times New Roman"/>
                          <a:ea typeface="Times New Roman"/>
                        </a:rPr>
                        <a:t>( на 01.01.2021г)</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2021 </a:t>
                      </a:r>
                      <a:r>
                        <a:rPr lang="ru-RU" sz="1200" b="1" dirty="0">
                          <a:latin typeface="Times New Roman"/>
                          <a:ea typeface="Times New Roman"/>
                        </a:rPr>
                        <a:t>год </a:t>
                      </a:r>
                      <a:r>
                        <a:rPr lang="ru-RU" sz="1200" b="1" dirty="0" smtClean="0">
                          <a:latin typeface="Times New Roman"/>
                          <a:ea typeface="Times New Roman"/>
                        </a:rPr>
                        <a:t>оценка </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 ( на 01.01.2022г)</a:t>
                      </a:r>
                      <a:endParaRPr lang="ru-RU" sz="1200" dirty="0" smtClean="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spcAft>
                          <a:spcPts val="0"/>
                        </a:spcAft>
                      </a:pPr>
                      <a:r>
                        <a:rPr lang="ru-RU" sz="1200" b="1" dirty="0" smtClean="0">
                          <a:latin typeface="Times New Roman"/>
                          <a:ea typeface="Times New Roman"/>
                        </a:rPr>
                        <a:t>2022 </a:t>
                      </a:r>
                      <a:r>
                        <a:rPr lang="ru-RU" sz="1200" b="1" dirty="0">
                          <a:latin typeface="Times New Roman"/>
                          <a:ea typeface="Times New Roman"/>
                        </a:rPr>
                        <a:t>год </a:t>
                      </a:r>
                      <a:r>
                        <a:rPr lang="ru-RU" sz="1200" b="1" dirty="0" smtClean="0">
                          <a:latin typeface="Times New Roman"/>
                          <a:ea typeface="Times New Roman"/>
                        </a:rPr>
                        <a:t>прогноз</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 ( на 01.01.2023г)</a:t>
                      </a:r>
                      <a:endParaRPr lang="ru-RU" sz="1200" dirty="0" smtClean="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2023год прогноз </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 ( на 01.01.2024г)</a:t>
                      </a:r>
                      <a:endParaRPr lang="ru-RU" sz="1200" dirty="0" smtClean="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spcAft>
                          <a:spcPts val="0"/>
                        </a:spcAft>
                      </a:pPr>
                      <a:r>
                        <a:rPr lang="ru-RU" sz="1200" b="1" dirty="0" smtClean="0">
                          <a:latin typeface="Times New Roman"/>
                          <a:ea typeface="Times New Roman"/>
                        </a:rPr>
                        <a:t>2024 </a:t>
                      </a:r>
                      <a:r>
                        <a:rPr lang="ru-RU" sz="1200" b="1" dirty="0">
                          <a:latin typeface="Times New Roman"/>
                          <a:ea typeface="Times New Roman"/>
                        </a:rPr>
                        <a:t>год </a:t>
                      </a:r>
                      <a:r>
                        <a:rPr lang="ru-RU" sz="1200" b="1" dirty="0" smtClean="0">
                          <a:latin typeface="Times New Roman"/>
                          <a:ea typeface="Times New Roman"/>
                        </a:rPr>
                        <a:t>прогноз</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 ( на 01.01.2025г)</a:t>
                      </a:r>
                      <a:endParaRPr lang="ru-RU" sz="1200" dirty="0" smtClean="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28674">
                <a:tc>
                  <a:txBody>
                    <a:bodyPr/>
                    <a:lstStyle/>
                    <a:p>
                      <a:pPr marL="0" indent="0" algn="l">
                        <a:spcAft>
                          <a:spcPts val="0"/>
                        </a:spcAft>
                      </a:pPr>
                      <a:r>
                        <a:rPr lang="ru-RU" sz="1200" dirty="0">
                          <a:latin typeface="Times New Roman"/>
                          <a:ea typeface="Times New Roman"/>
                        </a:rPr>
                        <a:t>Объем муниципального долга Пугачевского муниципального района</a:t>
                      </a: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56 999,5</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26 999,5</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30 000,0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15 000,0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71504">
                <a:tc>
                  <a:txBody>
                    <a:bodyPr/>
                    <a:lstStyle/>
                    <a:p>
                      <a:pPr marL="0" indent="0" algn="l">
                        <a:spcAft>
                          <a:spcPts val="0"/>
                        </a:spcAft>
                      </a:pPr>
                      <a:r>
                        <a:rPr lang="ru-RU" sz="1200" dirty="0">
                          <a:latin typeface="Times New Roman"/>
                          <a:ea typeface="Times New Roman"/>
                        </a:rPr>
                        <a:t>Обслуживание муниципального долга</a:t>
                      </a: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68,1</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150,0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100,0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50,0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50,0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675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7585" name="Прямоугольник 37915"/>
          <p:cNvSpPr>
            <a:spLocks noChangeArrowheads="1"/>
          </p:cNvSpPr>
          <p:nvPr/>
        </p:nvSpPr>
        <p:spPr bwMode="auto">
          <a:xfrm>
            <a:off x="1927225" y="457200"/>
            <a:ext cx="5359419" cy="750888"/>
          </a:xfrm>
          <a:prstGeom prst="rect">
            <a:avLst/>
          </a:prstGeom>
          <a:gradFill>
            <a:gsLst>
              <a:gs pos="0">
                <a:schemeClr val="accent6">
                  <a:lumMod val="40000"/>
                  <a:lumOff val="60000"/>
                </a:schemeClr>
              </a:gs>
              <a:gs pos="35001">
                <a:srgbClr val="BFD5FF"/>
              </a:gs>
              <a:gs pos="100000">
                <a:srgbClr val="E5EEFF"/>
              </a:gs>
            </a:gsLst>
            <a:lin ang="16200000" scaled="1"/>
          </a:gra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5.  Муниципальный долг</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7588" name="Rectangle 4"/>
          <p:cNvSpPr>
            <a:spLocks noChangeArrowheads="1"/>
          </p:cNvSpPr>
          <p:nvPr/>
        </p:nvSpPr>
        <p:spPr bwMode="auto">
          <a:xfrm>
            <a:off x="357158" y="1357298"/>
            <a:ext cx="8501122" cy="123110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Предельный объем муниципального долга  района в проекте бюджета на 2022-2024 годы запланирован в соответствии с Бюджетным кодексом Российской Федерации</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1"/>
          <p:cNvSpPr>
            <a:spLocks noChangeArrowheads="1"/>
          </p:cNvSpPr>
          <p:nvPr/>
        </p:nvSpPr>
        <p:spPr bwMode="auto">
          <a:xfrm>
            <a:off x="357158" y="214290"/>
            <a:ext cx="8429684"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600" b="1" i="1" u="none" strike="noStrike" cap="none" normalizeH="0" baseline="0" dirty="0" smtClean="0">
                <a:ln>
                  <a:noFill/>
                </a:ln>
                <a:solidFill>
                  <a:srgbClr val="C00000"/>
                </a:solidFill>
                <a:effectLst/>
                <a:latin typeface="Century" pitchFamily="18" charset="0"/>
                <a:ea typeface="Times New Roman" pitchFamily="18" charset="0"/>
                <a:cs typeface="Arial" pitchFamily="34" charset="0"/>
              </a:rPr>
              <a:t>Контактная информация</a:t>
            </a:r>
            <a:endParaRPr kumimoji="0" lang="ru-RU" sz="2600" b="0" i="1" u="none" strike="noStrike" cap="none" normalizeH="0" baseline="0" dirty="0" smtClean="0">
              <a:ln>
                <a:noFill/>
              </a:ln>
              <a:solidFill>
                <a:schemeClr val="tx1"/>
              </a:solidFill>
              <a:effectLst/>
              <a:latin typeface="Century"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600" b="1" i="1" u="none" strike="noStrike" cap="none" normalizeH="0" baseline="0" dirty="0" smtClean="0">
                <a:ln>
                  <a:noFill/>
                </a:ln>
                <a:solidFill>
                  <a:srgbClr val="C00000"/>
                </a:solidFill>
                <a:effectLst/>
                <a:latin typeface="Century" pitchFamily="18" charset="0"/>
                <a:ea typeface="Times New Roman" pitchFamily="18" charset="0"/>
                <a:cs typeface="Arial" pitchFamily="34" charset="0"/>
              </a:rPr>
              <a:t>для обратной связи с гражданами</a:t>
            </a:r>
          </a:p>
          <a:p>
            <a:pPr marL="0" marR="0" lvl="0" indent="450850" algn="ctr" defTabSz="914400" rtl="0" eaLnBrk="0" fontAlgn="base" latinLnBrk="0" hangingPunct="0">
              <a:lnSpc>
                <a:spcPct val="100000"/>
              </a:lnSpc>
              <a:spcBef>
                <a:spcPct val="0"/>
              </a:spcBef>
              <a:spcAft>
                <a:spcPct val="0"/>
              </a:spcAft>
              <a:buClrTx/>
              <a:buSzTx/>
              <a:buFontTx/>
              <a:buNone/>
              <a:tabLst/>
            </a:pPr>
            <a:endParaRPr kumimoji="0" lang="ru-RU" sz="600" b="0" i="1" u="none" strike="noStrike" cap="none" normalizeH="0" baseline="0" dirty="0" smtClean="0">
              <a:ln>
                <a:noFill/>
              </a:ln>
              <a:solidFill>
                <a:schemeClr val="tx1"/>
              </a:solidFill>
              <a:effectLst/>
              <a:latin typeface="Century" pitchFamily="18"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1" i="0" u="sng" strike="noStrike" cap="none" normalizeH="0" baseline="0" dirty="0" smtClean="0">
                <a:ln>
                  <a:noFill/>
                </a:ln>
                <a:solidFill>
                  <a:schemeClr val="tx1"/>
                </a:solidFill>
                <a:effectLst/>
                <a:latin typeface="Monotype Corsiva" pitchFamily="66" charset="0"/>
                <a:ea typeface="Times New Roman" pitchFamily="18" charset="0"/>
                <a:cs typeface="Arial" pitchFamily="34" charset="0"/>
              </a:rPr>
              <a:t>Администрация Пугачевского муниципального района Саратовской области</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413720 Саратовская обл.,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г. Пугачев, ул. Пушкинская, д.280</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 Телефон: 8 (84574) 2-38-30,</a:t>
            </a:r>
            <a:b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b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       Факс: 8 (84574) 2-28-26</a:t>
            </a:r>
            <a:b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b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       e-mail: </a:t>
            </a:r>
            <a:r>
              <a:rPr kumimoji="0" lang="ru-RU" sz="2500" b="0" i="1" u="none" strike="noStrike" cap="none" normalizeH="0" baseline="0" dirty="0" smtClean="0">
                <a:ln>
                  <a:noFill/>
                </a:ln>
                <a:solidFill>
                  <a:schemeClr val="tx1"/>
                </a:solidFill>
                <a:effectLst/>
                <a:latin typeface="Monotype Corsiva" pitchFamily="66" charset="0"/>
                <a:ea typeface="Times New Roman" pitchFamily="18" charset="0"/>
                <a:cs typeface="Arial" pitchFamily="34" charset="0"/>
                <a:hlinkClick r:id="rId2"/>
              </a:rPr>
              <a:t>p@pug1.ru</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1" i="0" u="sng"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Финансовое управление администрации Пугачевского муниципального района Саратовской области</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Адрес: 413722, Саратовская область,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г. Пугачев, ул. Топорковская, д.17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Телефон (84574) 2-28-10,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Факс (84574) 2-28-10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e-mail: </a:t>
            </a:r>
            <a:r>
              <a:rPr kumimoji="0" lang="ru-RU" sz="2500" b="0" i="1" u="none" strike="noStrike" cap="none" normalizeH="0" baseline="0" dirty="0" smtClean="0">
                <a:ln>
                  <a:noFill/>
                </a:ln>
                <a:solidFill>
                  <a:schemeClr val="tx1"/>
                </a:solidFill>
                <a:effectLst/>
                <a:latin typeface="Monotype Corsiva" pitchFamily="66" charset="0"/>
                <a:ea typeface="Times New Roman" pitchFamily="18" charset="0"/>
                <a:cs typeface="Arial" pitchFamily="34" charset="0"/>
                <a:hlinkClick r:id="rId3"/>
              </a:rPr>
              <a:t>fo35pugach@mail.ru</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214290"/>
            <a:ext cx="8429684" cy="2031325"/>
          </a:xfrm>
          <a:prstGeom prst="rect">
            <a:avLst/>
          </a:prstGeom>
        </p:spPr>
        <p:txBody>
          <a:bodyPr wrap="square">
            <a:spAutoFit/>
          </a:bodyPr>
          <a:lstStyle/>
          <a:p>
            <a:pPr algn="just"/>
            <a:r>
              <a:rPr lang="ru-RU" dirty="0" smtClean="0">
                <a:latin typeface="Times New Roman" pitchFamily="18" charset="0"/>
                <a:ea typeface="Times New Roman" pitchFamily="18" charset="0"/>
                <a:cs typeface="Times New Roman" pitchFamily="18" charset="0"/>
              </a:rPr>
              <a:t>         Именно поэтому пришло время для опубликования простого и доступного для каждого гражданина анализа бюджета и бюджетных процессов. И мы надеемся, что данная брошюра послужит обеспечению роста интереса граждан к вопросам использования бюджета. Ведь только при наличии у граждан чувства собственной причастности к бюджетному процессу и возможности высказать свое мнение можно рассчитывать на то, что население будет добросовестно участвовать как в формировании бюджета, так и его исполнении.</a:t>
            </a:r>
            <a:endParaRPr lang="ru-RU" dirty="0"/>
          </a:p>
        </p:txBody>
      </p:sp>
      <p:sp>
        <p:nvSpPr>
          <p:cNvPr id="21507" name="Прямоугольник 301"/>
          <p:cNvSpPr>
            <a:spLocks noChangeArrowheads="1"/>
          </p:cNvSpPr>
          <p:nvPr/>
        </p:nvSpPr>
        <p:spPr bwMode="auto">
          <a:xfrm>
            <a:off x="428596" y="2928934"/>
            <a:ext cx="8429684" cy="563561"/>
          </a:xfrm>
          <a:prstGeom prst="rect">
            <a:avLst/>
          </a:prstGeom>
          <a:gradFill rotWithShape="1">
            <a:gsLst>
              <a:gs pos="0">
                <a:schemeClr val="bg2">
                  <a:lumMod val="75000"/>
                </a:schemeClr>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БЮДЖЕТ – ЭТО  ПЛАН ДОХОДОВ И РАСХОДОВ</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05" name="Прямоугольник 302"/>
          <p:cNvSpPr>
            <a:spLocks noChangeArrowheads="1"/>
          </p:cNvSpPr>
          <p:nvPr/>
        </p:nvSpPr>
        <p:spPr bwMode="auto">
          <a:xfrm>
            <a:off x="428596" y="3571876"/>
            <a:ext cx="8429684" cy="1795461"/>
          </a:xfrm>
          <a:prstGeom prst="rect">
            <a:avLst/>
          </a:prstGeom>
          <a:solidFill>
            <a:schemeClr val="accent3">
              <a:lumMod val="20000"/>
              <a:lumOff val="80000"/>
            </a:schemeClr>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Каждый житель Пугачевского района является участником формирования этого плана с одной стороны как налогоплательщик, наполняя доходы бюджета, с другой – он получает часть расходов как потребитель общественных услуг. Муниципальный район расходует поступившие доходы для выполнения функций в сфере образования, культуры, спорта, социального обеспечения, поддержки экономики, гарантий безопасности и правопорядка и др.</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06" name="Скругленный прямоугольник 303"/>
          <p:cNvSpPr>
            <a:spLocks noChangeArrowheads="1"/>
          </p:cNvSpPr>
          <p:nvPr/>
        </p:nvSpPr>
        <p:spPr bwMode="auto">
          <a:xfrm>
            <a:off x="428596" y="5500702"/>
            <a:ext cx="8486805" cy="1189033"/>
          </a:xfrm>
          <a:prstGeom prst="roundRect">
            <a:avLst>
              <a:gd name="adj" fmla="val 16667"/>
            </a:avLst>
          </a:prstGeom>
          <a:solidFill>
            <a:schemeClr val="accent3">
              <a:lumMod val="40000"/>
              <a:lumOff val="60000"/>
            </a:schemeClr>
          </a:solidFill>
          <a:ln w="25400">
            <a:solidFill>
              <a:srgbClr val="000000"/>
            </a:solidFill>
            <a:round/>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Граждане – и как налогоплательщики, и как потребители общественных услуг – должны быть уверены в том, что передаваемые ими в распоряжение района средства используются прозрачно и эффективно, приносят конкретные результаты как для общества в целом, так и для каждой семьи, для каждого человека.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08" name="Rectangle 4"/>
          <p:cNvSpPr>
            <a:spLocks noChangeArrowheads="1"/>
          </p:cNvSpPr>
          <p:nvPr/>
        </p:nvSpPr>
        <p:spPr bwMode="auto">
          <a:xfrm>
            <a:off x="428596" y="2428868"/>
            <a:ext cx="8715404" cy="6771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Что такое бюджет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512" name="Rectangle 8"/>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8" name="Прямоугольник 7"/>
          <p:cNvSpPr>
            <a:spLocks noChangeArrowheads="1"/>
          </p:cNvSpPr>
          <p:nvPr/>
        </p:nvSpPr>
        <p:spPr bwMode="auto">
          <a:xfrm>
            <a:off x="2357422" y="285728"/>
            <a:ext cx="4518025" cy="500066"/>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Какие бывают бюджеты?</a:t>
            </a:r>
            <a:endParaRPr kumimoji="0" lang="ru-RU" sz="18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0499" name="Прямая соединительная линия 17"/>
          <p:cNvSpPr>
            <a:spLocks noChangeShapeType="1"/>
          </p:cNvSpPr>
          <p:nvPr/>
        </p:nvSpPr>
        <p:spPr bwMode="auto">
          <a:xfrm>
            <a:off x="4500562" y="1142984"/>
            <a:ext cx="0" cy="115570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6" name="Скругленный прямоугольник 18"/>
          <p:cNvSpPr>
            <a:spLocks noChangeArrowheads="1"/>
          </p:cNvSpPr>
          <p:nvPr/>
        </p:nvSpPr>
        <p:spPr bwMode="auto">
          <a:xfrm>
            <a:off x="285720" y="5000636"/>
            <a:ext cx="2786082" cy="1643074"/>
          </a:xfrm>
          <a:prstGeom prst="roundRect">
            <a:avLst>
              <a:gd name="adj" fmla="val 17218"/>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Российской   Федерации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(федеральный бюджет, бюджет государственных внебюджетных фондов Российской Федерации)</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481" name="Скругленный прямоугольник 20"/>
          <p:cNvSpPr>
            <a:spLocks noChangeArrowheads="1"/>
          </p:cNvSpPr>
          <p:nvPr/>
        </p:nvSpPr>
        <p:spPr bwMode="auto">
          <a:xfrm>
            <a:off x="3428992" y="5000636"/>
            <a:ext cx="2768598" cy="1643074"/>
          </a:xfrm>
          <a:prstGeom prst="roundRect">
            <a:avLst>
              <a:gd name="adj" fmla="val 16667"/>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Субъектов </a:t>
            </a:r>
          </a:p>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Российской Федерации</a:t>
            </a:r>
          </a:p>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(региональные бюджеты, бюджеты территориальных фондов обязательного медицинского страхования)</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484" name="Скругленный прямоугольник 21"/>
          <p:cNvSpPr>
            <a:spLocks noChangeArrowheads="1"/>
          </p:cNvSpPr>
          <p:nvPr/>
        </p:nvSpPr>
        <p:spPr bwMode="auto">
          <a:xfrm>
            <a:off x="6500826" y="5000636"/>
            <a:ext cx="2428924" cy="1643074"/>
          </a:xfrm>
          <a:prstGeom prst="roundRect">
            <a:avLst>
              <a:gd name="adj" fmla="val 16667"/>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t"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Муниципальных</a:t>
            </a:r>
            <a:r>
              <a:rPr kumimoji="0" lang="ru-RU" sz="15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образований</a:t>
            </a:r>
            <a:r>
              <a:rPr kumimoji="0" lang="ru-RU" sz="15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endParaRPr lang="ru-RU" sz="1500" b="1" dirty="0" smtClean="0">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(местные бюджеты)</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495" name="Прямоугольник 697"/>
          <p:cNvSpPr>
            <a:spLocks noChangeArrowheads="1"/>
          </p:cNvSpPr>
          <p:nvPr/>
        </p:nvSpPr>
        <p:spPr bwMode="auto">
          <a:xfrm>
            <a:off x="357158" y="2285992"/>
            <a:ext cx="2428892" cy="1500198"/>
          </a:xfrm>
          <a:prstGeom prst="rect">
            <a:avLst/>
          </a:prstGeom>
          <a:solidFill>
            <a:srgbClr val="FFFFFF"/>
          </a:solidFill>
          <a:ln w="25400">
            <a:solidFill>
              <a:srgbClr val="4F81BD"/>
            </a:solidFill>
            <a:miter lim="800000"/>
            <a:headEnd/>
            <a:tailEnd/>
          </a:ln>
        </p:spPr>
        <p:txBody>
          <a:bodyPr vert="horz" wrap="none" lIns="91440" tIns="45720" rIns="91440" bIns="45720" numCol="1" anchor="ctr" anchorCtr="0" compatLnSpc="1">
            <a:prstTxWarp prst="textNoShape">
              <a:avLst/>
            </a:prstTxWarp>
          </a:bodyPr>
          <a:lstStyle/>
          <a:p>
            <a:endParaRPr lang="ru-RU" dirty="0"/>
          </a:p>
        </p:txBody>
      </p:sp>
      <p:sp>
        <p:nvSpPr>
          <p:cNvPr id="20493" name="Прямоугольник 37888"/>
          <p:cNvSpPr>
            <a:spLocks noChangeArrowheads="1"/>
          </p:cNvSpPr>
          <p:nvPr/>
        </p:nvSpPr>
        <p:spPr bwMode="auto">
          <a:xfrm>
            <a:off x="3214678" y="2285992"/>
            <a:ext cx="2933700" cy="1500198"/>
          </a:xfrm>
          <a:prstGeom prst="rect">
            <a:avLst/>
          </a:prstGeom>
          <a:solidFill>
            <a:srgbClr val="FFFFFF"/>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0491" name="Прямоугольник 37889"/>
          <p:cNvSpPr>
            <a:spLocks noChangeArrowheads="1"/>
          </p:cNvSpPr>
          <p:nvPr/>
        </p:nvSpPr>
        <p:spPr bwMode="auto">
          <a:xfrm>
            <a:off x="6572264" y="2285992"/>
            <a:ext cx="2393951" cy="1500198"/>
          </a:xfrm>
          <a:prstGeom prst="rect">
            <a:avLst/>
          </a:prstGeom>
          <a:solidFill>
            <a:srgbClr val="FFFFFF"/>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0490" name="Line 10"/>
          <p:cNvSpPr>
            <a:spLocks noChangeShapeType="1"/>
          </p:cNvSpPr>
          <p:nvPr/>
        </p:nvSpPr>
        <p:spPr bwMode="auto">
          <a:xfrm flipH="1">
            <a:off x="1285852" y="1643050"/>
            <a:ext cx="0" cy="550862"/>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9" name="Line 9"/>
          <p:cNvSpPr>
            <a:spLocks noChangeShapeType="1"/>
          </p:cNvSpPr>
          <p:nvPr/>
        </p:nvSpPr>
        <p:spPr bwMode="auto">
          <a:xfrm>
            <a:off x="4500562" y="785794"/>
            <a:ext cx="0" cy="614362"/>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8" name="Line 8"/>
          <p:cNvSpPr>
            <a:spLocks noChangeShapeType="1"/>
          </p:cNvSpPr>
          <p:nvPr/>
        </p:nvSpPr>
        <p:spPr bwMode="auto">
          <a:xfrm>
            <a:off x="8001024" y="1643050"/>
            <a:ext cx="0" cy="620712"/>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5" name="Line 5"/>
          <p:cNvSpPr>
            <a:spLocks noChangeShapeType="1"/>
          </p:cNvSpPr>
          <p:nvPr/>
        </p:nvSpPr>
        <p:spPr bwMode="auto">
          <a:xfrm>
            <a:off x="1357290" y="3786190"/>
            <a:ext cx="0" cy="1198562"/>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2" name="Line 2"/>
          <p:cNvSpPr>
            <a:spLocks noChangeShapeType="1"/>
          </p:cNvSpPr>
          <p:nvPr/>
        </p:nvSpPr>
        <p:spPr bwMode="auto">
          <a:xfrm>
            <a:off x="4572000" y="3786190"/>
            <a:ext cx="0" cy="125730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3" name="Line 3"/>
          <p:cNvSpPr>
            <a:spLocks noChangeShapeType="1"/>
          </p:cNvSpPr>
          <p:nvPr/>
        </p:nvSpPr>
        <p:spPr bwMode="auto">
          <a:xfrm>
            <a:off x="8072462" y="3786190"/>
            <a:ext cx="0" cy="1173163"/>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7" name="Line 7"/>
          <p:cNvSpPr>
            <a:spLocks noChangeShapeType="1"/>
          </p:cNvSpPr>
          <p:nvPr/>
        </p:nvSpPr>
        <p:spPr bwMode="auto">
          <a:xfrm>
            <a:off x="1285852" y="1643050"/>
            <a:ext cx="6726237" cy="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500" name="Rectangle 2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02" name="Rectangle 22"/>
          <p:cNvSpPr>
            <a:spLocks noChangeArrowheads="1"/>
          </p:cNvSpPr>
          <p:nvPr/>
        </p:nvSpPr>
        <p:spPr bwMode="auto">
          <a:xfrm>
            <a:off x="0" y="21429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479800" algn="l"/>
              </a:tabLst>
            </a:pPr>
            <a:endPar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04" name="Rectangle 24"/>
          <p:cNvSpPr>
            <a:spLocks noChangeArrowheads="1"/>
          </p:cNvSpPr>
          <p:nvPr/>
        </p:nvSpPr>
        <p:spPr bwMode="auto">
          <a:xfrm>
            <a:off x="0" y="914400"/>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ru-RU" dirty="0"/>
          </a:p>
        </p:txBody>
      </p:sp>
      <p:sp>
        <p:nvSpPr>
          <p:cNvPr id="20505" name="Rectangle 25"/>
          <p:cNvSpPr>
            <a:spLocks noChangeArrowheads="1"/>
          </p:cNvSpPr>
          <p:nvPr/>
        </p:nvSpPr>
        <p:spPr bwMode="auto">
          <a:xfrm>
            <a:off x="0" y="2293938"/>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ru-RU" dirty="0"/>
          </a:p>
        </p:txBody>
      </p:sp>
      <p:sp>
        <p:nvSpPr>
          <p:cNvPr id="20506" name="Rectangle 26"/>
          <p:cNvSpPr>
            <a:spLocks noChangeArrowheads="1"/>
          </p:cNvSpPr>
          <p:nvPr/>
        </p:nvSpPr>
        <p:spPr bwMode="auto">
          <a:xfrm>
            <a:off x="0" y="3673475"/>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ru-RU" dirty="0"/>
          </a:p>
        </p:txBody>
      </p:sp>
      <p:sp>
        <p:nvSpPr>
          <p:cNvPr id="20507" name="Rectangle 27"/>
          <p:cNvSpPr>
            <a:spLocks noChangeArrowheads="1"/>
          </p:cNvSpPr>
          <p:nvPr/>
        </p:nvSpPr>
        <p:spPr bwMode="auto">
          <a:xfrm>
            <a:off x="0" y="4876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7356475" algn="l"/>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735647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735647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7356475"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11" name="Rectangle 31"/>
          <p:cNvSpPr>
            <a:spLocks noChangeArrowheads="1"/>
          </p:cNvSpPr>
          <p:nvPr/>
        </p:nvSpPr>
        <p:spPr bwMode="auto">
          <a:xfrm>
            <a:off x="0" y="4876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8" name="Picture 13"/>
          <p:cNvPicPr>
            <a:picLocks noChangeAspect="1" noChangeArrowheads="1"/>
          </p:cNvPicPr>
          <p:nvPr/>
        </p:nvPicPr>
        <p:blipFill>
          <a:blip r:embed="rId2" cstate="print"/>
          <a:srcRect/>
          <a:stretch>
            <a:fillRect/>
          </a:stretch>
        </p:blipFill>
        <p:spPr bwMode="auto">
          <a:xfrm>
            <a:off x="3286116" y="2357430"/>
            <a:ext cx="2786082" cy="1357322"/>
          </a:xfrm>
          <a:prstGeom prst="rect">
            <a:avLst/>
          </a:prstGeom>
          <a:noFill/>
        </p:spPr>
      </p:pic>
      <p:pic>
        <p:nvPicPr>
          <p:cNvPr id="29" name="Picture 15"/>
          <p:cNvPicPr>
            <a:picLocks noChangeAspect="1" noChangeArrowheads="1"/>
          </p:cNvPicPr>
          <p:nvPr/>
        </p:nvPicPr>
        <p:blipFill>
          <a:blip r:embed="rId3" cstate="print"/>
          <a:srcRect/>
          <a:stretch>
            <a:fillRect/>
          </a:stretch>
        </p:blipFill>
        <p:spPr bwMode="auto">
          <a:xfrm>
            <a:off x="6643702" y="2357430"/>
            <a:ext cx="2264810" cy="1357322"/>
          </a:xfrm>
          <a:prstGeom prst="rect">
            <a:avLst/>
          </a:prstGeom>
          <a:noFill/>
        </p:spPr>
      </p:pic>
      <p:pic>
        <p:nvPicPr>
          <p:cNvPr id="30" name="Picture 12"/>
          <p:cNvPicPr>
            <a:picLocks noChangeAspect="1" noChangeArrowheads="1"/>
          </p:cNvPicPr>
          <p:nvPr/>
        </p:nvPicPr>
        <p:blipFill>
          <a:blip r:embed="rId4" cstate="print"/>
          <a:srcRect/>
          <a:stretch>
            <a:fillRect/>
          </a:stretch>
        </p:blipFill>
        <p:spPr bwMode="auto">
          <a:xfrm>
            <a:off x="428596" y="2357430"/>
            <a:ext cx="2286017" cy="137953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Рисунок 25"/>
          <p:cNvPicPr>
            <a:picLocks noChangeAspect="1" noChangeArrowheads="1"/>
          </p:cNvPicPr>
          <p:nvPr/>
        </p:nvPicPr>
        <p:blipFill>
          <a:blip r:embed="rId2" cstate="print"/>
          <a:srcRect/>
          <a:stretch>
            <a:fillRect/>
          </a:stretch>
        </p:blipFill>
        <p:spPr bwMode="auto">
          <a:xfrm>
            <a:off x="285720" y="4286256"/>
            <a:ext cx="2286016" cy="1941514"/>
          </a:xfrm>
          <a:prstGeom prst="rect">
            <a:avLst/>
          </a:prstGeom>
          <a:noFill/>
        </p:spPr>
      </p:pic>
      <p:sp>
        <p:nvSpPr>
          <p:cNvPr id="19462" name="Скругленный прямоугольник 686"/>
          <p:cNvSpPr>
            <a:spLocks noChangeArrowheads="1"/>
          </p:cNvSpPr>
          <p:nvPr/>
        </p:nvSpPr>
        <p:spPr bwMode="auto">
          <a:xfrm>
            <a:off x="6286512" y="4214818"/>
            <a:ext cx="2697163" cy="1938338"/>
          </a:xfrm>
          <a:prstGeom prst="roundRect">
            <a:avLst>
              <a:gd name="adj" fmla="val 16667"/>
            </a:avLst>
          </a:prstGeom>
          <a:gradFill rotWithShape="1">
            <a:gsLst>
              <a:gs pos="0">
                <a:srgbClr val="C9B5E8"/>
              </a:gs>
              <a:gs pos="35001">
                <a:srgbClr val="D9CBEE"/>
              </a:gs>
              <a:gs pos="100000">
                <a:srgbClr val="F0EAF9"/>
              </a:gs>
            </a:gsLst>
            <a:path path="shape">
              <a:fillToRect l="100000" b="100000"/>
            </a:path>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Бюджеты  сельских муниципальных образований</a:t>
            </a:r>
          </a:p>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(8)</a:t>
            </a:r>
            <a:endParaRPr kumimoji="0" lang="ru-RU" sz="2000" b="0" i="0" u="none" strike="noStrike" cap="none" normalizeH="0" baseline="0" dirty="0" smtClean="0">
              <a:ln>
                <a:noFill/>
              </a:ln>
              <a:solidFill>
                <a:schemeClr val="tx1"/>
              </a:solidFill>
              <a:effectLst/>
              <a:latin typeface="Georgia" pitchFamily="18" charset="0"/>
              <a:cs typeface="Arial" pitchFamily="34" charset="0"/>
            </a:endParaRPr>
          </a:p>
        </p:txBody>
      </p:sp>
      <p:sp>
        <p:nvSpPr>
          <p:cNvPr id="19458" name="Скругленный прямоугольник 688"/>
          <p:cNvSpPr>
            <a:spLocks noChangeArrowheads="1"/>
          </p:cNvSpPr>
          <p:nvPr/>
        </p:nvSpPr>
        <p:spPr bwMode="auto">
          <a:xfrm>
            <a:off x="3000364" y="4286256"/>
            <a:ext cx="2786082" cy="1936750"/>
          </a:xfrm>
          <a:prstGeom prst="roundRect">
            <a:avLst>
              <a:gd name="adj" fmla="val 16667"/>
            </a:avLst>
          </a:prstGeom>
          <a:gradFill rotWithShape="1">
            <a:gsLst>
              <a:gs pos="0">
                <a:srgbClr val="C9B5E8"/>
              </a:gs>
              <a:gs pos="35001">
                <a:srgbClr val="D9CBEE"/>
              </a:gs>
              <a:gs pos="100000">
                <a:srgbClr val="F0EAF9"/>
              </a:gs>
            </a:gsLst>
            <a:path path="shape">
              <a:fillToRect r="100000" b="100000"/>
            </a:path>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t"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Бюджет</a:t>
            </a:r>
            <a:r>
              <a:rPr kumimoji="0" lang="ru-RU" sz="2000" b="1" i="0" u="none" strike="noStrike" cap="none" normalizeH="0" dirty="0" smtClean="0">
                <a:ln>
                  <a:noFill/>
                </a:ln>
                <a:solidFill>
                  <a:schemeClr val="tx1"/>
                </a:solidFill>
                <a:effectLst/>
                <a:latin typeface="Georgia" pitchFamily="18" charset="0"/>
                <a:ea typeface="Times New Roman" pitchFamily="18" charset="0"/>
                <a:cs typeface="Arial" pitchFamily="34" charset="0"/>
              </a:rPr>
              <a:t>    </a:t>
            </a: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городского муниципального  </a:t>
            </a:r>
            <a:r>
              <a:rPr kumimoji="0" lang="ru-RU" sz="2000" b="1" i="0" u="none" strike="noStrike" cap="none" normalizeH="0" dirty="0" smtClean="0">
                <a:ln>
                  <a:noFill/>
                </a:ln>
                <a:solidFill>
                  <a:schemeClr val="tx1"/>
                </a:solidFill>
                <a:effectLst/>
                <a:latin typeface="Georgia" pitchFamily="18" charset="0"/>
                <a:ea typeface="Times New Roman" pitchFamily="18" charset="0"/>
                <a:cs typeface="Arial" pitchFamily="34" charset="0"/>
              </a:rPr>
              <a:t>   </a:t>
            </a: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образования </a:t>
            </a:r>
            <a:endParaRPr kumimoji="0" lang="ru-RU" sz="20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63" name="Скругленный прямоугольник 682"/>
          <p:cNvSpPr>
            <a:spLocks noChangeArrowheads="1"/>
          </p:cNvSpPr>
          <p:nvPr/>
        </p:nvSpPr>
        <p:spPr bwMode="auto">
          <a:xfrm>
            <a:off x="1214414" y="357166"/>
            <a:ext cx="6946900" cy="1200150"/>
          </a:xfrm>
          <a:prstGeom prst="roundRect">
            <a:avLst>
              <a:gd name="adj" fmla="val 16667"/>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Консолидированный бюджет Пугачевского муниципального района Саратовской области</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61" name="Прямая соединительная линия 684"/>
          <p:cNvSpPr>
            <a:spLocks noChangeShapeType="1"/>
          </p:cNvSpPr>
          <p:nvPr/>
        </p:nvSpPr>
        <p:spPr bwMode="auto">
          <a:xfrm flipH="1">
            <a:off x="1285852" y="1643050"/>
            <a:ext cx="1571636" cy="2500330"/>
          </a:xfrm>
          <a:prstGeom prst="line">
            <a:avLst/>
          </a:prstGeom>
          <a:noFill/>
          <a:ln w="38100">
            <a:solidFill>
              <a:srgbClr val="8064A2"/>
            </a:solidFill>
            <a:round/>
            <a:headEnd/>
            <a:tailEnd/>
          </a:ln>
          <a:effectLst>
            <a:outerShdw dist="23000" dir="5400000" rotWithShape="0">
              <a:srgbClr val="000000">
                <a:alpha val="34999"/>
              </a:srgbClr>
            </a:outerShdw>
          </a:effectLst>
        </p:spPr>
        <p:txBody>
          <a:bodyPr vert="horz" wrap="square" lIns="91440" tIns="45720" rIns="91440" bIns="45720" numCol="1" anchor="t" anchorCtr="0" compatLnSpc="1">
            <a:prstTxWarp prst="textNoShape">
              <a:avLst/>
            </a:prstTxWarp>
          </a:bodyPr>
          <a:lstStyle/>
          <a:p>
            <a:endParaRPr lang="ru-RU" dirty="0"/>
          </a:p>
        </p:txBody>
      </p:sp>
      <p:sp>
        <p:nvSpPr>
          <p:cNvPr id="19459" name="Прямая соединительная линия 685"/>
          <p:cNvSpPr>
            <a:spLocks noChangeShapeType="1"/>
          </p:cNvSpPr>
          <p:nvPr/>
        </p:nvSpPr>
        <p:spPr bwMode="auto">
          <a:xfrm>
            <a:off x="6215074" y="1643050"/>
            <a:ext cx="1500198" cy="2428892"/>
          </a:xfrm>
          <a:prstGeom prst="line">
            <a:avLst/>
          </a:prstGeom>
          <a:noFill/>
          <a:ln w="38100">
            <a:solidFill>
              <a:srgbClr val="8064A2"/>
            </a:solidFill>
            <a:round/>
            <a:headEnd/>
            <a:tailEnd/>
          </a:ln>
          <a:effectLst>
            <a:outerShdw dist="23000" dir="5400000" rotWithShape="0">
              <a:srgbClr val="000000">
                <a:alpha val="34999"/>
              </a:srgbClr>
            </a:outerShdw>
          </a:effectLst>
        </p:spPr>
        <p:txBody>
          <a:bodyPr vert="horz" wrap="square" lIns="91440" tIns="45720" rIns="91440" bIns="45720" numCol="1" anchor="t" anchorCtr="0" compatLnSpc="1">
            <a:prstTxWarp prst="textNoShape">
              <a:avLst/>
            </a:prstTxWarp>
          </a:bodyPr>
          <a:lstStyle/>
          <a:p>
            <a:endParaRPr lang="ru-RU" dirty="0"/>
          </a:p>
        </p:txBody>
      </p:sp>
      <p:sp>
        <p:nvSpPr>
          <p:cNvPr id="19460" name="Freeform 4"/>
          <p:cNvSpPr>
            <a:spLocks/>
          </p:cNvSpPr>
          <p:nvPr/>
        </p:nvSpPr>
        <p:spPr bwMode="auto">
          <a:xfrm>
            <a:off x="4357686" y="1643050"/>
            <a:ext cx="45719" cy="2571768"/>
          </a:xfrm>
          <a:custGeom>
            <a:avLst/>
            <a:gdLst/>
            <a:ahLst/>
            <a:cxnLst>
              <a:cxn ang="0">
                <a:pos x="196" y="0"/>
              </a:cxn>
              <a:cxn ang="0">
                <a:pos x="0" y="3731"/>
              </a:cxn>
            </a:cxnLst>
            <a:rect l="0" t="0" r="r" b="b"/>
            <a:pathLst>
              <a:path w="196" h="3731">
                <a:moveTo>
                  <a:pt x="196" y="0"/>
                </a:moveTo>
                <a:lnTo>
                  <a:pt x="0" y="3731"/>
                </a:lnTo>
              </a:path>
            </a:pathLst>
          </a:custGeom>
          <a:solidFill>
            <a:srgbClr val="FFFFFF"/>
          </a:solidFill>
          <a:ln w="38100">
            <a:solidFill>
              <a:srgbClr val="8064A2"/>
            </a:solidFill>
            <a:round/>
            <a:headEnd/>
            <a:tailEnd/>
          </a:ln>
          <a:effectLst>
            <a:outerShdw dist="23000" dir="5400000" rotWithShape="0">
              <a:srgbClr val="000000">
                <a:alpha val="34999"/>
              </a:srgbClr>
            </a:outerShdw>
          </a:effectLst>
        </p:spPr>
        <p:txBody>
          <a:bodyPr vert="horz" wrap="square" lIns="91440" tIns="45720" rIns="91440" bIns="45720" numCol="1" anchor="t" anchorCtr="0" compatLnSpc="1">
            <a:prstTxWarp prst="textNoShape">
              <a:avLst/>
            </a:prstTxWarp>
          </a:bodyPr>
          <a:lstStyle/>
          <a:p>
            <a:endParaRPr lang="ru-RU" dirty="0"/>
          </a:p>
        </p:txBody>
      </p:sp>
      <p:sp>
        <p:nvSpPr>
          <p:cNvPr id="194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19466" name="Rectangle 1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endPar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69" name="Rectangle 1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1706563" algn="l"/>
                <a:tab pos="4518025" algn="l"/>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1706563" algn="l"/>
                <a:tab pos="451802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1706563" algn="l"/>
                <a:tab pos="4518025"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70" name="Rectangle 14"/>
          <p:cNvSpPr>
            <a:spLocks noChangeArrowheads="1"/>
          </p:cNvSpPr>
          <p:nvPr/>
        </p:nvSpPr>
        <p:spPr bwMode="auto">
          <a:xfrm>
            <a:off x="0" y="225583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Прямоугольник 304"/>
          <p:cNvSpPr>
            <a:spLocks noChangeArrowheads="1"/>
          </p:cNvSpPr>
          <p:nvPr/>
        </p:nvSpPr>
        <p:spPr bwMode="auto">
          <a:xfrm>
            <a:off x="357159" y="1214422"/>
            <a:ext cx="8429684" cy="908051"/>
          </a:xfrm>
          <a:prstGeom prst="rect">
            <a:avLst/>
          </a:prstGeom>
          <a:solidFill>
            <a:srgbClr val="DBEEF4"/>
          </a:solidFill>
          <a:ln w="19050">
            <a:solidFill>
              <a:srgbClr val="000000"/>
            </a:solidFill>
            <a:miter lim="800000"/>
            <a:headEnd/>
            <a:tailEnd/>
          </a:ln>
          <a:effectLst>
            <a:outerShdw dist="38100" dir="16200000" rotWithShape="0">
              <a:srgbClr val="000000">
                <a:alpha val="39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Бюджет составляется и утверждается сроком на три года – очередной финансовый год и плановый период.</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4" name="Скругленный прямоугольник 305"/>
          <p:cNvSpPr>
            <a:spLocks noChangeArrowheads="1"/>
          </p:cNvSpPr>
          <p:nvPr/>
        </p:nvSpPr>
        <p:spPr bwMode="auto">
          <a:xfrm>
            <a:off x="714348" y="2500306"/>
            <a:ext cx="7451725" cy="792162"/>
          </a:xfrm>
          <a:prstGeom prst="roundRect">
            <a:avLst>
              <a:gd name="adj" fmla="val 16667"/>
            </a:avLst>
          </a:prstGeom>
          <a:gradFill rotWithShape="1">
            <a:gsLst>
              <a:gs pos="0">
                <a:srgbClr val="9EEAFF"/>
              </a:gs>
              <a:gs pos="35001">
                <a:srgbClr val="BBEFFF"/>
              </a:gs>
              <a:gs pos="100000">
                <a:srgbClr val="E4F9FF"/>
              </a:gs>
            </a:gsLst>
            <a:lin ang="16200000" scaled="1"/>
          </a:gradFill>
          <a:ln w="9525">
            <a:solidFill>
              <a:srgbClr val="46AAC5"/>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Составление бюджета района основывается на: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1" name="Прямоугольник 306"/>
          <p:cNvSpPr>
            <a:spLocks noChangeArrowheads="1"/>
          </p:cNvSpPr>
          <p:nvPr/>
        </p:nvSpPr>
        <p:spPr bwMode="auto">
          <a:xfrm>
            <a:off x="500034" y="3786191"/>
            <a:ext cx="2374900" cy="2714644"/>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1</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Бюджетном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послании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Президента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Российской</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Федерации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3" name="Прямоугольник 308"/>
          <p:cNvSpPr>
            <a:spLocks noChangeArrowheads="1"/>
          </p:cNvSpPr>
          <p:nvPr/>
        </p:nvSpPr>
        <p:spPr bwMode="auto">
          <a:xfrm>
            <a:off x="3286116" y="3786191"/>
            <a:ext cx="2306638" cy="2714643"/>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2</a:t>
            </a:r>
            <a:endParaRPr kumimoji="0" lang="ru-RU" sz="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Прогнозе социально-экономического развития Пугачевского муниципального района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2" name="Прямоугольник 37890"/>
          <p:cNvSpPr>
            <a:spLocks noChangeArrowheads="1"/>
          </p:cNvSpPr>
          <p:nvPr/>
        </p:nvSpPr>
        <p:spPr bwMode="auto">
          <a:xfrm>
            <a:off x="6215074" y="3786191"/>
            <a:ext cx="2238375" cy="2714644"/>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3</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Основных направлениях бюджетной политики и налоговой</a:t>
            </a:r>
            <a:r>
              <a:rPr lang="ru-RU" sz="600" dirty="0" smtClean="0">
                <a:latin typeface="Arial" pitchFamily="34" charset="0"/>
                <a:ea typeface="Times New Roman" pitchFamily="18" charset="0"/>
                <a:cs typeface="Arial" pitchFamily="34" charset="0"/>
              </a:rPr>
              <a:t> </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политики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6" name="Rectangle 6"/>
          <p:cNvSpPr>
            <a:spLocks noChangeArrowheads="1"/>
          </p:cNvSpPr>
          <p:nvPr/>
        </p:nvSpPr>
        <p:spPr bwMode="auto">
          <a:xfrm>
            <a:off x="357158" y="214290"/>
            <a:ext cx="8501122" cy="9848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На чем основывается бюджет Пугачевского муниципального района?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8" name="Rectangle 8"/>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5790</TotalTime>
  <Words>6903</Words>
  <Application>Microsoft Office PowerPoint</Application>
  <PresentationFormat>Экран (4:3)</PresentationFormat>
  <Paragraphs>1616</Paragraphs>
  <Slides>57</Slides>
  <Notes>4</Notes>
  <HiddenSlides>0</HiddenSlides>
  <MMClips>0</MMClips>
  <ScaleCrop>false</ScaleCrop>
  <HeadingPairs>
    <vt:vector size="4" baseType="variant">
      <vt:variant>
        <vt:lpstr>Тема</vt:lpstr>
      </vt:variant>
      <vt:variant>
        <vt:i4>1</vt:i4>
      </vt:variant>
      <vt:variant>
        <vt:lpstr>Заголовки слайдов</vt:lpstr>
      </vt:variant>
      <vt:variant>
        <vt:i4>57</vt:i4>
      </vt:variant>
    </vt:vector>
  </HeadingPairs>
  <TitlesOfParts>
    <vt:vector size="58"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lpstr>Слайд 46</vt:lpstr>
      <vt:lpstr>Слайд 47</vt:lpstr>
      <vt:lpstr>Слайд 48</vt:lpstr>
      <vt:lpstr>Целевые показатели реализации муниципальных программ Пугачевского муниципального района</vt:lpstr>
      <vt:lpstr>Слайд 50</vt:lpstr>
      <vt:lpstr>Слайд 51</vt:lpstr>
      <vt:lpstr>Слайд 52</vt:lpstr>
      <vt:lpstr>Слайд 53</vt:lpstr>
      <vt:lpstr>Слайд 54</vt:lpstr>
      <vt:lpstr>Слайд 55</vt:lpstr>
      <vt:lpstr>Слайд 56</vt:lpstr>
      <vt:lpstr>Слайд 57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naumova</dc:creator>
  <cp:lastModifiedBy>naumova</cp:lastModifiedBy>
  <cp:revision>688</cp:revision>
  <dcterms:created xsi:type="dcterms:W3CDTF">2019-03-18T04:09:55Z</dcterms:created>
  <dcterms:modified xsi:type="dcterms:W3CDTF">2022-01-11T10:13:19Z</dcterms:modified>
</cp:coreProperties>
</file>