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59" r:id="rId6"/>
    <p:sldId id="282" r:id="rId7"/>
    <p:sldId id="260" r:id="rId8"/>
    <p:sldId id="262" r:id="rId9"/>
    <p:sldId id="283"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2" autoAdjust="0"/>
    <p:restoredTop sz="94444" autoAdjust="0"/>
  </p:normalViewPr>
  <p:slideViewPr>
    <p:cSldViewPr>
      <p:cViewPr>
        <p:scale>
          <a:sx n="77" d="100"/>
          <a:sy n="77" d="100"/>
        </p:scale>
        <p:origin x="-1531" y="-3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Putina\&#1082;%20&#1089;&#1077;&#1089;&#1089;&#1080;&#1080;\2020\&#1048;&#1057;&#1055;&#1054;&#1051;&#1053;&#1045;&#1053;&#1048;&#1045;%20&#1047;&#1040;%20%202020%20&#1043;&#1054;&#1044;\&#1041;&#1102;&#1076;&#1078;&#1077;&#1090;%20&#1076;&#1083;&#1103;%20&#1075;&#1088;&#1072;&#1078;&#1076;&#1072;&#1085;,%20&#1080;&#1089;&#1087;&#1086;&#1083;&#1085;&#1077;&#1085;&#1080;&#1077;%20&#1079;&#1072;%202020%20&#1075;&#1086;&#1076;\&#1044;&#1054;&#1061;&#1054;&#1044;&#1067;%20&#1044;&#1051;&#1071;%20&#1044;&#1048;&#1040;&#1043;&#1056;&#1040;&#1052;&#1052;&#106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utina\&#1082;%20&#1089;&#1077;&#1089;&#1089;&#1080;&#1080;\2020\&#1048;&#1057;&#1055;&#1054;&#1051;&#1053;&#1045;&#1053;&#1048;&#1045;%20&#1047;&#1040;%20%202020%20&#1043;&#1054;&#1044;\&#1041;&#1102;&#1076;&#1078;&#1077;&#1090;%20&#1076;&#1083;&#1103;%20&#1075;&#1088;&#1072;&#1078;&#1076;&#1072;&#1085;,%20&#1080;&#1089;&#1087;&#1086;&#1083;&#1085;&#1077;&#1085;&#1080;&#1077;%20&#1079;&#1072;%202020%20&#1075;&#1086;&#1076;\&#1056;&#1072;&#1089;&#1093;&#1086;&#1076;&#1099;,%20&#1076;&#1083;&#1103;%20&#1076;&#1080;&#1072;&#1075;&#1088;&#1072;&#1084;&#108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view3D>
      <c:rotX val="30"/>
      <c:perspective val="30"/>
    </c:view3D>
    <c:plotArea>
      <c:layout/>
      <c:pie3DChart>
        <c:varyColors val="1"/>
        <c:ser>
          <c:idx val="0"/>
          <c:order val="0"/>
          <c:explosion val="9"/>
          <c:dLbls>
            <c:dLbl>
              <c:idx val="0"/>
              <c:layout>
                <c:manualLayout>
                  <c:x val="-0.13691775416184926"/>
                  <c:y val="0.26971208912895661"/>
                </c:manualLayout>
              </c:layout>
              <c:dLblPos val="bestFit"/>
              <c:showCatName val="1"/>
            </c:dLbl>
            <c:dLbl>
              <c:idx val="1"/>
              <c:layout>
                <c:manualLayout>
                  <c:x val="3.034505247280225E-2"/>
                  <c:y val="0.25532651544464557"/>
                </c:manualLayout>
              </c:layout>
              <c:dLblPos val="bestFit"/>
              <c:showCatName val="1"/>
            </c:dLbl>
            <c:dLbl>
              <c:idx val="2"/>
              <c:layout>
                <c:manualLayout>
                  <c:x val="-2.5794609893772469E-2"/>
                  <c:y val="2.0857356845408012E-3"/>
                </c:manualLayout>
              </c:layout>
              <c:dLblPos val="bestFit"/>
              <c:showCatName val="1"/>
            </c:dLbl>
            <c:dLbl>
              <c:idx val="4"/>
              <c:layout>
                <c:manualLayout>
                  <c:x val="0.11513077282764929"/>
                  <c:y val="-0.102664001238976"/>
                </c:manualLayout>
              </c:layout>
              <c:dLblPos val="bestFit"/>
              <c:showCatName val="1"/>
            </c:dLbl>
            <c:dLbl>
              <c:idx val="5"/>
              <c:layout>
                <c:manualLayout>
                  <c:x val="0.23334346397408834"/>
                  <c:y val="4.1164008596746024E-3"/>
                </c:manualLayout>
              </c:layout>
              <c:dLblPos val="bestFit"/>
              <c:showCatName val="1"/>
            </c:dLbl>
            <c:dLblPos val="bestFit"/>
            <c:showCatName val="1"/>
            <c:showLeaderLines val="1"/>
          </c:dLbls>
          <c:cat>
            <c:strRef>
              <c:f>'налоговые доходы   диагр'!$A$6:$A$11</c:f>
              <c:strCache>
                <c:ptCount val="6"/>
                <c:pt idx="0">
                  <c:v>Налог на доходы физических лиц 65,6%</c:v>
                </c:pt>
                <c:pt idx="1">
                  <c:v>Акцизы на нефтепродукты 15,5 %</c:v>
                </c:pt>
                <c:pt idx="2">
                  <c:v>Единый налог на вмененный доход 8,7 %</c:v>
                </c:pt>
                <c:pt idx="3">
                  <c:v>Единый сельскохозяйственный налог 7,4 %</c:v>
                </c:pt>
                <c:pt idx="4">
                  <c:v>Налогообложение по патенту 0,2 %</c:v>
                </c:pt>
                <c:pt idx="5">
                  <c:v>Государственная пошлина 2,6 %</c:v>
                </c:pt>
              </c:strCache>
            </c:strRef>
          </c:cat>
          <c:val>
            <c:numRef>
              <c:f>'налоговые доходы   диагр'!$B$6:$B$11</c:f>
              <c:numCache>
                <c:formatCode>#,##0.0</c:formatCode>
                <c:ptCount val="6"/>
                <c:pt idx="0">
                  <c:v>128330</c:v>
                </c:pt>
                <c:pt idx="1">
                  <c:v>30328.3</c:v>
                </c:pt>
                <c:pt idx="2">
                  <c:v>17027.5</c:v>
                </c:pt>
                <c:pt idx="3">
                  <c:v>14557</c:v>
                </c:pt>
                <c:pt idx="4">
                  <c:v>407.8</c:v>
                </c:pt>
                <c:pt idx="5">
                  <c:v>5182.2</c:v>
                </c:pt>
              </c:numCache>
            </c:numRef>
          </c:val>
        </c:ser>
      </c:pie3DChart>
    </c:plotArea>
    <c:plotVisOnly val="1"/>
  </c:chart>
  <c:spPr>
    <a:gradFill>
      <a:gsLst>
        <a:gs pos="57000">
          <a:srgbClr val="5E9EFF">
            <a:alpha val="45000"/>
          </a:srgbClr>
        </a:gs>
        <a:gs pos="39999">
          <a:srgbClr val="85C2FF"/>
        </a:gs>
        <a:gs pos="70000">
          <a:srgbClr val="C4D6EB"/>
        </a:gs>
        <a:gs pos="100000">
          <a:srgbClr val="FFEBFA"/>
        </a:gs>
      </a:gsLst>
      <a:lin ang="5400000" scaled="0"/>
    </a:gra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view3D>
      <c:rotX val="30"/>
      <c:perspective val="30"/>
    </c:view3D>
    <c:plotArea>
      <c:layout>
        <c:manualLayout>
          <c:layoutTarget val="inner"/>
          <c:xMode val="edge"/>
          <c:yMode val="edge"/>
          <c:x val="0.4804390079768735"/>
          <c:y val="0.42481899222056818"/>
          <c:w val="0.39842663897782193"/>
          <c:h val="0.54883056860975377"/>
        </c:manualLayout>
      </c:layout>
      <c:pie3DChart>
        <c:varyColors val="1"/>
        <c:ser>
          <c:idx val="0"/>
          <c:order val="0"/>
          <c:tx>
            <c:strRef>
              <c:f>Лист1!$B$1:$B$3</c:f>
              <c:strCache>
                <c:ptCount val="1"/>
                <c:pt idx="0">
                  <c:v>Структура видов расходов в 2020 году %</c:v>
                </c:pt>
              </c:strCache>
            </c:strRef>
          </c:tx>
          <c:explosion val="20"/>
          <c:dPt>
            <c:idx val="0"/>
            <c:explosion val="17"/>
          </c:dPt>
          <c:dLbls>
            <c:dLbl>
              <c:idx val="0"/>
              <c:tx>
                <c:rich>
                  <a:bodyPr/>
                  <a:lstStyle/>
                  <a:p>
                    <a:r>
                      <a:rPr lang="en-US"/>
                      <a:t>73,7</a:t>
                    </a:r>
                    <a:r>
                      <a:rPr lang="ru-RU"/>
                      <a:t>%</a:t>
                    </a:r>
                    <a:endParaRPr lang="en-US"/>
                  </a:p>
                </c:rich>
              </c:tx>
              <c:dLblPos val="outEnd"/>
              <c:showLegendKey val="1"/>
              <c:showVal val="1"/>
            </c:dLbl>
            <c:dLbl>
              <c:idx val="1"/>
              <c:layout>
                <c:manualLayout>
                  <c:x val="-2.537080405932865E-2"/>
                  <c:y val="3.2938076416337363E-3"/>
                </c:manualLayout>
              </c:layout>
              <c:tx>
                <c:rich>
                  <a:bodyPr/>
                  <a:lstStyle/>
                  <a:p>
                    <a:r>
                      <a:rPr lang="en-US"/>
                      <a:t>8,4</a:t>
                    </a:r>
                    <a:r>
                      <a:rPr lang="ru-RU"/>
                      <a:t>%</a:t>
                    </a:r>
                    <a:endParaRPr lang="en-US"/>
                  </a:p>
                </c:rich>
              </c:tx>
              <c:dLblPos val="outEnd"/>
              <c:showLegendKey val="1"/>
              <c:showVal val="1"/>
            </c:dLbl>
            <c:dLbl>
              <c:idx val="2"/>
              <c:layout>
                <c:manualLayout>
                  <c:x val="-1.95160031225605E-2"/>
                  <c:y val="-1.9762845849802445E-2"/>
                </c:manualLayout>
              </c:layout>
              <c:tx>
                <c:rich>
                  <a:bodyPr/>
                  <a:lstStyle/>
                  <a:p>
                    <a:r>
                      <a:rPr lang="en-US"/>
                      <a:t>2,5</a:t>
                    </a:r>
                    <a:r>
                      <a:rPr lang="ru-RU"/>
                      <a:t>%</a:t>
                    </a:r>
                    <a:endParaRPr lang="en-US"/>
                  </a:p>
                </c:rich>
              </c:tx>
              <c:dLblPos val="outEnd"/>
              <c:showLegendKey val="1"/>
              <c:showVal val="1"/>
            </c:dLbl>
            <c:dLbl>
              <c:idx val="3"/>
              <c:layout>
                <c:manualLayout>
                  <c:x val="-9.7580015612801739E-3"/>
                  <c:y val="-3.2938335771269887E-2"/>
                </c:manualLayout>
              </c:layout>
              <c:tx>
                <c:rich>
                  <a:bodyPr/>
                  <a:lstStyle/>
                  <a:p>
                    <a:r>
                      <a:rPr lang="en-US"/>
                      <a:t>5,8</a:t>
                    </a:r>
                    <a:r>
                      <a:rPr lang="ru-RU"/>
                      <a:t>%</a:t>
                    </a:r>
                    <a:endParaRPr lang="en-US"/>
                  </a:p>
                </c:rich>
              </c:tx>
              <c:dLblPos val="outEnd"/>
              <c:showLegendKey val="1"/>
              <c:showVal val="1"/>
            </c:dLbl>
            <c:dLbl>
              <c:idx val="4"/>
              <c:layout>
                <c:manualLayout>
                  <c:x val="1.1709448204220402E-2"/>
                  <c:y val="-4.2819499341238673E-2"/>
                </c:manualLayout>
              </c:layout>
              <c:tx>
                <c:rich>
                  <a:bodyPr/>
                  <a:lstStyle/>
                  <a:p>
                    <a:r>
                      <a:rPr lang="en-US"/>
                      <a:t>1,7</a:t>
                    </a:r>
                    <a:r>
                      <a:rPr lang="ru-RU"/>
                      <a:t>%</a:t>
                    </a:r>
                    <a:endParaRPr lang="en-US"/>
                  </a:p>
                </c:rich>
              </c:tx>
              <c:dLblPos val="outEnd"/>
              <c:showLegendKey val="1"/>
              <c:showVal val="1"/>
            </c:dLbl>
            <c:dLbl>
              <c:idx val="5"/>
              <c:layout>
                <c:manualLayout>
                  <c:x val="2.1467603434816601E-2"/>
                  <c:y val="-2.3056653491436051E-2"/>
                </c:manualLayout>
              </c:layout>
              <c:tx>
                <c:rich>
                  <a:bodyPr/>
                  <a:lstStyle/>
                  <a:p>
                    <a:r>
                      <a:rPr lang="en-US"/>
                      <a:t>7,9</a:t>
                    </a:r>
                    <a:r>
                      <a:rPr lang="ru-RU"/>
                      <a:t>%</a:t>
                    </a:r>
                    <a:endParaRPr lang="en-US"/>
                  </a:p>
                </c:rich>
              </c:tx>
              <c:dLblPos val="outEnd"/>
              <c:showLegendKey val="1"/>
              <c:showVal val="1"/>
            </c:dLbl>
            <c:dLblPos val="outEnd"/>
            <c:showLegendKey val="1"/>
            <c:showVal val="1"/>
            <c:showLeaderLines val="1"/>
          </c:dLbls>
          <c:cat>
            <c:strRef>
              <c:f>Лист1!$A$4:$A$10</c:f>
              <c:strCache>
                <c:ptCount val="6"/>
                <c:pt idx="0">
                  <c:v>Заработная плата и начисления на оплату труда</c:v>
                </c:pt>
                <c:pt idx="1">
                  <c:v>Оплата коммунальных услуг</c:v>
                </c:pt>
                <c:pt idx="2">
                  <c:v>Социальные выплаты</c:v>
                </c:pt>
                <c:pt idx="3">
                  <c:v>Расходы на ЖКХ и дорожное хозяйство</c:v>
                </c:pt>
                <c:pt idx="4">
                  <c:v>Расходы на питание </c:v>
                </c:pt>
                <c:pt idx="5">
                  <c:v>Прочие (услуги связи, налоги, медосмотр, содержание имущества, услуги в сфере информационно-коммуникационных технологий и др.)</c:v>
                </c:pt>
              </c:strCache>
            </c:strRef>
          </c:cat>
          <c:val>
            <c:numRef>
              <c:f>Лист1!$B$4:$B$10</c:f>
              <c:numCache>
                <c:formatCode>0.0</c:formatCode>
                <c:ptCount val="6"/>
                <c:pt idx="0">
                  <c:v>73.7</c:v>
                </c:pt>
                <c:pt idx="1">
                  <c:v>8.4</c:v>
                </c:pt>
                <c:pt idx="2">
                  <c:v>2.5</c:v>
                </c:pt>
                <c:pt idx="3">
                  <c:v>5.8</c:v>
                </c:pt>
                <c:pt idx="4">
                  <c:v>1.7</c:v>
                </c:pt>
                <c:pt idx="5">
                  <c:v>7.9</c:v>
                </c:pt>
              </c:numCache>
            </c:numRef>
          </c:val>
        </c:ser>
      </c:pie3DChart>
    </c:plotArea>
    <c:legend>
      <c:legendPos val="r"/>
      <c:layout>
        <c:manualLayout>
          <c:xMode val="edge"/>
          <c:yMode val="edge"/>
          <c:x val="0"/>
          <c:y val="0.20188929086566909"/>
          <c:w val="0.36011944571464805"/>
          <c:h val="0.74318578420940662"/>
        </c:manualLayout>
      </c:layout>
      <c:txPr>
        <a:bodyPr/>
        <a:lstStyle/>
        <a:p>
          <a:pPr>
            <a:defRPr sz="900" baseline="0"/>
          </a:pPr>
          <a:endParaRPr lang="ru-RU"/>
        </a:p>
      </c:txPr>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pugachev-adm.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mailto:fo35pugach@mail.ru" TargetMode="External"/><Relationship Id="rId2" Type="http://schemas.openxmlformats.org/officeDocument/2006/relationships/hyperlink" Target="mailto:p@pug1.r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8671"/>
            <a:ext cx="7772400" cy="1857387"/>
          </a:xfrm>
          <a:effectLst>
            <a:innerShdw blurRad="63500" dist="50800">
              <a:prstClr val="black">
                <a:alpha val="50000"/>
              </a:prstClr>
            </a:innerShdw>
          </a:effectLst>
        </p:spPr>
        <p:txBody>
          <a:bodyPr>
            <a:normAutofit/>
          </a:bodyPr>
          <a:lstStyle/>
          <a:p>
            <a:r>
              <a:rPr lang="en-US" sz="6000" b="1" u="sng" dirty="0" err="1" smtClean="0">
                <a:latin typeface="Kartika" pitchFamily="18" charset="0"/>
                <a:cs typeface="Kartika" pitchFamily="18" charset="0"/>
              </a:rPr>
              <a:t>Бюджет</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для</a:t>
            </a:r>
            <a:r>
              <a:rPr lang="en-US" sz="6000" b="1" u="sng" dirty="0" smtClean="0">
                <a:latin typeface="Kartika" pitchFamily="18" charset="0"/>
                <a:cs typeface="Kartika" pitchFamily="18" charset="0"/>
              </a:rPr>
              <a:t> </a:t>
            </a:r>
            <a:r>
              <a:rPr lang="en-US" sz="6000" b="1" u="sng" dirty="0" err="1" smtClean="0">
                <a:latin typeface="Kartika" pitchFamily="18" charset="0"/>
                <a:cs typeface="Kartika" pitchFamily="18" charset="0"/>
              </a:rPr>
              <a:t>граждан</a:t>
            </a:r>
            <a:r>
              <a:rPr lang="en-US" sz="6000" b="1" u="sng" dirty="0" smtClean="0">
                <a:latin typeface="Kartika" pitchFamily="18" charset="0"/>
                <a:cs typeface="Kartika" pitchFamily="18" charset="0"/>
              </a:rPr>
              <a:t> </a:t>
            </a:r>
            <a:r>
              <a:rPr lang="ru-RU" b="1" dirty="0" smtClean="0">
                <a:latin typeface="Monotype Corsiva" pitchFamily="66" charset="0"/>
                <a:cs typeface="Aharoni" pitchFamily="2" charset="-79"/>
              </a:rPr>
              <a:t/>
            </a:r>
            <a:br>
              <a:rPr lang="ru-RU" b="1" dirty="0" smtClean="0">
                <a:latin typeface="Monotype Corsiva" pitchFamily="66" charset="0"/>
                <a:cs typeface="Aharoni" pitchFamily="2" charset="-79"/>
              </a:rPr>
            </a:br>
            <a:endParaRPr lang="ru-RU" b="1" dirty="0">
              <a:latin typeface="Monotype Corsiva" pitchFamily="66" charset="0"/>
              <a:cs typeface="Aharoni" pitchFamily="2" charset="-79"/>
            </a:endParaRPr>
          </a:p>
        </p:txBody>
      </p:sp>
      <p:sp>
        <p:nvSpPr>
          <p:cNvPr id="3" name="Подзаголовок 2"/>
          <p:cNvSpPr>
            <a:spLocks noGrp="1"/>
          </p:cNvSpPr>
          <p:nvPr>
            <p:ph type="subTitle" idx="1"/>
          </p:nvPr>
        </p:nvSpPr>
        <p:spPr>
          <a:xfrm>
            <a:off x="1371600" y="2928934"/>
            <a:ext cx="6400800" cy="2857520"/>
          </a:xfrm>
        </p:spPr>
        <p:txBody>
          <a:bodyPr>
            <a:normAutofit fontScale="62500" lnSpcReduction="20000"/>
          </a:bodyPr>
          <a:lstStyle/>
          <a:p>
            <a:r>
              <a:rPr lang="ru-RU" sz="4800" dirty="0" smtClean="0">
                <a:solidFill>
                  <a:schemeClr val="tx1"/>
                </a:solidFill>
                <a:latin typeface="Times New Roman" pitchFamily="18" charset="0"/>
                <a:ea typeface="Times New Roman" pitchFamily="18" charset="0"/>
                <a:cs typeface="Times New Roman" pitchFamily="18" charset="0"/>
              </a:rPr>
              <a:t>на  основании </a:t>
            </a:r>
          </a:p>
          <a:p>
            <a:r>
              <a:rPr lang="ru-RU" sz="4800" dirty="0" smtClean="0">
                <a:solidFill>
                  <a:schemeClr val="tx1"/>
                </a:solidFill>
                <a:latin typeface="Times New Roman" pitchFamily="18" charset="0"/>
                <a:ea typeface="Times New Roman" pitchFamily="18" charset="0"/>
                <a:cs typeface="Times New Roman" pitchFamily="18" charset="0"/>
              </a:rPr>
              <a:t>решения Собрания Пугачевского муниципального  района Саратовской области от 25 мая 2021 года № 289 «Об исполнении бюджета  Пугачевского муниципального района Саратовской области за 2020 год»</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642910" y="357166"/>
            <a:ext cx="792961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Объем налоговых, неналоговых доходов бюджета </a:t>
            </a:r>
          </a:p>
          <a:p>
            <a:pPr marL="0" marR="0" lvl="0" indent="3556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Пугачевского муниципального района </a:t>
            </a:r>
          </a:p>
          <a:p>
            <a:pPr marL="0" marR="0" lvl="0" indent="3556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в расчете на 1 жителя составляет:</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1043606" y="1628800"/>
          <a:ext cx="7416825" cy="3489179"/>
        </p:xfrm>
        <a:graphic>
          <a:graphicData uri="http://schemas.openxmlformats.org/drawingml/2006/table">
            <a:tbl>
              <a:tblPr/>
              <a:tblGrid>
                <a:gridCol w="3378211"/>
                <a:gridCol w="2019307"/>
                <a:gridCol w="2019307"/>
              </a:tblGrid>
              <a:tr h="344948">
                <a:tc>
                  <a:txBody>
                    <a:bodyPr/>
                    <a:lstStyle/>
                    <a:p>
                      <a:pPr algn="ctr" rtl="0" fontAlgn="t"/>
                      <a:r>
                        <a:rPr lang="ru-RU" sz="1600" b="1" i="0" u="none" strike="noStrike" dirty="0">
                          <a:solidFill>
                            <a:srgbClr val="000000"/>
                          </a:solidFill>
                          <a:latin typeface="Times New Roman"/>
                        </a:rPr>
                        <a:t>Наименование </a:t>
                      </a:r>
                      <a:r>
                        <a:rPr lang="ru-RU" sz="1600" b="1" i="0" u="none" strike="noStrike" dirty="0" smtClean="0">
                          <a:solidFill>
                            <a:srgbClr val="000000"/>
                          </a:solidFill>
                          <a:latin typeface="Times New Roman"/>
                        </a:rPr>
                        <a:t>показателя</a:t>
                      </a:r>
                    </a:p>
                    <a:p>
                      <a:pPr algn="ctr" rtl="0" fontAlgn="t"/>
                      <a:endParaRPr lang="ru-RU" sz="1600" b="1" i="0" u="none" strike="noStrike" dirty="0" smtClean="0">
                        <a:solidFill>
                          <a:srgbClr val="000000"/>
                        </a:solidFill>
                        <a:latin typeface="Times New Roman"/>
                      </a:endParaRPr>
                    </a:p>
                    <a:p>
                      <a:pPr algn="ctr" rtl="0" fontAlgn="t"/>
                      <a:r>
                        <a:rPr lang="ru-RU" sz="1600" b="1" i="0" u="none" strike="noStrike" dirty="0" smtClean="0">
                          <a:solidFill>
                            <a:srgbClr val="000000"/>
                          </a:solidFill>
                          <a:latin typeface="Times New Roman"/>
                        </a:rPr>
                        <a:t> </a:t>
                      </a:r>
                      <a:endParaRPr lang="ru-RU" sz="1600" b="1" i="0" u="none" strike="noStrike" dirty="0">
                        <a:solidFill>
                          <a:srgbClr val="000000"/>
                        </a:solidFill>
                        <a:latin typeface="Times New Roman"/>
                      </a:endParaRP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l" rtl="0" fontAlgn="t"/>
                      <a:r>
                        <a:rPr lang="ru-RU" sz="1600" b="1" i="0" u="none" strike="noStrike" dirty="0">
                          <a:solidFill>
                            <a:srgbClr val="000000"/>
                          </a:solidFill>
                          <a:latin typeface="Times New Roman"/>
                        </a:rPr>
                        <a:t>2019 год </a:t>
                      </a:r>
                    </a:p>
                  </a:txBody>
                  <a:tcPr marL="375781"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l" rtl="0" fontAlgn="t"/>
                      <a:r>
                        <a:rPr lang="ru-RU" sz="1400" b="1" i="0" u="none" strike="noStrike">
                          <a:solidFill>
                            <a:srgbClr val="000000"/>
                          </a:solidFill>
                          <a:latin typeface="Times New Roman"/>
                        </a:rPr>
                        <a:t>2020 год </a:t>
                      </a:r>
                    </a:p>
                  </a:txBody>
                  <a:tcPr marL="45720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r>
              <a:tr h="599608">
                <a:tc>
                  <a:txBody>
                    <a:bodyPr/>
                    <a:lstStyle/>
                    <a:p>
                      <a:pPr algn="l" rtl="0" fontAlgn="t"/>
                      <a:r>
                        <a:rPr lang="ru-RU" sz="1600" b="0" i="0" u="none" strike="noStrike" dirty="0">
                          <a:solidFill>
                            <a:srgbClr val="000000"/>
                          </a:solidFill>
                          <a:latin typeface="Times New Roman"/>
                        </a:rPr>
                        <a:t>Количество жителей Пугачевского муниципального района (человек) </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600" b="0" i="0" u="none" strike="noStrike" dirty="0">
                          <a:solidFill>
                            <a:srgbClr val="000000"/>
                          </a:solidFill>
                          <a:latin typeface="Times New Roman"/>
                        </a:rPr>
                        <a:t>57 722</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500" b="0" i="0" u="none" strike="noStrike">
                          <a:solidFill>
                            <a:srgbClr val="000000"/>
                          </a:solidFill>
                          <a:latin typeface="Times New Roman"/>
                        </a:rPr>
                        <a:t>57 093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r>
              <a:tr h="818615">
                <a:tc>
                  <a:txBody>
                    <a:bodyPr/>
                    <a:lstStyle/>
                    <a:p>
                      <a:pPr algn="l" rtl="0" fontAlgn="t"/>
                      <a:r>
                        <a:rPr lang="ru-RU" sz="1600" b="0" i="0" u="none" strike="noStrike" dirty="0">
                          <a:solidFill>
                            <a:srgbClr val="000000"/>
                          </a:solidFill>
                          <a:latin typeface="Times New Roman"/>
                        </a:rPr>
                        <a:t>Общий объем налоговых, неналоговых доходов (фактическое исполнение за год) в 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600" b="0" i="0" u="none" strike="noStrike" dirty="0">
                          <a:solidFill>
                            <a:srgbClr val="000000"/>
                          </a:solidFill>
                          <a:latin typeface="Times New Roman"/>
                        </a:rPr>
                        <a:t>214 900 053,19</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500" b="0" i="0" u="none" strike="noStrike">
                          <a:solidFill>
                            <a:srgbClr val="000000"/>
                          </a:solidFill>
                          <a:latin typeface="Times New Roman"/>
                        </a:rPr>
                        <a:t>216 425 267,39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r>
              <a:tr h="1333173">
                <a:tc>
                  <a:txBody>
                    <a:bodyPr/>
                    <a:lstStyle/>
                    <a:p>
                      <a:pPr algn="l" rtl="0" fontAlgn="t"/>
                      <a:r>
                        <a:rPr lang="ru-RU" sz="1600" b="0" i="0" u="none" strike="noStrike">
                          <a:solidFill>
                            <a:srgbClr val="000000"/>
                          </a:solidFill>
                          <a:latin typeface="Times New Roman"/>
                        </a:rPr>
                        <a:t>Объем налоговых, неналоговых доходов бюджета Пугачевского муниципального района в расчете на 1 жителя (в рублях)</a:t>
                      </a: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600" b="0" i="0" u="none" strike="noStrike" dirty="0" smtClean="0">
                          <a:solidFill>
                            <a:srgbClr val="000000"/>
                          </a:solidFill>
                          <a:latin typeface="Times New Roman"/>
                        </a:rPr>
                        <a:t>3723,02</a:t>
                      </a:r>
                      <a:endParaRPr lang="ru-RU" sz="1600" b="0" i="0" u="none" strike="noStrike" dirty="0">
                        <a:solidFill>
                          <a:srgbClr val="000000"/>
                        </a:solidFill>
                        <a:latin typeface="Times New Roman"/>
                      </a:endParaRPr>
                    </a:p>
                  </a:txBody>
                  <a:tcPr marL="6263" marR="6263" marT="62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c>
                  <a:txBody>
                    <a:bodyPr/>
                    <a:lstStyle/>
                    <a:p>
                      <a:pPr algn="ctr" rtl="0" fontAlgn="t"/>
                      <a:r>
                        <a:rPr lang="ru-RU" sz="1500" b="0" i="0" u="none" strike="noStrike" dirty="0" smtClean="0">
                          <a:solidFill>
                            <a:srgbClr val="000000"/>
                          </a:solidFill>
                          <a:latin typeface="Times New Roman"/>
                        </a:rPr>
                        <a:t>3790,75</a:t>
                      </a:r>
                      <a:endParaRPr lang="ru-RU" sz="1500" b="0" i="0" u="none" strike="noStrike" dirty="0">
                        <a:solidFill>
                          <a:srgbClr val="000000"/>
                        </a:solidFill>
                        <a:latin typeface="Times New Roman"/>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71472" y="142853"/>
            <a:ext cx="8286808" cy="14542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2060"/>
                </a:solidFill>
                <a:effectLst/>
                <a:latin typeface="Georgia" pitchFamily="18" charset="0"/>
                <a:ea typeface="Times New Roman" pitchFamily="18" charset="0"/>
                <a:cs typeface="Times New Roman" pitchFamily="18" charset="0"/>
              </a:rPr>
              <a:t>РАСХОДЫ </a:t>
            </a:r>
            <a:endParaRPr kumimoji="0" lang="ru-RU"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2060"/>
                </a:solidFill>
                <a:effectLst/>
                <a:latin typeface="Georgia" pitchFamily="18" charset="0"/>
                <a:ea typeface="Times New Roman" pitchFamily="18" charset="0"/>
                <a:cs typeface="Times New Roman" pitchFamily="18" charset="0"/>
              </a:rPr>
              <a:t>БЮДЖЕТА ПУГАЧЕВСКОГО МУНИЦИПАЛЬНОГО РАЙОНА </a:t>
            </a: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500" b="1" i="0" u="none" strike="noStrike" cap="none" normalizeH="0" baseline="0" dirty="0" smtClean="0">
                <a:ln>
                  <a:noFill/>
                </a:ln>
                <a:solidFill>
                  <a:srgbClr val="002060"/>
                </a:solidFill>
                <a:effectLst/>
                <a:latin typeface="Georgia" pitchFamily="18" charset="0"/>
                <a:ea typeface="Times New Roman" pitchFamily="18" charset="0"/>
                <a:cs typeface="Times New Roman" pitchFamily="18" charset="0"/>
              </a:rPr>
              <a:t>ЗА 2020 ГОД</a:t>
            </a:r>
            <a:endParaRPr kumimoji="0" lang="ru-RU"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Таблица 3</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бюджета Пугачевского муниципального района в 2020 году</a:t>
            </a:r>
            <a:r>
              <a:rPr kumimoji="0" lang="ru-RU" sz="105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355600" algn="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тыс</a:t>
            </a:r>
            <a:r>
              <a:rPr kumimoji="0" lang="en-US" sz="105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05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рублей</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357158" y="1643051"/>
          <a:ext cx="8501125" cy="4796662"/>
        </p:xfrm>
        <a:graphic>
          <a:graphicData uri="http://schemas.openxmlformats.org/drawingml/2006/table">
            <a:tbl>
              <a:tblPr/>
              <a:tblGrid>
                <a:gridCol w="3429024"/>
                <a:gridCol w="500066"/>
                <a:gridCol w="500066"/>
                <a:gridCol w="785818"/>
                <a:gridCol w="857256"/>
                <a:gridCol w="571504"/>
                <a:gridCol w="1857391"/>
              </a:tblGrid>
              <a:tr h="587960">
                <a:tc>
                  <a:txBody>
                    <a:bodyPr/>
                    <a:lstStyle/>
                    <a:p>
                      <a:pPr algn="ctr" fontAlgn="b"/>
                      <a:r>
                        <a:rPr lang="ru-RU" sz="1100" b="1" i="0" u="none" strike="noStrike" dirty="0" smtClean="0">
                          <a:solidFill>
                            <a:srgbClr val="000000"/>
                          </a:solidFill>
                          <a:latin typeface="Times New Roman"/>
                        </a:rPr>
                        <a:t>Наименование</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Под</a:t>
                      </a:r>
                    </a:p>
                    <a:p>
                      <a:pPr algn="ctr" fontAlgn="b"/>
                      <a:r>
                        <a:rPr lang="ru-RU" sz="1100" b="1" i="0" u="none" strike="noStrike" dirty="0" smtClean="0">
                          <a:solidFill>
                            <a:srgbClr val="000000"/>
                          </a:solidFill>
                          <a:latin typeface="Times New Roman"/>
                        </a:rPr>
                        <a:t>Раз</a:t>
                      </a:r>
                    </a:p>
                    <a:p>
                      <a:pPr algn="ctr" fontAlgn="b"/>
                      <a:r>
                        <a:rPr lang="ru-RU" sz="1100" b="1" i="0" u="none" strike="noStrike" dirty="0" smtClean="0">
                          <a:solidFill>
                            <a:srgbClr val="000000"/>
                          </a:solidFill>
                          <a:latin typeface="Times New Roman"/>
                        </a:rPr>
                        <a:t>дел</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План </a:t>
                      </a:r>
                      <a:r>
                        <a:rPr lang="ru-RU" sz="1100" b="1" i="0" u="none" strike="noStrike" dirty="0">
                          <a:solidFill>
                            <a:srgbClr val="000000"/>
                          </a:solidFill>
                          <a:latin typeface="Times New Roman"/>
                        </a:rPr>
                        <a:t>на  </a:t>
                      </a:r>
                      <a:r>
                        <a:rPr lang="ru-RU" sz="1100" b="1" i="0" u="none" strike="noStrike" dirty="0" smtClean="0">
                          <a:solidFill>
                            <a:srgbClr val="000000"/>
                          </a:solidFill>
                          <a:latin typeface="Times New Roman"/>
                        </a:rPr>
                        <a:t>2020 </a:t>
                      </a:r>
                      <a:r>
                        <a:rPr lang="ru-RU" sz="1100" b="1" i="0" u="none" strike="noStrike" dirty="0">
                          <a:solidFill>
                            <a:srgbClr val="000000"/>
                          </a:solidFill>
                          <a:latin typeface="Times New Roman"/>
                        </a:rPr>
                        <a:t>год</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Отчет</a:t>
                      </a:r>
                      <a:r>
                        <a:rPr lang="ru-RU" sz="1100" b="1" i="0" u="none" strike="noStrike" baseline="0" dirty="0" smtClean="0">
                          <a:solidFill>
                            <a:srgbClr val="000000"/>
                          </a:solidFill>
                          <a:latin typeface="Times New Roman"/>
                        </a:rPr>
                        <a:t> </a:t>
                      </a:r>
                      <a:r>
                        <a:rPr lang="ru-RU" sz="1100" b="1" i="0" u="none" strike="noStrike" dirty="0" smtClean="0">
                          <a:solidFill>
                            <a:srgbClr val="000000"/>
                          </a:solidFill>
                          <a:latin typeface="Times New Roman"/>
                        </a:rPr>
                        <a:t>2020 года (факт)</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исполнения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Причина отклонения исполнения от плановых</a:t>
                      </a:r>
                      <a:r>
                        <a:rPr lang="ru-RU" sz="1100" b="1" i="0" u="none" strike="noStrike" baseline="0" dirty="0" smtClean="0">
                          <a:solidFill>
                            <a:srgbClr val="000000"/>
                          </a:solidFill>
                          <a:latin typeface="Times New Roman"/>
                        </a:rPr>
                        <a:t> назначений</a:t>
                      </a:r>
                      <a:endParaRPr lang="ru-RU" sz="1100" b="1"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351">
                <a:tc>
                  <a:txBody>
                    <a:bodyPr/>
                    <a:lstStyle/>
                    <a:p>
                      <a:pPr algn="l" fontAlgn="b"/>
                      <a:r>
                        <a:rPr lang="ru-RU" sz="1200" b="1" i="0" u="none" strike="noStrike">
                          <a:solidFill>
                            <a:srgbClr val="000000"/>
                          </a:solidFill>
                          <a:latin typeface="Times New Roman"/>
                        </a:rPr>
                        <a:t>Общегосударственные вопросы</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65 564,1</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65 153,2</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99,4</a:t>
                      </a:r>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91261">
                <a:tc>
                  <a:txBody>
                    <a:bodyPr/>
                    <a:lstStyle/>
                    <a:p>
                      <a:pPr algn="l" fontAlgn="b"/>
                      <a:r>
                        <a:rPr lang="ru-RU" sz="1200" b="0" i="0" u="none" strike="noStrike" dirty="0">
                          <a:solidFill>
                            <a:srgbClr val="000000"/>
                          </a:solidFill>
                          <a:latin typeface="Times New Roman"/>
                        </a:rPr>
                        <a:t>Функционирование высшего должностного лица субъекта Российской Федерации и муниципального образования</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1 488,0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1 484,3</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99,8</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9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900" kern="1200" baseline="0" dirty="0" smtClean="0">
                        <a:solidFill>
                          <a:schemeClr val="tx1"/>
                        </a:solidFill>
                        <a:latin typeface="+mn-lt"/>
                        <a:ea typeface="+mn-ea"/>
                        <a:cs typeface="+mn-cs"/>
                      </a:endParaRPr>
                    </a:p>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0424">
                <a:tc>
                  <a:txBody>
                    <a:bodyPr/>
                    <a:lstStyle/>
                    <a:p>
                      <a:pPr algn="l" fontAlgn="b"/>
                      <a:r>
                        <a:rPr lang="ru-RU" sz="1200" b="0" i="0" u="none" strike="noStrike" dirty="0">
                          <a:solidFill>
                            <a:srgbClr val="000000"/>
                          </a:solidFill>
                          <a:latin typeface="Times New Roman"/>
                        </a:rPr>
                        <a:t>Функционирование законодательных (представительных) органов государственной власти и представительных органов муниципальных образований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524,0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512,9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97,9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9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900" kern="1200" baseline="0" dirty="0" smtClean="0">
                        <a:solidFill>
                          <a:schemeClr val="tx1"/>
                        </a:solidFill>
                        <a:latin typeface="+mn-lt"/>
                        <a:ea typeface="+mn-ea"/>
                        <a:cs typeface="+mn-cs"/>
                      </a:endParaRPr>
                    </a:p>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483">
                <a:tc>
                  <a:txBody>
                    <a:bodyPr/>
                    <a:lstStyle/>
                    <a:p>
                      <a:pPr algn="l" fontAlgn="b"/>
                      <a:r>
                        <a:rPr lang="ru-RU" sz="1200" b="0" i="0" u="none" strike="noStrike" dirty="0">
                          <a:solidFill>
                            <a:srgbClr val="000000"/>
                          </a:solidFill>
                          <a:latin typeface="Times New Roman"/>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29 709,3</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29 609,5</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9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900" kern="1200" baseline="0" dirty="0" smtClean="0">
                        <a:solidFill>
                          <a:schemeClr val="tx1"/>
                        </a:solidFill>
                        <a:latin typeface="+mn-lt"/>
                        <a:ea typeface="+mn-ea"/>
                        <a:cs typeface="+mn-cs"/>
                      </a:endParaRPr>
                    </a:p>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985">
                <a:tc>
                  <a:txBody>
                    <a:bodyPr/>
                    <a:lstStyle/>
                    <a:p>
                      <a:pPr algn="l" fontAlgn="b"/>
                      <a:r>
                        <a:rPr lang="ru-RU" sz="1200" b="0" i="0" u="none" strike="noStrike" dirty="0">
                          <a:solidFill>
                            <a:srgbClr val="000000"/>
                          </a:solidFill>
                          <a:latin typeface="Times New Roman"/>
                        </a:rPr>
                        <a:t>Судебная система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5,5</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5,5</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8583">
                <a:tc>
                  <a:txBody>
                    <a:bodyPr/>
                    <a:lstStyle/>
                    <a:p>
                      <a:pPr algn="l" fontAlgn="b"/>
                      <a:r>
                        <a:rPr lang="ru-RU" sz="1200" b="0" i="0" u="none" strike="noStrike" dirty="0">
                          <a:solidFill>
                            <a:srgbClr val="000000"/>
                          </a:solidFill>
                          <a:latin typeface="Times New Roman"/>
                        </a:rPr>
                        <a:t>Обеспечение деятельности финансовых, налоговых и таможенных органов и органов финансового (финансово-бюджетного) надзора</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11 899,4</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11 870,9</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99,8</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9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900" kern="1200" baseline="0" dirty="0" smtClean="0">
                        <a:solidFill>
                          <a:schemeClr val="tx1"/>
                        </a:solidFill>
                        <a:latin typeface="+mn-lt"/>
                        <a:ea typeface="+mn-ea"/>
                        <a:cs typeface="+mn-cs"/>
                      </a:endParaRPr>
                    </a:p>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4132">
                <a:tc>
                  <a:txBody>
                    <a:bodyPr/>
                    <a:lstStyle/>
                    <a:p>
                      <a:pPr algn="l" fontAlgn="b"/>
                      <a:r>
                        <a:rPr lang="ru-RU" sz="1200" b="0" i="0" u="none" strike="noStrike" dirty="0" smtClean="0">
                          <a:solidFill>
                            <a:srgbClr val="000000"/>
                          </a:solidFill>
                          <a:latin typeface="Times New Roman"/>
                        </a:rPr>
                        <a:t>Обеспечение и проведение выборов</a:t>
                      </a:r>
                      <a:r>
                        <a:rPr lang="ru-RU" sz="1200" b="0" i="0" u="none" strike="noStrike" baseline="0" dirty="0" smtClean="0">
                          <a:solidFill>
                            <a:srgbClr val="000000"/>
                          </a:solidFill>
                          <a:latin typeface="Times New Roman"/>
                        </a:rPr>
                        <a:t> и референдумов</a:t>
                      </a:r>
                      <a:endParaRPr lang="ru-RU" sz="12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01</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07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163,7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163,7</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900" b="0" i="0" u="none" strike="noStrike" dirty="0">
                        <a:solidFill>
                          <a:srgbClr val="000000"/>
                        </a:solidFill>
                        <a:latin typeface="Times New Roman"/>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9483">
                <a:tc>
                  <a:txBody>
                    <a:bodyPr/>
                    <a:lstStyle/>
                    <a:p>
                      <a:pPr algn="l" fontAlgn="b"/>
                      <a:r>
                        <a:rPr lang="ru-RU" sz="1200" b="0" i="0" u="none" strike="noStrike" dirty="0">
                          <a:solidFill>
                            <a:srgbClr val="000000"/>
                          </a:solidFill>
                          <a:latin typeface="Times New Roman"/>
                        </a:rPr>
                        <a:t>Другие общегосударственные вопросы</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21 774,2</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21 506,4</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98,8</a:t>
                      </a:r>
                      <a:endParaRPr lang="ru-RU" sz="1200" b="0" i="0" u="none" strike="noStrike" dirty="0">
                        <a:solidFill>
                          <a:srgbClr val="000000"/>
                        </a:solidFill>
                        <a:latin typeface="Times New Roman"/>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9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900" kern="1200" baseline="0" dirty="0" smtClean="0">
                        <a:solidFill>
                          <a:schemeClr val="tx1"/>
                        </a:solidFill>
                        <a:latin typeface="+mn-lt"/>
                        <a:ea typeface="+mn-ea"/>
                        <a:cs typeface="+mn-cs"/>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428597" y="172263"/>
          <a:ext cx="8429684" cy="6508982"/>
        </p:xfrm>
        <a:graphic>
          <a:graphicData uri="http://schemas.openxmlformats.org/drawingml/2006/table">
            <a:tbl>
              <a:tblPr/>
              <a:tblGrid>
                <a:gridCol w="3357586"/>
                <a:gridCol w="500066"/>
                <a:gridCol w="500066"/>
                <a:gridCol w="857256"/>
                <a:gridCol w="785818"/>
                <a:gridCol w="500066"/>
                <a:gridCol w="1928826"/>
              </a:tblGrid>
              <a:tr h="428638">
                <a:tc>
                  <a:txBody>
                    <a:bodyPr/>
                    <a:lstStyle/>
                    <a:p>
                      <a:pPr algn="l" fontAlgn="b"/>
                      <a:r>
                        <a:rPr lang="ru-RU" sz="1200" b="1" i="0" u="none" strike="noStrike" dirty="0" smtClean="0">
                          <a:solidFill>
                            <a:srgbClr val="000000"/>
                          </a:solidFill>
                          <a:latin typeface="Times New Roman"/>
                        </a:rPr>
                        <a:t>Национальная безопасность и правоохранительная деятельность</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03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793,6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793,6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94638">
                <a:tc>
                  <a:txBody>
                    <a:bodyPr/>
                    <a:lstStyle/>
                    <a:p>
                      <a:pPr algn="l" fontAlgn="b"/>
                      <a:r>
                        <a:rPr lang="ru-RU" sz="1200" b="0" i="0" u="none" strike="noStrike" dirty="0" smtClean="0">
                          <a:solidFill>
                            <a:srgbClr val="000000"/>
                          </a:solidFill>
                          <a:latin typeface="Times New Roman"/>
                        </a:rPr>
                        <a:t>Защита населения и территории от последствий чрезвычайных ситуаций природного и техногенного характера, гражданская оборона</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03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09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793,6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793,6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287824">
                <a:tc>
                  <a:txBody>
                    <a:bodyPr/>
                    <a:lstStyle/>
                    <a:p>
                      <a:pPr algn="l" fontAlgn="b"/>
                      <a:r>
                        <a:rPr lang="ru-RU" sz="1200" b="1" i="0" u="none" strike="noStrike" dirty="0">
                          <a:solidFill>
                            <a:srgbClr val="000000"/>
                          </a:solidFill>
                          <a:latin typeface="Times New Roman"/>
                        </a:rPr>
                        <a:t>Национальная экономика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60 529,6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57 421,5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94,9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a:solidFill>
                            <a:srgbClr val="000000"/>
                          </a:solidFill>
                          <a:latin typeface="Times New Roman"/>
                        </a:rPr>
                        <a:t>Сельское хозяйство и рыболовство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197,5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150,0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75,9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800" dirty="0" smtClean="0">
                          <a:latin typeface="Times New Roman" pitchFamily="18" charset="0"/>
                          <a:cs typeface="Times New Roman" pitchFamily="18" charset="0"/>
                        </a:rPr>
                        <a:t>Отсутствие потребности в субвенций на проведение мероприятий по отлову и содержанию безнадзорных животных</a:t>
                      </a:r>
                      <a:endParaRPr lang="ru-RU" sz="800" b="0" i="0" u="none" strike="noStrike" dirty="0" smtClean="0">
                        <a:solidFill>
                          <a:srgbClr val="000000"/>
                        </a:solidFill>
                        <a:latin typeface="Times New Roman" pitchFamily="18" charset="0"/>
                        <a:cs typeface="Times New Roman" pitchFamily="18" charset="0"/>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66">
                <a:tc>
                  <a:txBody>
                    <a:bodyPr/>
                    <a:lstStyle/>
                    <a:p>
                      <a:pPr algn="l" fontAlgn="b"/>
                      <a:r>
                        <a:rPr lang="ru-RU" sz="1200" b="0" i="0" u="none" strike="noStrike" dirty="0">
                          <a:solidFill>
                            <a:srgbClr val="000000"/>
                          </a:solidFill>
                          <a:latin typeface="Times New Roman"/>
                        </a:rPr>
                        <a:t>Дорожное хозяйство (дорожные фонды)</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57 018,9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53 985,8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94,7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800" b="0" i="0" u="none" strike="noStrike" dirty="0" smtClean="0">
                          <a:solidFill>
                            <a:srgbClr val="000000"/>
                          </a:solidFill>
                          <a:latin typeface="Times New Roman"/>
                        </a:rPr>
                        <a:t>Произведена оплата за фактически выполненные работы.</a:t>
                      </a:r>
                      <a:endParaRPr lang="ru-RU" sz="8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2566">
                <a:tc>
                  <a:txBody>
                    <a:bodyPr/>
                    <a:lstStyle/>
                    <a:p>
                      <a:pPr algn="l" fontAlgn="b"/>
                      <a:r>
                        <a:rPr lang="ru-RU" sz="1200" b="0" i="0" u="none" strike="noStrike" dirty="0">
                          <a:solidFill>
                            <a:srgbClr val="000000"/>
                          </a:solidFill>
                          <a:latin typeface="Times New Roman"/>
                        </a:rPr>
                        <a:t>Другие вопросы в области национальной экономики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3 313,2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3 285,7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800" b="0" i="0" u="none" strike="noStrike" dirty="0" smtClean="0">
                          <a:solidFill>
                            <a:srgbClr val="000000"/>
                          </a:solidFill>
                          <a:latin typeface="Times New Roman"/>
                        </a:rPr>
                        <a:t>Кредиторская задолженность за декабрь 2020 года</a:t>
                      </a:r>
                    </a:p>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228">
                <a:tc>
                  <a:txBody>
                    <a:bodyPr/>
                    <a:lstStyle/>
                    <a:p>
                      <a:pPr algn="l" fontAlgn="b"/>
                      <a:r>
                        <a:rPr lang="ru-RU" sz="1200" b="1" i="0" u="none" strike="noStrike">
                          <a:solidFill>
                            <a:srgbClr val="000000"/>
                          </a:solidFill>
                          <a:latin typeface="Times New Roman"/>
                        </a:rPr>
                        <a:t>Жилищно-коммунальное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5 932,3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5 932,3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a:solidFill>
                            <a:srgbClr val="000000"/>
                          </a:solidFill>
                          <a:latin typeface="Times New Roman"/>
                        </a:rPr>
                        <a:t>Коммунальное хозяйство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05</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5 932,3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5 932,3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4">
                <a:tc>
                  <a:txBody>
                    <a:bodyPr/>
                    <a:lstStyle/>
                    <a:p>
                      <a:pPr algn="l" fontAlgn="b"/>
                      <a:r>
                        <a:rPr lang="ru-RU" sz="1200" b="1" i="0" u="none" strike="noStrike" dirty="0">
                          <a:solidFill>
                            <a:srgbClr val="000000"/>
                          </a:solidFill>
                          <a:latin typeface="Times New Roman"/>
                        </a:rPr>
                        <a:t>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760 833,3</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752 221,9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98,9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14314">
                <a:tc>
                  <a:txBody>
                    <a:bodyPr/>
                    <a:lstStyle/>
                    <a:p>
                      <a:pPr algn="l" fontAlgn="b"/>
                      <a:r>
                        <a:rPr lang="ru-RU" sz="1200" b="0" i="0" u="none" strike="noStrike" dirty="0">
                          <a:solidFill>
                            <a:srgbClr val="000000"/>
                          </a:solidFill>
                          <a:latin typeface="Times New Roman"/>
                        </a:rPr>
                        <a:t>Дошкольное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220 130,8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217 824,7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b"/>
                      <a:r>
                        <a:rPr lang="ru-RU" sz="800" b="0" i="0" u="none" strike="noStrike" dirty="0" smtClean="0">
                          <a:solidFill>
                            <a:srgbClr val="000000"/>
                          </a:solidFill>
                          <a:latin typeface="Times New Roman"/>
                        </a:rPr>
                        <a:t>Остались неисполненными бюджетные ассигнования в основном  по оплате коммунальных услуг в связи с частичной оплатой </a:t>
                      </a:r>
                      <a:r>
                        <a:rPr lang="ru-RU" sz="800" b="0" i="0" u="none" strike="noStrike" dirty="0" err="1" smtClean="0">
                          <a:solidFill>
                            <a:srgbClr val="000000"/>
                          </a:solidFill>
                          <a:latin typeface="Times New Roman"/>
                        </a:rPr>
                        <a:t>теплоэнергии</a:t>
                      </a:r>
                      <a:r>
                        <a:rPr lang="ru-RU" sz="800" b="0" i="0" u="none" strike="noStrike" dirty="0" smtClean="0">
                          <a:solidFill>
                            <a:srgbClr val="000000"/>
                          </a:solidFill>
                          <a:latin typeface="Times New Roman"/>
                        </a:rPr>
                        <a:t> за декабрь 2020 года.</a:t>
                      </a:r>
                    </a:p>
                    <a:p>
                      <a:pPr algn="ctr" fontAlgn="b"/>
                      <a:endParaRPr lang="ru-RU" sz="800" b="0" i="0" u="none" strike="noStrike" dirty="0" smtClean="0">
                        <a:solidFill>
                          <a:srgbClr val="000000"/>
                        </a:solidFill>
                        <a:latin typeface="Times New Roman"/>
                      </a:endParaRPr>
                    </a:p>
                    <a:p>
                      <a:pPr algn="ctr" fontAlgn="b"/>
                      <a:r>
                        <a:rPr lang="ru-RU" sz="800" b="0" i="0" u="none" strike="noStrike" dirty="0" smtClean="0">
                          <a:solidFill>
                            <a:srgbClr val="000000"/>
                          </a:solidFill>
                          <a:latin typeface="Times New Roman"/>
                        </a:rPr>
                        <a:t>Оплата произведена по фактически полученным объемам финансирования из областного бюджета.</a:t>
                      </a:r>
                      <a:endParaRPr lang="ru-RU" sz="8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0" i="0" u="none" strike="noStrike">
                          <a:solidFill>
                            <a:srgbClr val="000000"/>
                          </a:solidFill>
                          <a:latin typeface="Times New Roman"/>
                        </a:rPr>
                        <a:t>Общее образование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479 905,5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474 775,2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98,9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0" i="0" u="none" strike="noStrike" dirty="0">
                          <a:solidFill>
                            <a:srgbClr val="000000"/>
                          </a:solidFill>
                          <a:latin typeface="Times New Roman"/>
                        </a:rPr>
                        <a:t>Дополнительное образование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26 348,3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25 697,3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97,5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0" i="0" u="none" strike="noStrike">
                          <a:solidFill>
                            <a:srgbClr val="000000"/>
                          </a:solidFill>
                          <a:latin typeface="Times New Roman"/>
                        </a:rPr>
                        <a:t>Молодежная политика и оздоровление детей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6 346,3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6 334,2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0" i="0" u="none" strike="noStrike">
                          <a:solidFill>
                            <a:srgbClr val="000000"/>
                          </a:solidFill>
                          <a:latin typeface="Times New Roman"/>
                        </a:rPr>
                        <a:t>Другие вопросы в области образования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07</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09</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28 102,3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27</a:t>
                      </a:r>
                      <a:r>
                        <a:rPr lang="ru-RU" sz="1200" b="0" i="0" u="none" strike="noStrike" baseline="0" dirty="0" smtClean="0">
                          <a:solidFill>
                            <a:srgbClr val="000000"/>
                          </a:solidFill>
                          <a:latin typeface="Times New Roman"/>
                        </a:rPr>
                        <a:t> 590,5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98,2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8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800" kern="1200" baseline="0" dirty="0" smtClean="0">
                        <a:solidFill>
                          <a:schemeClr val="tx1"/>
                        </a:solidFill>
                        <a:latin typeface="+mn-lt"/>
                        <a:ea typeface="+mn-ea"/>
                        <a:cs typeface="+mn-cs"/>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1" i="0" u="none" strike="noStrike">
                          <a:solidFill>
                            <a:srgbClr val="000000"/>
                          </a:solidFill>
                          <a:latin typeface="Times New Roman"/>
                        </a:rPr>
                        <a:t>Культура и кинематография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116 998,5</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116 046,6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99,2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52133">
                <a:tc>
                  <a:txBody>
                    <a:bodyPr/>
                    <a:lstStyle/>
                    <a:p>
                      <a:pPr algn="l" fontAlgn="b"/>
                      <a:r>
                        <a:rPr lang="ru-RU" sz="1200" b="0" i="0" u="none" strike="noStrike">
                          <a:solidFill>
                            <a:srgbClr val="000000"/>
                          </a:solidFill>
                          <a:latin typeface="Times New Roman"/>
                        </a:rPr>
                        <a:t>Культура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97 433,0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96 504,9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800" b="0" i="0" u="none" strike="noStrike" dirty="0" smtClean="0">
                          <a:solidFill>
                            <a:srgbClr val="000000"/>
                          </a:solidFill>
                          <a:latin typeface="Times New Roman"/>
                        </a:rPr>
                        <a:t>Кредиторская задолженность за декабрь 2020 года</a:t>
                      </a:r>
                      <a:endParaRPr lang="ru-RU" sz="8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5183">
                <a:tc>
                  <a:txBody>
                    <a:bodyPr/>
                    <a:lstStyle/>
                    <a:p>
                      <a:pPr algn="l" fontAlgn="b"/>
                      <a:r>
                        <a:rPr lang="ru-RU" sz="1200" b="0" i="0" u="none" strike="noStrike">
                          <a:solidFill>
                            <a:srgbClr val="000000"/>
                          </a:solidFill>
                          <a:latin typeface="Times New Roman"/>
                        </a:rPr>
                        <a:t>Другие вопросы в области культуры, кинематографии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08</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19 565,5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19 541,7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99,9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800" kern="1200" baseline="0" dirty="0" smtClean="0">
                          <a:solidFill>
                            <a:schemeClr val="tx1"/>
                          </a:solidFill>
                          <a:latin typeface="Times New Roman" pitchFamily="18" charset="0"/>
                          <a:ea typeface="+mn-ea"/>
                          <a:cs typeface="Times New Roman" pitchFamily="18" charset="0"/>
                        </a:rPr>
                        <a:t>Бюджетные назначения уточнены под фактические начисления</a:t>
                      </a:r>
                      <a:endParaRPr lang="ru-RU" sz="1800" kern="1200" baseline="0" dirty="0" smtClean="0">
                        <a:solidFill>
                          <a:schemeClr val="tx1"/>
                        </a:solidFill>
                        <a:latin typeface="+mn-lt"/>
                        <a:ea typeface="+mn-ea"/>
                        <a:cs typeface="+mn-cs"/>
                      </a:endParaRPr>
                    </a:p>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56">
                <a:tc>
                  <a:txBody>
                    <a:bodyPr/>
                    <a:lstStyle/>
                    <a:p>
                      <a:pPr algn="l" fontAlgn="b"/>
                      <a:r>
                        <a:rPr lang="ru-RU" sz="1200" b="1" i="0" u="none" strike="noStrike">
                          <a:solidFill>
                            <a:srgbClr val="000000"/>
                          </a:solidFill>
                          <a:latin typeface="Times New Roman"/>
                        </a:rPr>
                        <a:t>Социальная политика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26 206,6</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25 686,0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98,0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14314">
                <a:tc>
                  <a:txBody>
                    <a:bodyPr/>
                    <a:lstStyle/>
                    <a:p>
                      <a:pPr algn="l" fontAlgn="b"/>
                      <a:r>
                        <a:rPr lang="ru-RU" sz="1200" b="0" i="0" u="none" strike="noStrike">
                          <a:solidFill>
                            <a:srgbClr val="000000"/>
                          </a:solidFill>
                          <a:latin typeface="Times New Roman"/>
                        </a:rPr>
                        <a:t>Пенсионное обеспечение</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5 018,7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5 018,7</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133">
                <a:tc>
                  <a:txBody>
                    <a:bodyPr/>
                    <a:lstStyle/>
                    <a:p>
                      <a:pPr algn="l" fontAlgn="b"/>
                      <a:r>
                        <a:rPr lang="ru-RU" sz="1200" b="0" i="0" u="none" strike="noStrike" dirty="0">
                          <a:solidFill>
                            <a:srgbClr val="000000"/>
                          </a:solidFill>
                          <a:latin typeface="Times New Roman"/>
                        </a:rPr>
                        <a:t>Социальное обеспечение населения</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7 728,8</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7 523,0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97,5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800" b="0" i="0" u="none" strike="noStrike" dirty="0" smtClean="0">
                          <a:solidFill>
                            <a:srgbClr val="000000"/>
                          </a:solidFill>
                          <a:latin typeface="Times New Roman"/>
                        </a:rPr>
                        <a:t>Неисполнение связано с заявительным характером выплат пособий и компенсаций</a:t>
                      </a:r>
                      <a:endParaRPr lang="ru-RU" sz="8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4278">
                <a:tc>
                  <a:txBody>
                    <a:bodyPr/>
                    <a:lstStyle/>
                    <a:p>
                      <a:pPr algn="l" fontAlgn="b"/>
                      <a:r>
                        <a:rPr lang="ru-RU" sz="1200" b="0" i="0" u="none" strike="noStrike">
                          <a:solidFill>
                            <a:srgbClr val="000000"/>
                          </a:solidFill>
                          <a:latin typeface="Times New Roman"/>
                        </a:rPr>
                        <a:t>Охрана семьи и детства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10</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13 459,1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13 135,3</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97,6</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800" b="0" i="0" u="none" strike="noStrike" dirty="0" smtClean="0">
                          <a:solidFill>
                            <a:srgbClr val="000000"/>
                          </a:solidFill>
                          <a:latin typeface="Times New Roman"/>
                        </a:rPr>
                        <a:t>Экономия бюджетных ассигнований сложилась в результате уменьшения оставшейся суммы задолженности по ипотечному кредиту одной молодой семьи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571472" y="4500570"/>
            <a:ext cx="800105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49263" algn="just" fontAlgn="base">
              <a:spcBef>
                <a:spcPct val="0"/>
              </a:spcBef>
              <a:spcAft>
                <a:spcPct val="0"/>
              </a:spcAf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Пугачевского муниципального района по расходам в 2020 году  исполнен на 98,7 процента или 1 036 693,4 тыс. рублей при плане 1 050 296,2 тыс. рублей. </a:t>
            </a:r>
          </a:p>
          <a:p>
            <a:pPr indent="449263" algn="just" fontAlgn="base">
              <a:spcBef>
                <a:spcPct val="0"/>
              </a:spcBef>
              <a:spcAft>
                <a:spcPct val="0"/>
              </a:spcAft>
            </a:pPr>
            <a:endParaRPr kumimoji="0" lang="en-US" sz="1600"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endParaRPr>
          </a:p>
          <a:p>
            <a:pPr indent="449263" algn="just" fontAlgn="base">
              <a:spcBef>
                <a:spcPct val="0"/>
              </a:spcBef>
              <a:spcAft>
                <a:spcPct val="0"/>
              </a:spcAft>
            </a:pPr>
            <a:r>
              <a:rPr lang="ru-RU" sz="1600" dirty="0" smtClean="0">
                <a:latin typeface="Times New Roman" pitchFamily="18" charset="0"/>
                <a:cs typeface="Times New Roman" pitchFamily="18" charset="0"/>
              </a:rPr>
              <a:t>Расходы  на социальную сферу (на образование, культуру, социальную политику, физическую культуру) исполнены в объеме  903 926,6 тыс. рублей или 98,9 процента  при плане </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914 010,4 тыс. рублей.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571472" y="357166"/>
          <a:ext cx="8286807" cy="3941495"/>
        </p:xfrm>
        <a:graphic>
          <a:graphicData uri="http://schemas.openxmlformats.org/drawingml/2006/table">
            <a:tbl>
              <a:tblPr/>
              <a:tblGrid>
                <a:gridCol w="3286148"/>
                <a:gridCol w="500259"/>
                <a:gridCol w="488533"/>
                <a:gridCol w="868596"/>
                <a:gridCol w="928694"/>
                <a:gridCol w="571504"/>
                <a:gridCol w="1643073"/>
              </a:tblGrid>
              <a:tr h="285752">
                <a:tc>
                  <a:txBody>
                    <a:bodyPr/>
                    <a:lstStyle/>
                    <a:p>
                      <a:pPr algn="l" fontAlgn="b"/>
                      <a:r>
                        <a:rPr lang="ru-RU" sz="1200" b="1" i="0" u="none" strike="noStrike" dirty="0" smtClean="0">
                          <a:solidFill>
                            <a:srgbClr val="000000"/>
                          </a:solidFill>
                          <a:latin typeface="Times New Roman"/>
                        </a:rPr>
                        <a:t>Физическая культура и спорт</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9 972,1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9 972,1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smtClean="0">
                          <a:solidFill>
                            <a:srgbClr val="000000"/>
                          </a:solidFill>
                          <a:latin typeface="Times New Roman"/>
                        </a:rPr>
                        <a:t>Физическая культура</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11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01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9 149,6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9 149,6</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285752">
                <a:tc>
                  <a:txBody>
                    <a:bodyPr/>
                    <a:lstStyle/>
                    <a:p>
                      <a:pPr algn="l" fontAlgn="b"/>
                      <a:r>
                        <a:rPr lang="ru-RU" sz="1200" b="0" i="0" u="none" strike="noStrike" dirty="0" smtClean="0">
                          <a:solidFill>
                            <a:srgbClr val="000000"/>
                          </a:solidFill>
                          <a:latin typeface="Times New Roman"/>
                        </a:rPr>
                        <a:t>Массовый спорт</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11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02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822,5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822,5</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285752">
                <a:tc>
                  <a:txBody>
                    <a:bodyPr/>
                    <a:lstStyle/>
                    <a:p>
                      <a:pPr algn="l" fontAlgn="b"/>
                      <a:r>
                        <a:rPr lang="ru-RU" sz="1200" b="1" i="0" u="none" strike="noStrike" dirty="0">
                          <a:solidFill>
                            <a:srgbClr val="000000"/>
                          </a:solidFill>
                          <a:latin typeface="Times New Roman"/>
                        </a:rPr>
                        <a:t>Средства массовой информации</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542,9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542,9</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285752">
                <a:tc>
                  <a:txBody>
                    <a:bodyPr/>
                    <a:lstStyle/>
                    <a:p>
                      <a:pPr algn="l" fontAlgn="b"/>
                      <a:r>
                        <a:rPr lang="ru-RU" sz="1200" b="0" i="0" u="none" strike="noStrike" dirty="0">
                          <a:solidFill>
                            <a:srgbClr val="000000"/>
                          </a:solidFill>
                          <a:latin typeface="Times New Roman"/>
                        </a:rPr>
                        <a:t>Периодическая печать и издательства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02</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542,9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542,9</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8628">
                <a:tc>
                  <a:txBody>
                    <a:bodyPr/>
                    <a:lstStyle/>
                    <a:p>
                      <a:pPr algn="l" fontAlgn="b"/>
                      <a:r>
                        <a:rPr lang="ru-RU" sz="1200" b="1" i="0" u="none" strike="noStrike" dirty="0">
                          <a:solidFill>
                            <a:srgbClr val="000000"/>
                          </a:solidFill>
                          <a:latin typeface="Times New Roman"/>
                        </a:rPr>
                        <a:t>Обслуживание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68,1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68,1</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428628">
                <a:tc>
                  <a:txBody>
                    <a:bodyPr/>
                    <a:lstStyle/>
                    <a:p>
                      <a:pPr algn="l" fontAlgn="b"/>
                      <a:r>
                        <a:rPr lang="ru-RU" sz="1200" b="0" i="0" u="none" strike="noStrike" dirty="0">
                          <a:solidFill>
                            <a:srgbClr val="000000"/>
                          </a:solidFill>
                          <a:latin typeface="Times New Roman"/>
                        </a:rPr>
                        <a:t>Обслуживание внутреннего государственного и муниципального долга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a:solidFill>
                            <a:srgbClr val="000000"/>
                          </a:solidFill>
                          <a:latin typeface="Times New Roman"/>
                        </a:rPr>
                        <a:t>13</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68,1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68,1</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2942">
                <a:tc>
                  <a:txBody>
                    <a:bodyPr/>
                    <a:lstStyle/>
                    <a:p>
                      <a:pPr algn="l" fontAlgn="b"/>
                      <a:r>
                        <a:rPr lang="ru-RU" sz="1200" b="1" i="0" u="none" strike="noStrike" dirty="0">
                          <a:solidFill>
                            <a:srgbClr val="000000"/>
                          </a:solidFill>
                          <a:latin typeface="Times New Roman"/>
                        </a:rPr>
                        <a:t>Межбюджетные трансферты бюджетам субъектов Российской Федерации и муниципальных образований общего характера</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a:solidFill>
                            <a:srgbClr val="000000"/>
                          </a:solidFill>
                          <a:latin typeface="Times New Roman"/>
                        </a:rPr>
                        <a:t> </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2 855,2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2 855,2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100,0</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r h="642942">
                <a:tc>
                  <a:txBody>
                    <a:bodyPr/>
                    <a:lstStyle/>
                    <a:p>
                      <a:pPr algn="l" fontAlgn="b"/>
                      <a:r>
                        <a:rPr lang="ru-RU" sz="1200" b="0" i="0" u="none" strike="noStrike">
                          <a:solidFill>
                            <a:srgbClr val="000000"/>
                          </a:solidFill>
                          <a:latin typeface="Times New Roman"/>
                        </a:rPr>
                        <a:t>Дотации на выравнивание бюджетной обеспеченности субъектов Российской Федерации и муниципальных образований</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14</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a:solidFill>
                            <a:srgbClr val="000000"/>
                          </a:solidFill>
                          <a:latin typeface="Times New Roman"/>
                        </a:rPr>
                        <a:t>01</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2 855,2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2 855,2</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200" b="0" i="0" u="none" strike="noStrike" dirty="0" smtClean="0">
                          <a:solidFill>
                            <a:srgbClr val="000000"/>
                          </a:solidFill>
                          <a:latin typeface="Times New Roman"/>
                        </a:rPr>
                        <a:t>100,0</a:t>
                      </a:r>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200" b="0"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4901">
                <a:tc gridSpan="3">
                  <a:txBody>
                    <a:bodyPr/>
                    <a:lstStyle/>
                    <a:p>
                      <a:pPr algn="l" fontAlgn="b"/>
                      <a:r>
                        <a:rPr lang="ru-RU" sz="1200" b="1" i="0" u="none" strike="noStrike" dirty="0">
                          <a:solidFill>
                            <a:srgbClr val="000000"/>
                          </a:solidFill>
                          <a:latin typeface="Times New Roman"/>
                        </a:rPr>
                        <a:t>Всего:</a:t>
                      </a: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hMerge="1">
                  <a:txBody>
                    <a:bodyPr/>
                    <a:lstStyle/>
                    <a:p>
                      <a:endParaRPr lang="ru-RU"/>
                    </a:p>
                  </a:txBody>
                  <a:tcPr/>
                </a:tc>
                <a:tc hMerge="1">
                  <a:txBody>
                    <a:bodyPr/>
                    <a:lstStyle/>
                    <a:p>
                      <a:endParaRPr lang="ru-RU"/>
                    </a:p>
                  </a:txBody>
                  <a:tcPr/>
                </a:tc>
                <a:tc>
                  <a:txBody>
                    <a:bodyPr/>
                    <a:lstStyle/>
                    <a:p>
                      <a:pPr algn="ctr" fontAlgn="b"/>
                      <a:r>
                        <a:rPr lang="ru-RU" sz="1200" b="1" i="0" u="none" strike="noStrike" dirty="0" smtClean="0">
                          <a:solidFill>
                            <a:srgbClr val="000000"/>
                          </a:solidFill>
                          <a:latin typeface="Times New Roman"/>
                        </a:rPr>
                        <a:t>1 050 296,2</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1 036 693,4</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r>
                        <a:rPr lang="ru-RU" sz="1200" b="1" i="0" u="none" strike="noStrike" dirty="0" smtClean="0">
                          <a:solidFill>
                            <a:srgbClr val="000000"/>
                          </a:solidFill>
                          <a:latin typeface="Times New Roman"/>
                        </a:rPr>
                        <a:t>98,7</a:t>
                      </a:r>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c>
                  <a:txBody>
                    <a:bodyPr/>
                    <a:lstStyle/>
                    <a:p>
                      <a:pPr algn="ctr" fontAlgn="b"/>
                      <a:endParaRPr lang="ru-RU" sz="1200" b="1" i="0" u="none" strike="noStrike" dirty="0">
                        <a:solidFill>
                          <a:srgbClr val="000000"/>
                        </a:solidFill>
                        <a:latin typeface="Times New Roman"/>
                      </a:endParaRPr>
                    </a:p>
                  </a:txBody>
                  <a:tcPr marL="6116" marR="6116" marT="61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CC0B6"/>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714348" y="285728"/>
            <a:ext cx="7929618"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38175"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Доля расходов на оплату труда и коммунальные услуги в социальной сфере –  793 888,8 тыс. рублей или 87,8 % общих расходов на социальную сферу, в том числе на оплату труда составила 78,4% или 708 512,5 тыс. рублей от общих расходов бюджета на социальную сферу.  Расходы на оплату коммунальных услуг исполнены в объеме           85 376,2 тыс. рублей, что составляет 9,4% от общих расходов бюджета муниципального района на социальную сферу.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целом по району  расходы распределены следующим образом:</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9" name="Rectangle 3"/>
          <p:cNvSpPr>
            <a:spLocks noChangeArrowheads="1"/>
          </p:cNvSpPr>
          <p:nvPr/>
        </p:nvSpPr>
        <p:spPr bwMode="auto">
          <a:xfrm>
            <a:off x="0" y="495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Диаграмма 4"/>
          <p:cNvGraphicFramePr/>
          <p:nvPr/>
        </p:nvGraphicFramePr>
        <p:xfrm>
          <a:off x="928662" y="2143116"/>
          <a:ext cx="7715304" cy="42291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42910" y="1928803"/>
          <a:ext cx="8072494" cy="4680765"/>
        </p:xfrm>
        <a:graphic>
          <a:graphicData uri="http://schemas.openxmlformats.org/drawingml/2006/table">
            <a:tbl>
              <a:tblPr/>
              <a:tblGrid>
                <a:gridCol w="3571900"/>
                <a:gridCol w="428628"/>
                <a:gridCol w="500066"/>
                <a:gridCol w="928694"/>
                <a:gridCol w="1214446"/>
                <a:gridCol w="1428760"/>
              </a:tblGrid>
              <a:tr h="785817">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Наименование</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Раз</a:t>
                      </a:r>
                      <a:endParaRPr lang="ru-RU" sz="1200" b="1" dirty="0">
                        <a:latin typeface="Times New Roman"/>
                        <a:ea typeface="Times New Roman"/>
                        <a:cs typeface="Times New Roman"/>
                      </a:endParaRPr>
                    </a:p>
                    <a:p>
                      <a:pPr algn="ctr">
                        <a:lnSpc>
                          <a:spcPct val="115000"/>
                        </a:lnSpc>
                        <a:spcAft>
                          <a:spcPts val="0"/>
                        </a:spcAft>
                      </a:pPr>
                      <a:r>
                        <a:rPr lang="ru-RU" sz="1200" b="1" dirty="0">
                          <a:solidFill>
                            <a:srgbClr val="000000"/>
                          </a:solidFill>
                          <a:latin typeface="Times New Roman"/>
                          <a:ea typeface="Times New Roman"/>
                          <a:cs typeface="Times New Roman"/>
                        </a:rPr>
                        <a:t>дел</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Под</a:t>
                      </a:r>
                      <a:endParaRPr lang="ru-RU" sz="1200" b="1" dirty="0">
                        <a:latin typeface="Times New Roman"/>
                        <a:ea typeface="Times New Roman"/>
                        <a:cs typeface="Times New Roman"/>
                      </a:endParaRPr>
                    </a:p>
                    <a:p>
                      <a:pPr algn="ctr">
                        <a:lnSpc>
                          <a:spcPct val="115000"/>
                        </a:lnSpc>
                        <a:spcAft>
                          <a:spcPts val="0"/>
                        </a:spcAft>
                      </a:pPr>
                      <a:r>
                        <a:rPr lang="ru-RU" sz="1200" b="1" dirty="0">
                          <a:solidFill>
                            <a:srgbClr val="000000"/>
                          </a:solidFill>
                          <a:latin typeface="Times New Roman"/>
                          <a:ea typeface="Times New Roman"/>
                          <a:cs typeface="Times New Roman"/>
                        </a:rPr>
                        <a:t>Раз</a:t>
                      </a:r>
                      <a:endParaRPr lang="ru-RU" sz="1200" b="1" dirty="0">
                        <a:latin typeface="Times New Roman"/>
                        <a:ea typeface="Times New Roman"/>
                        <a:cs typeface="Times New Roman"/>
                      </a:endParaRPr>
                    </a:p>
                    <a:p>
                      <a:pPr algn="ctr">
                        <a:lnSpc>
                          <a:spcPct val="115000"/>
                        </a:lnSpc>
                        <a:spcAft>
                          <a:spcPts val="0"/>
                        </a:spcAft>
                      </a:pPr>
                      <a:r>
                        <a:rPr lang="ru-RU" sz="1200" b="1" dirty="0">
                          <a:solidFill>
                            <a:srgbClr val="000000"/>
                          </a:solidFill>
                          <a:latin typeface="Times New Roman"/>
                          <a:ea typeface="Times New Roman"/>
                          <a:cs typeface="Times New Roman"/>
                        </a:rPr>
                        <a:t>дел</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Исполнено в </a:t>
                      </a:r>
                      <a:r>
                        <a:rPr lang="ru-RU" sz="1200" b="1" dirty="0" smtClean="0">
                          <a:solidFill>
                            <a:srgbClr val="000000"/>
                          </a:solidFill>
                          <a:latin typeface="Times New Roman"/>
                          <a:ea typeface="Times New Roman"/>
                          <a:cs typeface="Times New Roman"/>
                        </a:rPr>
                        <a:t>2019 </a:t>
                      </a:r>
                      <a:r>
                        <a:rPr lang="ru-RU" sz="1200" b="1" dirty="0">
                          <a:solidFill>
                            <a:srgbClr val="000000"/>
                          </a:solidFill>
                          <a:latin typeface="Times New Roman"/>
                          <a:ea typeface="Times New Roman"/>
                          <a:cs typeface="Times New Roman"/>
                        </a:rPr>
                        <a:t>году</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Исполнено в </a:t>
                      </a:r>
                      <a:r>
                        <a:rPr lang="ru-RU" sz="1200" b="1" dirty="0" smtClean="0">
                          <a:solidFill>
                            <a:srgbClr val="000000"/>
                          </a:solidFill>
                          <a:latin typeface="Times New Roman"/>
                          <a:ea typeface="Times New Roman"/>
                          <a:cs typeface="Times New Roman"/>
                        </a:rPr>
                        <a:t>2020 </a:t>
                      </a:r>
                      <a:r>
                        <a:rPr lang="ru-RU" sz="1200" b="1" dirty="0">
                          <a:solidFill>
                            <a:srgbClr val="000000"/>
                          </a:solidFill>
                          <a:latin typeface="Times New Roman"/>
                          <a:ea typeface="Times New Roman"/>
                          <a:cs typeface="Times New Roman"/>
                        </a:rPr>
                        <a:t>году</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rgbClr val="000000"/>
                          </a:solidFill>
                          <a:latin typeface="Times New Roman"/>
                          <a:ea typeface="Times New Roman"/>
                          <a:cs typeface="Times New Roman"/>
                        </a:rPr>
                        <a:t>Отклонение исполнения </a:t>
                      </a:r>
                      <a:r>
                        <a:rPr lang="ru-RU" sz="1200" b="1" dirty="0" smtClean="0">
                          <a:solidFill>
                            <a:srgbClr val="000000"/>
                          </a:solidFill>
                          <a:latin typeface="Times New Roman"/>
                          <a:ea typeface="Times New Roman"/>
                          <a:cs typeface="Times New Roman"/>
                        </a:rPr>
                        <a:t>2020г</a:t>
                      </a:r>
                      <a:r>
                        <a:rPr lang="ru-RU" sz="1200" b="1" dirty="0">
                          <a:solidFill>
                            <a:srgbClr val="000000"/>
                          </a:solidFill>
                          <a:latin typeface="Times New Roman"/>
                          <a:ea typeface="Times New Roman"/>
                          <a:cs typeface="Times New Roman"/>
                        </a:rPr>
                        <a:t>. </a:t>
                      </a:r>
                      <a:endParaRPr lang="ru-RU" sz="1200" b="1" dirty="0" smtClean="0">
                        <a:solidFill>
                          <a:srgbClr val="000000"/>
                        </a:solidFill>
                        <a:latin typeface="Times New Roman"/>
                        <a:ea typeface="Times New Roman"/>
                        <a:cs typeface="Times New Roman"/>
                      </a:endParaRPr>
                    </a:p>
                    <a:p>
                      <a:pPr algn="ctr">
                        <a:lnSpc>
                          <a:spcPct val="115000"/>
                        </a:lnSpc>
                        <a:spcAft>
                          <a:spcPts val="0"/>
                        </a:spcAft>
                      </a:pPr>
                      <a:r>
                        <a:rPr lang="ru-RU" sz="1200" b="1" dirty="0" smtClean="0">
                          <a:solidFill>
                            <a:srgbClr val="000000"/>
                          </a:solidFill>
                          <a:latin typeface="Times New Roman"/>
                          <a:ea typeface="Times New Roman"/>
                          <a:cs typeface="Times New Roman"/>
                        </a:rPr>
                        <a:t>от  2019г</a:t>
                      </a:r>
                      <a:r>
                        <a:rPr lang="ru-RU" sz="1200" b="1" dirty="0">
                          <a:solidFill>
                            <a:srgbClr val="000000"/>
                          </a:solidFill>
                          <a:latin typeface="Times New Roman"/>
                          <a:ea typeface="Times New Roman"/>
                          <a:cs typeface="Times New Roman"/>
                        </a:rPr>
                        <a:t>.</a:t>
                      </a:r>
                      <a:endParaRPr lang="ru-RU" sz="1200" b="1" dirty="0">
                        <a:latin typeface="Times New Roman"/>
                        <a:ea typeface="Times New Roman"/>
                        <a:cs typeface="Times New Roman"/>
                      </a:endParaRPr>
                    </a:p>
                  </a:txBody>
                  <a:tcPr marL="44670" marR="44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333">
                <a:tc>
                  <a:txBody>
                    <a:bodyPr/>
                    <a:lstStyle/>
                    <a:p>
                      <a:pPr>
                        <a:lnSpc>
                          <a:spcPct val="115000"/>
                        </a:lnSpc>
                        <a:spcAft>
                          <a:spcPts val="0"/>
                        </a:spcAft>
                      </a:pPr>
                      <a:r>
                        <a:rPr lang="ru-RU" sz="1200" b="1">
                          <a:solidFill>
                            <a:srgbClr val="000000"/>
                          </a:solidFill>
                          <a:latin typeface="Times New Roman"/>
                          <a:ea typeface="Times New Roman"/>
                          <a:cs typeface="Times New Roman"/>
                        </a:rPr>
                        <a:t>Общегосударственные вопросы</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60 394,8</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65 153,2</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4 458,4</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601511">
                <a:tc>
                  <a:txBody>
                    <a:bodyPr/>
                    <a:lstStyle/>
                    <a:p>
                      <a:pPr>
                        <a:lnSpc>
                          <a:spcPct val="115000"/>
                        </a:lnSpc>
                        <a:spcAft>
                          <a:spcPts val="0"/>
                        </a:spcAft>
                      </a:pPr>
                      <a:r>
                        <a:rPr lang="ru-RU" sz="1200">
                          <a:solidFill>
                            <a:srgbClr val="000000"/>
                          </a:solidFill>
                          <a:latin typeface="Times New Roman"/>
                          <a:ea typeface="Times New Roman"/>
                          <a:cs typeface="Times New Roman"/>
                        </a:rPr>
                        <a:t>Функционирование высшего должностного лица субъекта Российской Федерации и муниципального образования</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02</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1 429,6</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1 484,3</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54,7</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2014">
                <a:tc>
                  <a:txBody>
                    <a:bodyPr/>
                    <a:lstStyle/>
                    <a:p>
                      <a:pPr>
                        <a:lnSpc>
                          <a:spcPct val="115000"/>
                        </a:lnSpc>
                        <a:spcAft>
                          <a:spcPts val="0"/>
                        </a:spcAft>
                      </a:pPr>
                      <a:r>
                        <a:rPr lang="ru-RU" sz="1200">
                          <a:solidFill>
                            <a:srgbClr val="000000"/>
                          </a:solidFill>
                          <a:latin typeface="Times New Roman"/>
                          <a:ea typeface="Times New Roman"/>
                          <a:cs typeface="Times New Roman"/>
                        </a:rPr>
                        <a:t>Функционирование законодательных (представительных)  органов государственной власти и   представительных  органов муниципального образования</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03</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529,3</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512,9</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-16,4</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2014">
                <a:tc>
                  <a:txBody>
                    <a:bodyPr/>
                    <a:lstStyle/>
                    <a:p>
                      <a:pPr>
                        <a:lnSpc>
                          <a:spcPct val="115000"/>
                        </a:lnSpc>
                        <a:spcAft>
                          <a:spcPts val="0"/>
                        </a:spcAft>
                      </a:pPr>
                      <a:r>
                        <a:rPr lang="ru-RU" sz="1200">
                          <a:solidFill>
                            <a:srgbClr val="000000"/>
                          </a:solidFill>
                          <a:latin typeface="Times New Roman"/>
                          <a:ea typeface="Times New Roman"/>
                          <a:cs typeface="Times New Roman"/>
                        </a:rPr>
                        <a:t>Функционирование Правительства Российской Федерации, высших исполнительных органов государственной власти субъектов Российской Федерации, местных администраций</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28 345,5</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29 609,5</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1 264,0</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333">
                <a:tc>
                  <a:txBody>
                    <a:bodyPr/>
                    <a:lstStyle/>
                    <a:p>
                      <a:pPr>
                        <a:lnSpc>
                          <a:spcPct val="115000"/>
                        </a:lnSpc>
                        <a:spcAft>
                          <a:spcPts val="0"/>
                        </a:spcAft>
                      </a:pPr>
                      <a:r>
                        <a:rPr lang="ru-RU" sz="1200">
                          <a:solidFill>
                            <a:srgbClr val="000000"/>
                          </a:solidFill>
                          <a:latin typeface="Times New Roman"/>
                          <a:ea typeface="Times New Roman"/>
                          <a:cs typeface="Times New Roman"/>
                        </a:rPr>
                        <a:t>Судебная   система</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05</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7,4</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5,5</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-1,9</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394">
                <a:tc>
                  <a:txBody>
                    <a:bodyPr/>
                    <a:lstStyle/>
                    <a:p>
                      <a:pPr>
                        <a:lnSpc>
                          <a:spcPct val="115000"/>
                        </a:lnSpc>
                        <a:spcAft>
                          <a:spcPts val="0"/>
                        </a:spcAft>
                      </a:pPr>
                      <a:r>
                        <a:rPr lang="ru-RU" sz="1200">
                          <a:solidFill>
                            <a:srgbClr val="000000"/>
                          </a:solidFill>
                          <a:latin typeface="Times New Roman"/>
                          <a:ea typeface="Times New Roman"/>
                          <a:cs typeface="Times New Roman"/>
                        </a:rPr>
                        <a:t>Обеспечение деятельности финансовых, налоговых и таможенных органов и органов финансового (финансово-бюджетного) надзора</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06</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10 149,2</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11 870,9</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1 721,7</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957">
                <a:tc>
                  <a:txBody>
                    <a:bodyPr/>
                    <a:lstStyle/>
                    <a:p>
                      <a:pPr>
                        <a:lnSpc>
                          <a:spcPct val="115000"/>
                        </a:lnSpc>
                        <a:spcAft>
                          <a:spcPts val="0"/>
                        </a:spcAft>
                      </a:pPr>
                      <a:r>
                        <a:rPr lang="ru-RU" sz="1200">
                          <a:solidFill>
                            <a:srgbClr val="000000"/>
                          </a:solidFill>
                          <a:latin typeface="Times New Roman"/>
                          <a:ea typeface="Times New Roman"/>
                          <a:cs typeface="Times New Roman"/>
                        </a:rPr>
                        <a:t>Обеспечение проведения выборов и референдумов</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0,0</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163,7</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baseline="0" dirty="0" smtClean="0">
                          <a:solidFill>
                            <a:srgbClr val="000000"/>
                          </a:solidFill>
                          <a:latin typeface="Times New Roman"/>
                          <a:ea typeface="Times New Roman"/>
                          <a:cs typeface="Times New Roman"/>
                        </a:rPr>
                        <a:t>163,7</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957">
                <a:tc>
                  <a:txBody>
                    <a:bodyPr/>
                    <a:lstStyle/>
                    <a:p>
                      <a:pPr>
                        <a:lnSpc>
                          <a:spcPct val="115000"/>
                        </a:lnSpc>
                        <a:spcAft>
                          <a:spcPts val="0"/>
                        </a:spcAft>
                      </a:pPr>
                      <a:r>
                        <a:rPr lang="ru-RU" sz="1200">
                          <a:solidFill>
                            <a:srgbClr val="000000"/>
                          </a:solidFill>
                          <a:latin typeface="Times New Roman"/>
                          <a:ea typeface="Times New Roman"/>
                          <a:cs typeface="Times New Roman"/>
                        </a:rPr>
                        <a:t>Другие общегосударственные вопросы</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13</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19 933,8</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21 506,4</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1 572,6</a:t>
                      </a:r>
                      <a:endParaRPr lang="ru-RU" sz="1200" dirty="0">
                        <a:latin typeface="Times New Roman"/>
                        <a:ea typeface="Times New Roman"/>
                        <a:cs typeface="Times New Roman"/>
                      </a:endParaRPr>
                    </a:p>
                  </a:txBody>
                  <a:tcPr marL="44670" marR="446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 name="Rectangle 1"/>
          <p:cNvSpPr>
            <a:spLocks noChangeArrowheads="1"/>
          </p:cNvSpPr>
          <p:nvPr/>
        </p:nvSpPr>
        <p:spPr bwMode="auto">
          <a:xfrm>
            <a:off x="642910" y="285728"/>
            <a:ext cx="8072494" cy="16773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defTabSz="914400" rtl="0" eaLnBrk="1" fontAlgn="base" latinLnBrk="0" hangingPunct="1">
              <a:lnSpc>
                <a:spcPct val="100000"/>
              </a:lnSpc>
              <a:spcBef>
                <a:spcPct val="0"/>
              </a:spcBef>
              <a:spcAft>
                <a:spcPct val="0"/>
              </a:spcAft>
              <a:buClrTx/>
              <a:buSzTx/>
              <a:buFontTx/>
              <a:buNone/>
              <a:tabLst>
                <a:tab pos="3105150" algn="ctr"/>
                <a:tab pos="5241925"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defTabSz="914400" rtl="0" eaLnBrk="1" fontAlgn="base" latinLnBrk="0" hangingPunct="1">
              <a:lnSpc>
                <a:spcPct val="100000"/>
              </a:lnSpc>
              <a:spcBef>
                <a:spcPct val="0"/>
              </a:spcBef>
              <a:spcAft>
                <a:spcPct val="0"/>
              </a:spcAft>
              <a:buClrTx/>
              <a:buSzTx/>
              <a:buFontTx/>
              <a:buNone/>
              <a:tabLst>
                <a:tab pos="3105150" algn="ctr"/>
                <a:tab pos="5241925" algn="l"/>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Динамика расходов бюджета в 2019-2020 гг. представлена в следующей таблице:</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457200" algn="r" defTabSz="914400" rtl="0" eaLnBrk="0" fontAlgn="base" latinLnBrk="0" hangingPunct="0">
              <a:lnSpc>
                <a:spcPct val="100000"/>
              </a:lnSpc>
              <a:spcBef>
                <a:spcPct val="0"/>
              </a:spcBef>
              <a:spcAft>
                <a:spcPct val="0"/>
              </a:spcAft>
              <a:buClrTx/>
              <a:buSzTx/>
              <a:buFontTx/>
              <a:buNone/>
              <a:tabLst>
                <a:tab pos="3105150" algn="ctr"/>
                <a:tab pos="5241925"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Таблица 4</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105150" algn="ctr"/>
                <a:tab pos="5241925"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Динамика расходов бюджета Пугачевского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105150" algn="ctr"/>
                <a:tab pos="5241925"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муниципального района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3105150" algn="ctr"/>
                <a:tab pos="5241925" algn="l"/>
              </a:tabLst>
            </a:pPr>
            <a:r>
              <a:rPr kumimoji="0" lang="en-US"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201</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9</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 </a:t>
            </a:r>
            <a:r>
              <a:rPr kumimoji="0" lang="en-US"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годы</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0" eaLnBrk="0" fontAlgn="base" latinLnBrk="0" hangingPunct="0">
              <a:lnSpc>
                <a:spcPct val="100000"/>
              </a:lnSpc>
              <a:spcBef>
                <a:spcPct val="0"/>
              </a:spcBef>
              <a:spcAft>
                <a:spcPct val="0"/>
              </a:spcAft>
              <a:buClrTx/>
              <a:buSzTx/>
              <a:buFontTx/>
              <a:buNone/>
              <a:tabLst>
                <a:tab pos="3105150" algn="ctr"/>
                <a:tab pos="5241925" algn="l"/>
              </a:tabLst>
            </a:pP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тыс</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рублей</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46" y="285121"/>
          <a:ext cx="8001058" cy="6220989"/>
        </p:xfrm>
        <a:graphic>
          <a:graphicData uri="http://schemas.openxmlformats.org/drawingml/2006/table">
            <a:tbl>
              <a:tblPr/>
              <a:tblGrid>
                <a:gridCol w="3571902"/>
                <a:gridCol w="500066"/>
                <a:gridCol w="428628"/>
                <a:gridCol w="1143008"/>
                <a:gridCol w="1143008"/>
                <a:gridCol w="1214446"/>
              </a:tblGrid>
              <a:tr h="357190">
                <a:tc>
                  <a:txBody>
                    <a:bodyPr/>
                    <a:lstStyle/>
                    <a:p>
                      <a:pPr>
                        <a:lnSpc>
                          <a:spcPct val="115000"/>
                        </a:lnSpc>
                        <a:spcAft>
                          <a:spcPts val="0"/>
                        </a:spcAft>
                      </a:pPr>
                      <a:r>
                        <a:rPr lang="ru-RU" sz="1200" b="1" dirty="0" smtClean="0">
                          <a:latin typeface="Times New Roman"/>
                          <a:ea typeface="Times New Roman"/>
                          <a:cs typeface="Times New Roman"/>
                        </a:rPr>
                        <a:t>Национальная безопасность и правоохранительная деятельность</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dirty="0" smtClean="0">
                          <a:latin typeface="Times New Roman"/>
                          <a:ea typeface="Times New Roman"/>
                          <a:cs typeface="Times New Roman"/>
                        </a:rPr>
                        <a:t>03</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endParaRPr lang="ru-RU" sz="1200" b="1">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0,0</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793,6</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793,6</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357190">
                <a:tc>
                  <a:txBody>
                    <a:bodyPr/>
                    <a:lstStyle/>
                    <a:p>
                      <a:pPr>
                        <a:lnSpc>
                          <a:spcPct val="115000"/>
                        </a:lnSpc>
                        <a:spcAft>
                          <a:spcPts val="0"/>
                        </a:spcAft>
                      </a:pPr>
                      <a:r>
                        <a:rPr lang="ru-RU" sz="1200" dirty="0" smtClean="0">
                          <a:latin typeface="Times New Roman"/>
                          <a:ea typeface="Times New Roman"/>
                          <a:cs typeface="Times New Roman"/>
                        </a:rPr>
                        <a:t>Защита населения и территорий от последствий чрезвычайных ситуаций природного и техногенного</a:t>
                      </a:r>
                      <a:r>
                        <a:rPr lang="ru-RU" sz="1200" baseline="0" dirty="0" smtClean="0">
                          <a:latin typeface="Times New Roman"/>
                          <a:ea typeface="Times New Roman"/>
                          <a:cs typeface="Times New Roman"/>
                        </a:rPr>
                        <a:t> характера, гражданская оборона</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15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nSpc>
                          <a:spcPct val="115000"/>
                        </a:lnSpc>
                        <a:spcAft>
                          <a:spcPts val="0"/>
                        </a:spcAft>
                      </a:pPr>
                      <a:r>
                        <a:rPr lang="ru-RU" sz="1200" dirty="0" smtClean="0">
                          <a:latin typeface="Times New Roman"/>
                          <a:ea typeface="Times New Roman"/>
                          <a:cs typeface="Times New Roman"/>
                        </a:rPr>
                        <a:t>09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ru-RU" sz="1200" dirty="0" smtClean="0">
                          <a:latin typeface="Times New Roman"/>
                          <a:ea typeface="Times New Roman"/>
                          <a:cs typeface="Times New Roman"/>
                        </a:rPr>
                        <a:t>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ru-RU" sz="1200" dirty="0" smtClean="0">
                          <a:latin typeface="Times New Roman"/>
                          <a:ea typeface="Times New Roman"/>
                          <a:cs typeface="Times New Roman"/>
                        </a:rPr>
                        <a:t>793,6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r">
                        <a:lnSpc>
                          <a:spcPct val="115000"/>
                        </a:lnSpc>
                        <a:spcAft>
                          <a:spcPts val="0"/>
                        </a:spcAft>
                      </a:pPr>
                      <a:r>
                        <a:rPr lang="ru-RU" sz="1200" dirty="0" smtClean="0">
                          <a:latin typeface="Times New Roman"/>
                          <a:ea typeface="Times New Roman"/>
                          <a:cs typeface="Times New Roman"/>
                        </a:rPr>
                        <a:t>793,6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163493">
                <a:tc>
                  <a:txBody>
                    <a:bodyPr/>
                    <a:lstStyle/>
                    <a:p>
                      <a:pPr>
                        <a:lnSpc>
                          <a:spcPct val="115000"/>
                        </a:lnSpc>
                        <a:spcAft>
                          <a:spcPts val="0"/>
                        </a:spcAft>
                      </a:pPr>
                      <a:r>
                        <a:rPr lang="ru-RU" sz="1200" b="1" dirty="0">
                          <a:solidFill>
                            <a:srgbClr val="000000"/>
                          </a:solidFill>
                          <a:latin typeface="Times New Roman"/>
                          <a:ea typeface="Times New Roman"/>
                          <a:cs typeface="Times New Roman"/>
                        </a:rPr>
                        <a:t>Национальная экономика</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37 136,7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57 421,5</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20 284,8</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184386">
                <a:tc>
                  <a:txBody>
                    <a:bodyPr/>
                    <a:lstStyle/>
                    <a:p>
                      <a:pPr>
                        <a:lnSpc>
                          <a:spcPct val="115000"/>
                        </a:lnSpc>
                        <a:spcAft>
                          <a:spcPts val="0"/>
                        </a:spcAft>
                      </a:pPr>
                      <a:r>
                        <a:rPr lang="ru-RU" sz="1200" dirty="0" smtClean="0">
                          <a:latin typeface="Times New Roman"/>
                          <a:ea typeface="Times New Roman"/>
                          <a:cs typeface="Times New Roman"/>
                        </a:rPr>
                        <a:t>Сельское хозяйство и рыболовство</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smtClean="0">
                          <a:latin typeface="Times New Roman"/>
                          <a:ea typeface="Times New Roman"/>
                          <a:cs typeface="Times New Roman"/>
                        </a:rPr>
                        <a:t>04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smtClean="0">
                          <a:latin typeface="Times New Roman"/>
                          <a:ea typeface="Times New Roman"/>
                          <a:cs typeface="Times New Roman"/>
                        </a:rPr>
                        <a:t>05</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150,0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150,0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79">
                <a:tc>
                  <a:txBody>
                    <a:bodyPr/>
                    <a:lstStyle/>
                    <a:p>
                      <a:pPr>
                        <a:lnSpc>
                          <a:spcPct val="115000"/>
                        </a:lnSpc>
                        <a:spcAft>
                          <a:spcPts val="0"/>
                        </a:spcAft>
                      </a:pPr>
                      <a:r>
                        <a:rPr lang="ru-RU" sz="1200" dirty="0">
                          <a:solidFill>
                            <a:srgbClr val="000000"/>
                          </a:solidFill>
                          <a:latin typeface="Times New Roman"/>
                          <a:ea typeface="Times New Roman"/>
                          <a:cs typeface="Times New Roman"/>
                        </a:rPr>
                        <a:t>Водные ресурсы</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06</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1 099,0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-1 099,0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818">
                <a:tc>
                  <a:txBody>
                    <a:bodyPr/>
                    <a:lstStyle/>
                    <a:p>
                      <a:pPr>
                        <a:lnSpc>
                          <a:spcPct val="115000"/>
                        </a:lnSpc>
                        <a:spcAft>
                          <a:spcPts val="0"/>
                        </a:spcAft>
                      </a:pPr>
                      <a:r>
                        <a:rPr lang="ru-RU" sz="1200" dirty="0">
                          <a:solidFill>
                            <a:srgbClr val="000000"/>
                          </a:solidFill>
                          <a:latin typeface="Times New Roman"/>
                          <a:ea typeface="Times New Roman"/>
                          <a:cs typeface="Times New Roman"/>
                        </a:rPr>
                        <a:t>Дорожное хозяйство (дорожные  фонды)</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09</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30 855,1</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53 985,8</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23 130,7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248">
                <a:tc>
                  <a:txBody>
                    <a:bodyPr/>
                    <a:lstStyle/>
                    <a:p>
                      <a:pPr>
                        <a:lnSpc>
                          <a:spcPct val="115000"/>
                        </a:lnSpc>
                        <a:spcAft>
                          <a:spcPts val="0"/>
                        </a:spcAft>
                      </a:pPr>
                      <a:r>
                        <a:rPr lang="ru-RU" sz="1200">
                          <a:solidFill>
                            <a:srgbClr val="000000"/>
                          </a:solidFill>
                          <a:latin typeface="Times New Roman"/>
                          <a:ea typeface="Times New Roman"/>
                          <a:cs typeface="Times New Roman"/>
                        </a:rPr>
                        <a:t>Другие вопросы в области национальной экономики</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12</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5 182,6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3 285,7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-1 896,9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0">
                <a:tc>
                  <a:txBody>
                    <a:bodyPr/>
                    <a:lstStyle/>
                    <a:p>
                      <a:pPr>
                        <a:lnSpc>
                          <a:spcPct val="115000"/>
                        </a:lnSpc>
                        <a:spcAft>
                          <a:spcPts val="0"/>
                        </a:spcAft>
                      </a:pPr>
                      <a:r>
                        <a:rPr lang="ru-RU" sz="1200" b="1">
                          <a:solidFill>
                            <a:srgbClr val="000000"/>
                          </a:solidFill>
                          <a:latin typeface="Times New Roman"/>
                          <a:ea typeface="Times New Roman"/>
                          <a:cs typeface="Times New Roman"/>
                        </a:rPr>
                        <a:t>Жилищно-коммунальное хозяйство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05</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2 664,7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5 932,3</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3 267,6</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165628">
                <a:tc>
                  <a:txBody>
                    <a:bodyPr/>
                    <a:lstStyle/>
                    <a:p>
                      <a:pPr>
                        <a:lnSpc>
                          <a:spcPct val="115000"/>
                        </a:lnSpc>
                        <a:spcAft>
                          <a:spcPts val="0"/>
                        </a:spcAft>
                      </a:pPr>
                      <a:r>
                        <a:rPr lang="ru-RU" sz="1200">
                          <a:solidFill>
                            <a:srgbClr val="000000"/>
                          </a:solidFill>
                          <a:latin typeface="Times New Roman"/>
                          <a:ea typeface="Times New Roman"/>
                          <a:cs typeface="Times New Roman"/>
                        </a:rPr>
                        <a:t>Жилищное хозяйство</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05</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959,2</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0,0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-959,2</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068">
                <a:tc>
                  <a:txBody>
                    <a:bodyPr/>
                    <a:lstStyle/>
                    <a:p>
                      <a:pPr>
                        <a:lnSpc>
                          <a:spcPct val="115000"/>
                        </a:lnSpc>
                        <a:spcAft>
                          <a:spcPts val="0"/>
                        </a:spcAft>
                      </a:pPr>
                      <a:r>
                        <a:rPr lang="ru-RU" sz="1200">
                          <a:solidFill>
                            <a:srgbClr val="000000"/>
                          </a:solidFill>
                          <a:latin typeface="Times New Roman"/>
                          <a:ea typeface="Times New Roman"/>
                          <a:cs typeface="Times New Roman"/>
                        </a:rPr>
                        <a:t>Коммунальное хозяйство</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05</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02</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1 705,5</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5 932,3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4 226,8</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91">
                <a:tc>
                  <a:txBody>
                    <a:bodyPr/>
                    <a:lstStyle/>
                    <a:p>
                      <a:pPr>
                        <a:lnSpc>
                          <a:spcPct val="115000"/>
                        </a:lnSpc>
                        <a:spcAft>
                          <a:spcPts val="0"/>
                        </a:spcAft>
                      </a:pPr>
                      <a:r>
                        <a:rPr lang="ru-RU" sz="1200" b="1">
                          <a:solidFill>
                            <a:srgbClr val="000000"/>
                          </a:solidFill>
                          <a:latin typeface="Times New Roman"/>
                          <a:ea typeface="Times New Roman"/>
                          <a:cs typeface="Times New Roman"/>
                        </a:rPr>
                        <a:t>Образование</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773 422,7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752 221,9</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-21 200,8</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203284">
                <a:tc>
                  <a:txBody>
                    <a:bodyPr/>
                    <a:lstStyle/>
                    <a:p>
                      <a:pPr>
                        <a:lnSpc>
                          <a:spcPct val="115000"/>
                        </a:lnSpc>
                        <a:spcAft>
                          <a:spcPts val="0"/>
                        </a:spcAft>
                      </a:pPr>
                      <a:r>
                        <a:rPr lang="ru-RU" sz="1200">
                          <a:solidFill>
                            <a:srgbClr val="000000"/>
                          </a:solidFill>
                          <a:latin typeface="Times New Roman"/>
                          <a:ea typeface="Times New Roman"/>
                          <a:cs typeface="Times New Roman"/>
                        </a:rPr>
                        <a:t>Дошкольное образование</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218 698,5</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217 824,7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-873,8</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286">
                <a:tc>
                  <a:txBody>
                    <a:bodyPr/>
                    <a:lstStyle/>
                    <a:p>
                      <a:pPr>
                        <a:lnSpc>
                          <a:spcPct val="115000"/>
                        </a:lnSpc>
                        <a:spcAft>
                          <a:spcPts val="0"/>
                        </a:spcAft>
                      </a:pPr>
                      <a:r>
                        <a:rPr lang="ru-RU" sz="1200" dirty="0">
                          <a:solidFill>
                            <a:srgbClr val="000000"/>
                          </a:solidFill>
                          <a:latin typeface="Times New Roman"/>
                          <a:ea typeface="Times New Roman"/>
                          <a:cs typeface="Times New Roman"/>
                        </a:rPr>
                        <a:t>Общее образование</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02</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440 057,8</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474 775,2</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34 717,4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00">
                <a:tc>
                  <a:txBody>
                    <a:bodyPr/>
                    <a:lstStyle/>
                    <a:p>
                      <a:pPr>
                        <a:lnSpc>
                          <a:spcPct val="115000"/>
                        </a:lnSpc>
                        <a:spcAft>
                          <a:spcPts val="0"/>
                        </a:spcAft>
                      </a:pPr>
                      <a:r>
                        <a:rPr lang="ru-RU" sz="1200">
                          <a:solidFill>
                            <a:srgbClr val="000000"/>
                          </a:solidFill>
                          <a:latin typeface="Times New Roman"/>
                          <a:ea typeface="Times New Roman"/>
                          <a:cs typeface="Times New Roman"/>
                        </a:rPr>
                        <a:t>Дополнительное образование детей</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03</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41 109,9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25 697,3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-15 512,6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066">
                <a:tc>
                  <a:txBody>
                    <a:bodyPr/>
                    <a:lstStyle/>
                    <a:p>
                      <a:pPr>
                        <a:lnSpc>
                          <a:spcPct val="115000"/>
                        </a:lnSpc>
                        <a:spcAft>
                          <a:spcPts val="0"/>
                        </a:spcAft>
                      </a:pPr>
                      <a:r>
                        <a:rPr lang="ru-RU" sz="1200" dirty="0">
                          <a:solidFill>
                            <a:srgbClr val="000000"/>
                          </a:solidFill>
                          <a:latin typeface="Times New Roman"/>
                          <a:ea typeface="Times New Roman"/>
                          <a:cs typeface="Times New Roman"/>
                        </a:rPr>
                        <a:t>Молодежная политика и оздоровление детей</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6 027,6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6 334,2</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306,6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970">
                <a:tc>
                  <a:txBody>
                    <a:bodyPr/>
                    <a:lstStyle/>
                    <a:p>
                      <a:pPr>
                        <a:lnSpc>
                          <a:spcPct val="115000"/>
                        </a:lnSpc>
                        <a:spcAft>
                          <a:spcPts val="0"/>
                        </a:spcAft>
                      </a:pPr>
                      <a:r>
                        <a:rPr lang="ru-RU" sz="1200">
                          <a:solidFill>
                            <a:srgbClr val="000000"/>
                          </a:solidFill>
                          <a:latin typeface="Times New Roman"/>
                          <a:ea typeface="Times New Roman"/>
                          <a:cs typeface="Times New Roman"/>
                        </a:rPr>
                        <a:t>Другие вопросы в области образования</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07</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09</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67 528,9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27 590,5</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-39 938,4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00">
                <a:tc>
                  <a:txBody>
                    <a:bodyPr/>
                    <a:lstStyle/>
                    <a:p>
                      <a:pPr>
                        <a:lnSpc>
                          <a:spcPct val="115000"/>
                        </a:lnSpc>
                        <a:spcAft>
                          <a:spcPts val="0"/>
                        </a:spcAft>
                      </a:pPr>
                      <a:r>
                        <a:rPr lang="ru-RU" sz="1200" b="1">
                          <a:solidFill>
                            <a:srgbClr val="000000"/>
                          </a:solidFill>
                          <a:latin typeface="Times New Roman"/>
                          <a:ea typeface="Times New Roman"/>
                          <a:cs typeface="Times New Roman"/>
                        </a:rPr>
                        <a:t>Культура, кинематография</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08</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119 807,9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116 046,6</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-3 761,3</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263000">
                <a:tc>
                  <a:txBody>
                    <a:bodyPr/>
                    <a:lstStyle/>
                    <a:p>
                      <a:pPr>
                        <a:lnSpc>
                          <a:spcPct val="115000"/>
                        </a:lnSpc>
                        <a:spcAft>
                          <a:spcPts val="0"/>
                        </a:spcAft>
                      </a:pPr>
                      <a:r>
                        <a:rPr lang="ru-RU" sz="1200">
                          <a:solidFill>
                            <a:srgbClr val="000000"/>
                          </a:solidFill>
                          <a:latin typeface="Times New Roman"/>
                          <a:ea typeface="Times New Roman"/>
                          <a:cs typeface="Times New Roman"/>
                        </a:rPr>
                        <a:t>Культура</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08</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100 495,6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96 504,9</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-3 990,7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428">
                <a:tc>
                  <a:txBody>
                    <a:bodyPr/>
                    <a:lstStyle/>
                    <a:p>
                      <a:pPr>
                        <a:lnSpc>
                          <a:spcPct val="115000"/>
                        </a:lnSpc>
                        <a:spcAft>
                          <a:spcPts val="0"/>
                        </a:spcAft>
                      </a:pPr>
                      <a:r>
                        <a:rPr lang="ru-RU" sz="1200">
                          <a:solidFill>
                            <a:srgbClr val="000000"/>
                          </a:solidFill>
                          <a:latin typeface="Times New Roman"/>
                          <a:ea typeface="Times New Roman"/>
                          <a:cs typeface="Times New Roman"/>
                        </a:rPr>
                        <a:t>Другие вопросы в области культуры, кинематографии</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08</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19 312,3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19 541,7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229,4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935">
                <a:tc>
                  <a:txBody>
                    <a:bodyPr/>
                    <a:lstStyle/>
                    <a:p>
                      <a:pPr>
                        <a:lnSpc>
                          <a:spcPct val="115000"/>
                        </a:lnSpc>
                        <a:spcAft>
                          <a:spcPts val="0"/>
                        </a:spcAft>
                      </a:pPr>
                      <a:r>
                        <a:rPr lang="ru-RU" sz="1200" b="1" dirty="0">
                          <a:solidFill>
                            <a:srgbClr val="000000"/>
                          </a:solidFill>
                          <a:latin typeface="Times New Roman"/>
                          <a:ea typeface="Times New Roman"/>
                          <a:cs typeface="Times New Roman"/>
                        </a:rPr>
                        <a:t>Социальная политика</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10</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28 353,3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25 686,0</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latin typeface="Times New Roman"/>
                          <a:ea typeface="Times New Roman"/>
                          <a:cs typeface="Times New Roman"/>
                        </a:rPr>
                        <a:t>-2 667,3</a:t>
                      </a:r>
                      <a:endParaRPr lang="ru-RU" sz="1200" b="1"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205036">
                <a:tc>
                  <a:txBody>
                    <a:bodyPr/>
                    <a:lstStyle/>
                    <a:p>
                      <a:pPr>
                        <a:lnSpc>
                          <a:spcPct val="115000"/>
                        </a:lnSpc>
                        <a:spcAft>
                          <a:spcPts val="0"/>
                        </a:spcAft>
                      </a:pPr>
                      <a:r>
                        <a:rPr lang="ru-RU" sz="1200">
                          <a:solidFill>
                            <a:srgbClr val="000000"/>
                          </a:solidFill>
                          <a:latin typeface="Times New Roman"/>
                          <a:ea typeface="Times New Roman"/>
                          <a:cs typeface="Times New Roman"/>
                        </a:rPr>
                        <a:t>Пенсионное обеспечение</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10</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4 858,6</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5 018,7</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160,1</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nSpc>
                          <a:spcPct val="115000"/>
                        </a:lnSpc>
                        <a:spcAft>
                          <a:spcPts val="0"/>
                        </a:spcAft>
                      </a:pPr>
                      <a:r>
                        <a:rPr lang="ru-RU" sz="1200">
                          <a:solidFill>
                            <a:srgbClr val="000000"/>
                          </a:solidFill>
                          <a:latin typeface="Times New Roman"/>
                          <a:ea typeface="Times New Roman"/>
                          <a:cs typeface="Times New Roman"/>
                        </a:rPr>
                        <a:t>Социальное обеспечение населения</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10</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03</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7 998,4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7 532,0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-466,4</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nSpc>
                          <a:spcPct val="115000"/>
                        </a:lnSpc>
                        <a:spcAft>
                          <a:spcPts val="0"/>
                        </a:spcAft>
                      </a:pPr>
                      <a:r>
                        <a:rPr lang="ru-RU" sz="1200">
                          <a:solidFill>
                            <a:srgbClr val="000000"/>
                          </a:solidFill>
                          <a:latin typeface="Times New Roman"/>
                          <a:ea typeface="Times New Roman"/>
                          <a:cs typeface="Times New Roman"/>
                        </a:rPr>
                        <a:t>Охрана семьи и детства</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10</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04</a:t>
                      </a:r>
                      <a:endParaRPr lang="ru-RU" sz="120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15 496,3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13 135,3</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-2 361,0</a:t>
                      </a:r>
                      <a:endParaRPr lang="ru-RU" sz="1200" dirty="0">
                        <a:latin typeface="Times New Roman"/>
                        <a:ea typeface="Times New Roman"/>
                        <a:cs typeface="Times New Roman"/>
                      </a:endParaRPr>
                    </a:p>
                  </a:txBody>
                  <a:tcPr marL="42749" marR="4274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48" y="285729"/>
          <a:ext cx="8001056" cy="4112550"/>
        </p:xfrm>
        <a:graphic>
          <a:graphicData uri="http://schemas.openxmlformats.org/drawingml/2006/table">
            <a:tbl>
              <a:tblPr/>
              <a:tblGrid>
                <a:gridCol w="3643338"/>
                <a:gridCol w="642942"/>
                <a:gridCol w="571504"/>
                <a:gridCol w="928542"/>
                <a:gridCol w="1143160"/>
                <a:gridCol w="1071570"/>
              </a:tblGrid>
              <a:tr h="278037">
                <a:tc>
                  <a:txBody>
                    <a:bodyPr/>
                    <a:lstStyle/>
                    <a:p>
                      <a:pPr>
                        <a:lnSpc>
                          <a:spcPct val="115000"/>
                        </a:lnSpc>
                        <a:spcAft>
                          <a:spcPts val="0"/>
                        </a:spcAft>
                      </a:pPr>
                      <a:r>
                        <a:rPr lang="ru-RU" sz="1200" b="1" dirty="0">
                          <a:solidFill>
                            <a:srgbClr val="000000"/>
                          </a:solidFill>
                          <a:latin typeface="Times New Roman"/>
                          <a:ea typeface="Times New Roman"/>
                          <a:cs typeface="Times New Roman"/>
                        </a:rPr>
                        <a:t>Физическая культура и спорт</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11</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21</a:t>
                      </a:r>
                      <a:r>
                        <a:rPr lang="ru-RU" sz="1200" b="1" baseline="0" dirty="0" smtClean="0">
                          <a:solidFill>
                            <a:srgbClr val="000000"/>
                          </a:solidFill>
                          <a:latin typeface="Times New Roman"/>
                          <a:ea typeface="Times New Roman"/>
                          <a:cs typeface="Times New Roman"/>
                        </a:rPr>
                        <a:t> 308,5</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9 972,1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-11 336,4</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204635">
                <a:tc>
                  <a:txBody>
                    <a:bodyPr/>
                    <a:lstStyle/>
                    <a:p>
                      <a:pPr>
                        <a:lnSpc>
                          <a:spcPct val="115000"/>
                        </a:lnSpc>
                        <a:spcAft>
                          <a:spcPts val="0"/>
                        </a:spcAft>
                      </a:pPr>
                      <a:r>
                        <a:rPr lang="ru-RU" sz="1200" dirty="0">
                          <a:solidFill>
                            <a:srgbClr val="000000"/>
                          </a:solidFill>
                          <a:latin typeface="Times New Roman"/>
                          <a:ea typeface="Times New Roman"/>
                          <a:cs typeface="Times New Roman"/>
                        </a:rPr>
                        <a:t>Физическая культура</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11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01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10 234,5</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9 149,6</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-1 084,9</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635">
                <a:tc>
                  <a:txBody>
                    <a:bodyPr/>
                    <a:lstStyle/>
                    <a:p>
                      <a:pPr>
                        <a:lnSpc>
                          <a:spcPct val="115000"/>
                        </a:lnSpc>
                        <a:spcAft>
                          <a:spcPts val="0"/>
                        </a:spcAft>
                      </a:pPr>
                      <a:r>
                        <a:rPr lang="ru-RU" sz="1200">
                          <a:solidFill>
                            <a:srgbClr val="000000"/>
                          </a:solidFill>
                          <a:latin typeface="Times New Roman"/>
                          <a:ea typeface="Times New Roman"/>
                          <a:cs typeface="Times New Roman"/>
                        </a:rPr>
                        <a:t>Массовый спорт</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11</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02</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a:solidFill>
                            <a:srgbClr val="000000"/>
                          </a:solidFill>
                          <a:latin typeface="Times New Roman"/>
                          <a:ea typeface="Times New Roman"/>
                          <a:cs typeface="Times New Roman"/>
                        </a:rPr>
                        <a:t>11 </a:t>
                      </a:r>
                      <a:r>
                        <a:rPr lang="ru-RU" sz="1200" dirty="0" smtClean="0">
                          <a:solidFill>
                            <a:srgbClr val="000000"/>
                          </a:solidFill>
                          <a:latin typeface="Times New Roman"/>
                          <a:ea typeface="Times New Roman"/>
                          <a:cs typeface="Times New Roman"/>
                        </a:rPr>
                        <a:t>074,0</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822,5</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-10 251,5</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187">
                <a:tc>
                  <a:txBody>
                    <a:bodyPr/>
                    <a:lstStyle/>
                    <a:p>
                      <a:pPr>
                        <a:lnSpc>
                          <a:spcPct val="115000"/>
                        </a:lnSpc>
                        <a:spcAft>
                          <a:spcPts val="0"/>
                        </a:spcAft>
                      </a:pPr>
                      <a:r>
                        <a:rPr lang="ru-RU" sz="1200" b="1">
                          <a:solidFill>
                            <a:srgbClr val="000000"/>
                          </a:solidFill>
                          <a:latin typeface="Times New Roman"/>
                          <a:ea typeface="Times New Roman"/>
                          <a:cs typeface="Times New Roman"/>
                        </a:rPr>
                        <a:t>Средства массовой информации</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12</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462,7</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542,9</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80,2</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220334">
                <a:tc>
                  <a:txBody>
                    <a:bodyPr/>
                    <a:lstStyle/>
                    <a:p>
                      <a:pPr>
                        <a:lnSpc>
                          <a:spcPct val="115000"/>
                        </a:lnSpc>
                        <a:spcAft>
                          <a:spcPts val="0"/>
                        </a:spcAft>
                      </a:pPr>
                      <a:r>
                        <a:rPr lang="ru-RU" sz="1200">
                          <a:solidFill>
                            <a:srgbClr val="000000"/>
                          </a:solidFill>
                          <a:latin typeface="Times New Roman"/>
                          <a:ea typeface="Times New Roman"/>
                          <a:cs typeface="Times New Roman"/>
                        </a:rPr>
                        <a:t>Периодическая печать и издательства</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12</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02</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462,7</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542,9</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80,2</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270">
                <a:tc>
                  <a:txBody>
                    <a:bodyPr/>
                    <a:lstStyle/>
                    <a:p>
                      <a:pPr>
                        <a:lnSpc>
                          <a:spcPct val="115000"/>
                        </a:lnSpc>
                        <a:spcAft>
                          <a:spcPts val="0"/>
                        </a:spcAft>
                      </a:pPr>
                      <a:r>
                        <a:rPr lang="ru-RU" sz="1200" b="1">
                          <a:solidFill>
                            <a:srgbClr val="000000"/>
                          </a:solidFill>
                          <a:latin typeface="Times New Roman"/>
                          <a:ea typeface="Times New Roman"/>
                          <a:cs typeface="Times New Roman"/>
                        </a:rPr>
                        <a:t>Обслуживание  государственного и муниципального долга</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13</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81,4</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68,1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- 13,3</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392835">
                <a:tc>
                  <a:txBody>
                    <a:bodyPr/>
                    <a:lstStyle/>
                    <a:p>
                      <a:pPr>
                        <a:lnSpc>
                          <a:spcPct val="115000"/>
                        </a:lnSpc>
                        <a:spcAft>
                          <a:spcPts val="0"/>
                        </a:spcAft>
                      </a:pPr>
                      <a:r>
                        <a:rPr lang="ru-RU" sz="1200" dirty="0">
                          <a:solidFill>
                            <a:srgbClr val="000000"/>
                          </a:solidFill>
                          <a:latin typeface="Times New Roman"/>
                          <a:ea typeface="Times New Roman"/>
                          <a:cs typeface="Times New Roman"/>
                        </a:rPr>
                        <a:t>Обслуживание внутреннего государственного и муниципального долга</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13</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01</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81,4</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68,1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- 13,3</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3904">
                <a:tc>
                  <a:txBody>
                    <a:bodyPr/>
                    <a:lstStyle/>
                    <a:p>
                      <a:pPr>
                        <a:lnSpc>
                          <a:spcPct val="115000"/>
                        </a:lnSpc>
                        <a:spcAft>
                          <a:spcPts val="0"/>
                        </a:spcAft>
                      </a:pPr>
                      <a:r>
                        <a:rPr lang="ru-RU" sz="1200" b="1">
                          <a:solidFill>
                            <a:srgbClr val="000000"/>
                          </a:solidFill>
                          <a:latin typeface="Times New Roman"/>
                          <a:ea typeface="Times New Roman"/>
                          <a:cs typeface="Times New Roman"/>
                        </a:rPr>
                        <a:t>Межбюджетные трансферты бюджетам субъектов РФ и муниципальных образований общего характера</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b="1">
                          <a:solidFill>
                            <a:srgbClr val="000000"/>
                          </a:solidFill>
                          <a:latin typeface="Times New Roman"/>
                          <a:ea typeface="Times New Roman"/>
                          <a:cs typeface="Times New Roman"/>
                        </a:rPr>
                        <a:t>14</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nSpc>
                          <a:spcPct val="115000"/>
                        </a:lnSpc>
                        <a:spcAft>
                          <a:spcPts val="0"/>
                        </a:spcAft>
                      </a:pP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3 833,0</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2 855,2</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-977,8</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r h="597469">
                <a:tc>
                  <a:txBody>
                    <a:bodyPr/>
                    <a:lstStyle/>
                    <a:p>
                      <a:pPr>
                        <a:lnSpc>
                          <a:spcPct val="115000"/>
                        </a:lnSpc>
                        <a:spcAft>
                          <a:spcPts val="0"/>
                        </a:spcAft>
                      </a:pPr>
                      <a:r>
                        <a:rPr lang="ru-RU" sz="1200">
                          <a:solidFill>
                            <a:srgbClr val="000000"/>
                          </a:solidFill>
                          <a:latin typeface="Times New Roman"/>
                          <a:ea typeface="Times New Roman"/>
                          <a:cs typeface="Times New Roman"/>
                        </a:rPr>
                        <a:t>Дотации на выравнивание бюджетной обеспеченности субъектов Российской Федерации и муниципальных образований</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solidFill>
                            <a:srgbClr val="000000"/>
                          </a:solidFill>
                          <a:latin typeface="Times New Roman"/>
                          <a:ea typeface="Times New Roman"/>
                          <a:cs typeface="Times New Roman"/>
                        </a:rPr>
                        <a:t>14</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solidFill>
                            <a:srgbClr val="000000"/>
                          </a:solidFill>
                          <a:latin typeface="Times New Roman"/>
                          <a:ea typeface="Times New Roman"/>
                          <a:cs typeface="Times New Roman"/>
                        </a:rPr>
                        <a:t>01</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2 759,7</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2 855,2</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solidFill>
                            <a:srgbClr val="000000"/>
                          </a:solidFill>
                          <a:latin typeface="Times New Roman"/>
                          <a:ea typeface="Times New Roman"/>
                          <a:cs typeface="Times New Roman"/>
                        </a:rPr>
                        <a:t>95,5</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586">
                <a:tc>
                  <a:txBody>
                    <a:bodyPr/>
                    <a:lstStyle/>
                    <a:p>
                      <a:pPr>
                        <a:lnSpc>
                          <a:spcPct val="115000"/>
                        </a:lnSpc>
                        <a:spcAft>
                          <a:spcPts val="0"/>
                        </a:spcAft>
                      </a:pPr>
                      <a:r>
                        <a:rPr lang="ru-RU" sz="1200" dirty="0" smtClean="0">
                          <a:latin typeface="Times New Roman"/>
                          <a:ea typeface="Times New Roman"/>
                          <a:cs typeface="Times New Roman"/>
                        </a:rPr>
                        <a:t>Прочие межбюджетные трансферты бюджетам</a:t>
                      </a:r>
                      <a:r>
                        <a:rPr lang="ru-RU" sz="1200" baseline="0" dirty="0" smtClean="0">
                          <a:latin typeface="Times New Roman"/>
                          <a:ea typeface="Times New Roman"/>
                          <a:cs typeface="Times New Roman"/>
                        </a:rPr>
                        <a:t> субъектов Российской Федерации и муниципальных образований общего характера</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smtClean="0">
                          <a:latin typeface="Times New Roman"/>
                          <a:ea typeface="Times New Roman"/>
                          <a:cs typeface="Times New Roman"/>
                        </a:rPr>
                        <a:t>14</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smtClean="0">
                          <a:latin typeface="Times New Roman"/>
                          <a:ea typeface="Times New Roman"/>
                          <a:cs typeface="Times New Roman"/>
                        </a:rPr>
                        <a:t>03</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1 073,3</a:t>
                      </a: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0,0</a:t>
                      </a: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u-RU" sz="1200" dirty="0" smtClean="0">
                          <a:latin typeface="Times New Roman"/>
                          <a:ea typeface="Times New Roman"/>
                          <a:cs typeface="Times New Roman"/>
                        </a:rPr>
                        <a:t>-1 073,3</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635">
                <a:tc gridSpan="3">
                  <a:txBody>
                    <a:bodyPr/>
                    <a:lstStyle/>
                    <a:p>
                      <a:pPr>
                        <a:lnSpc>
                          <a:spcPct val="115000"/>
                        </a:lnSpc>
                        <a:spcAft>
                          <a:spcPts val="0"/>
                        </a:spcAft>
                      </a:pPr>
                      <a:r>
                        <a:rPr lang="ru-RU" sz="1200" b="1">
                          <a:solidFill>
                            <a:srgbClr val="000000"/>
                          </a:solidFill>
                          <a:latin typeface="Times New Roman"/>
                          <a:ea typeface="Times New Roman"/>
                          <a:cs typeface="Times New Roman"/>
                        </a:rPr>
                        <a:t>ИТОГО:</a:t>
                      </a:r>
                      <a:r>
                        <a:rPr lang="ru-RU" sz="1200">
                          <a:solidFill>
                            <a:srgbClr val="000000"/>
                          </a:solidFill>
                          <a:latin typeface="Times New Roman"/>
                          <a:ea typeface="Times New Roman"/>
                          <a:cs typeface="Times New Roman"/>
                        </a:rPr>
                        <a:t> </a:t>
                      </a:r>
                      <a:endParaRPr lang="ru-RU" sz="120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hMerge="1">
                  <a:txBody>
                    <a:bodyPr/>
                    <a:lstStyle/>
                    <a:p>
                      <a:endParaRPr lang="ru-RU"/>
                    </a:p>
                  </a:txBody>
                  <a:tcPr/>
                </a:tc>
                <a:tc hMerge="1">
                  <a:txBody>
                    <a:bodyPr/>
                    <a:lstStyle/>
                    <a:p>
                      <a:endParaRPr lang="ru-RU"/>
                    </a:p>
                  </a:txBody>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1 047 465,7</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1 036 693,4</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c>
                  <a:txBody>
                    <a:bodyPr/>
                    <a:lstStyle/>
                    <a:p>
                      <a:pPr algn="r">
                        <a:lnSpc>
                          <a:spcPct val="115000"/>
                        </a:lnSpc>
                        <a:spcAft>
                          <a:spcPts val="0"/>
                        </a:spcAft>
                      </a:pPr>
                      <a:r>
                        <a:rPr lang="ru-RU" sz="1200" b="1" dirty="0" smtClean="0">
                          <a:solidFill>
                            <a:srgbClr val="000000"/>
                          </a:solidFill>
                          <a:latin typeface="Times New Roman"/>
                          <a:ea typeface="Times New Roman"/>
                          <a:cs typeface="Times New Roman"/>
                        </a:rPr>
                        <a:t>-10 772,3</a:t>
                      </a:r>
                      <a:endParaRPr lang="ru-RU" sz="1200" dirty="0">
                        <a:latin typeface="Times New Roman"/>
                        <a:ea typeface="Times New Roman"/>
                        <a:cs typeface="Times New Roman"/>
                      </a:endParaRPr>
                    </a:p>
                  </a:txBody>
                  <a:tcPr marL="67235" marR="672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C0B6"/>
                    </a:solidFill>
                  </a:tcPr>
                </a:tc>
              </a:tr>
            </a:tbl>
          </a:graphicData>
        </a:graphic>
      </p:graphicFrame>
      <p:sp>
        <p:nvSpPr>
          <p:cNvPr id="27649" name="Rectangle 1"/>
          <p:cNvSpPr>
            <a:spLocks noChangeArrowheads="1"/>
          </p:cNvSpPr>
          <p:nvPr/>
        </p:nvSpPr>
        <p:spPr bwMode="auto">
          <a:xfrm>
            <a:off x="714348" y="4500570"/>
            <a:ext cx="8072494"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В 2020 году по сравнению с 2019 годом расходы уменьшились на 10 772,3 тыс. рублей.</a:t>
            </a:r>
            <a:endParaRPr kumimoji="0" lang="en-US" sz="1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algn="just"/>
            <a:endParaRPr lang="en-US" sz="1400" dirty="0" smtClean="0">
              <a:solidFill>
                <a:srgbClr val="FF0000"/>
              </a:solidFill>
              <a:latin typeface="Times New Roman" pitchFamily="18" charset="0"/>
              <a:cs typeface="Times New Roman" pitchFamily="18" charset="0"/>
            </a:endParaRPr>
          </a:p>
          <a:p>
            <a:pPr algn="just"/>
            <a:r>
              <a:rPr lang="en-US"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В 2020 году по разделу </a:t>
            </a:r>
            <a:r>
              <a:rPr lang="ru-RU" sz="1400" b="1" dirty="0" smtClean="0">
                <a:latin typeface="Times New Roman" pitchFamily="18" charset="0"/>
                <a:cs typeface="Times New Roman" pitchFamily="18" charset="0"/>
              </a:rPr>
              <a:t>0100</a:t>
            </a:r>
            <a:r>
              <a:rPr lang="ru-RU" sz="1400" dirty="0" smtClean="0">
                <a:latin typeface="Times New Roman" pitchFamily="18" charset="0"/>
                <a:cs typeface="Times New Roman" pitchFamily="18" charset="0"/>
              </a:rPr>
              <a:t> расходы произведены на сумму 65 153,2 тыс. рублей, что на 4 458,4 тыс. рублей больше, чем в 2019 году. Расходы на содержание органов местного самоуправления составляют  7,24 %  от собственных доходов, т.е. ниже утвержденного норматива (8,54%).</a:t>
            </a:r>
            <a:endParaRPr lang="en-US" sz="1400" dirty="0" smtClean="0">
              <a:latin typeface="Times New Roman" pitchFamily="18" charset="0"/>
              <a:cs typeface="Times New Roman" pitchFamily="18" charset="0"/>
            </a:endParaRPr>
          </a:p>
          <a:p>
            <a:pPr algn="just"/>
            <a:endParaRPr lang="ru-RU" sz="1400" dirty="0" smtClean="0">
              <a:solidFill>
                <a:srgbClr val="FF0000"/>
              </a:solidFill>
              <a:latin typeface="Times New Roman" pitchFamily="18" charset="0"/>
              <a:cs typeface="Times New Roman" pitchFamily="18" charset="0"/>
            </a:endParaRPr>
          </a:p>
          <a:p>
            <a:pPr algn="just"/>
            <a:r>
              <a:rPr lang="en-US"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Расходы бюджета по разделу </a:t>
            </a:r>
            <a:r>
              <a:rPr lang="ru-RU" sz="1400" b="1" dirty="0" smtClean="0">
                <a:latin typeface="Times New Roman" pitchFamily="18" charset="0"/>
                <a:cs typeface="Times New Roman" pitchFamily="18" charset="0"/>
              </a:rPr>
              <a:t>0300</a:t>
            </a:r>
            <a:r>
              <a:rPr lang="ru-RU" sz="1400" dirty="0" smtClean="0">
                <a:latin typeface="Times New Roman" pitchFamily="18" charset="0"/>
                <a:cs typeface="Times New Roman" pitchFamily="18" charset="0"/>
              </a:rPr>
              <a:t> увеличились на 793,6 тыс. рублей.</a:t>
            </a:r>
          </a:p>
          <a:p>
            <a:pPr algn="just"/>
            <a:r>
              <a:rPr lang="ru-RU" sz="1400" dirty="0" smtClean="0">
                <a:solidFill>
                  <a:srgbClr val="FF0000"/>
                </a:solidFill>
                <a:latin typeface="Times New Roman" pitchFamily="18" charset="0"/>
                <a:cs typeface="Times New Roman" pitchFamily="18" charset="0"/>
              </a:rPr>
              <a:t>        </a:t>
            </a:r>
          </a:p>
          <a:p>
            <a:pPr algn="just"/>
            <a:r>
              <a:rPr lang="ru-RU" sz="1400" b="1"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Расходы бюджета по разделу </a:t>
            </a:r>
            <a:r>
              <a:rPr lang="ru-RU" sz="1400" b="1" dirty="0" smtClean="0">
                <a:latin typeface="Times New Roman" pitchFamily="18" charset="0"/>
                <a:cs typeface="Times New Roman" pitchFamily="18" charset="0"/>
              </a:rPr>
              <a:t>0400</a:t>
            </a:r>
            <a:r>
              <a:rPr lang="ru-RU" sz="1400" dirty="0" smtClean="0">
                <a:latin typeface="Times New Roman" pitchFamily="18" charset="0"/>
                <a:cs typeface="Times New Roman" pitchFamily="18" charset="0"/>
              </a:rPr>
              <a:t> увеличились на 20 284,7 тыс. рублей</a:t>
            </a:r>
            <a:r>
              <a:rPr lang="ru-RU" sz="1600" dirty="0" smtClean="0"/>
              <a:t>. </a:t>
            </a:r>
            <a:r>
              <a:rPr kumimoji="0" lang="ru-RU" sz="1600" i="0" u="none" strike="noStrike" cap="none" normalizeH="0" baseline="0" dirty="0" smtClean="0">
                <a:ln>
                  <a:noFill/>
                </a:ln>
                <a:effectLst/>
                <a:latin typeface="Times New Roman" pitchFamily="18" charset="0"/>
                <a:ea typeface="Times New Roman" pitchFamily="18" charset="0"/>
                <a:cs typeface="Times New Roman" pitchFamily="18" charset="0"/>
              </a:rPr>
              <a:t> </a:t>
            </a:r>
            <a:endParaRPr kumimoji="0" lang="ru-RU" sz="180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642910" y="285728"/>
            <a:ext cx="8143932"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Расходы по разделу </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0500</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увеличились на </a:t>
            </a:r>
            <a:r>
              <a:rPr lang="ru-RU" sz="1400" dirty="0" smtClean="0">
                <a:latin typeface="Times New Roman" pitchFamily="18" charset="0"/>
                <a:ea typeface="Times New Roman" pitchFamily="18" charset="0"/>
                <a:cs typeface="Times New Roman" pitchFamily="18" charset="0"/>
              </a:rPr>
              <a:t>3 267,6</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 рублей. </a:t>
            </a:r>
            <a:endPar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5560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Расходы на образование 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0700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2020 году уменьшились относительно 2019 года на          21 200,8 тыс. рублей и составили 752 221,9 тыс. рублей. Предусмотренные расходы позволили обеспечить обучение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6189</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учащихся в общеобразовательных учреждениях и содержание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2239</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детей в детских дошкольных учреждениях.</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Расходы бюджета района 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0800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2020 году составили 116 046,6 тыс. рублей  или 99,2% от  плановых ассигнований в сумме 116</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998,5</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тыс. рублей. Расходы  на культуру составили 11,2 % к расходам бюджета муниципального района. </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Бюджетные назначения 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1000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исполнены на 98,0</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что составило 25 686,0 тыс. рублей от плана 26</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206,6</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тыс. рублей.</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1100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расходы проведены на сумму 9 972,1 тыс. рублей или 100,0</a:t>
            </a:r>
            <a:r>
              <a:rPr lang="ru-RU" sz="1400" dirty="0" smtClean="0">
                <a:solidFill>
                  <a:srgbClr val="000000"/>
                </a:solidFill>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плановых ассигнований, что на </a:t>
            </a:r>
            <a:r>
              <a:rPr lang="ru-RU" sz="1400" dirty="0" smtClean="0">
                <a:solidFill>
                  <a:srgbClr val="000000"/>
                </a:solidFill>
                <a:latin typeface="Times New Roman" pitchFamily="18" charset="0"/>
                <a:ea typeface="Times New Roman" pitchFamily="18" charset="0"/>
                <a:cs typeface="Times New Roman" pitchFamily="18" charset="0"/>
              </a:rPr>
              <a:t>11 336,4</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тыс. рублей </a:t>
            </a:r>
            <a:r>
              <a:rPr lang="ru-RU" sz="1400" dirty="0" smtClean="0">
                <a:solidFill>
                  <a:srgbClr val="000000"/>
                </a:solidFill>
                <a:latin typeface="Times New Roman" pitchFamily="18" charset="0"/>
                <a:ea typeface="Times New Roman" pitchFamily="18" charset="0"/>
                <a:cs typeface="Times New Roman" pitchFamily="18" charset="0"/>
              </a:rPr>
              <a:t>меньше</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чем в 2019 году.</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lang="en-US" sz="1400" dirty="0" smtClean="0">
              <a:latin typeface="Arial" pitchFamily="34" charset="0"/>
              <a:ea typeface="Times New Roman" pitchFamily="18"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1200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расходы проведены на 100</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от плановых ассигнований, в  сумме – 542,9 тыс. рублей.</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lang="en-US" sz="1400" dirty="0" smtClean="0">
              <a:latin typeface="Arial" pitchFamily="34" charset="0"/>
              <a:ea typeface="Times New Roman" pitchFamily="18"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Расходы по разделу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1300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исполнены в  сумме 68,1 тыс. рублей или 100% от плановых назначений, что на 13,3 тыс. рублей меньше, чем в 2019 году.</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355600" algn="just" defTabSz="914400" rtl="0" eaLnBrk="0" fontAlgn="base" latinLnBrk="0" hangingPunct="0">
              <a:lnSpc>
                <a:spcPct val="100000"/>
              </a:lnSpc>
              <a:spcBef>
                <a:spcPct val="0"/>
              </a:spcBef>
              <a:spcAft>
                <a:spcPct val="0"/>
              </a:spcAft>
              <a:buClrTx/>
              <a:buSzTx/>
              <a:buFontTx/>
              <a:buNone/>
              <a:tabLst/>
            </a:pPr>
            <a:endParaRPr lang="en-US" sz="1400" dirty="0" smtClean="0">
              <a:latin typeface="Arial" pitchFamily="34" charset="0"/>
              <a:ea typeface="Times New Roman" pitchFamily="18" charset="0"/>
              <a:cs typeface="Arial" pitchFamily="34" charset="0"/>
            </a:endParaRPr>
          </a:p>
          <a:p>
            <a:pPr marL="0" marR="0" lvl="0" indent="3556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1400</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разделу расходы исполнены на 100% от плановых назначений, в сумме – 2 855,2 тыс. рублей , это на 977,8 тыс. рублей </a:t>
            </a:r>
            <a:r>
              <a:rPr lang="ru-RU" sz="1400" dirty="0" smtClean="0">
                <a:solidFill>
                  <a:srgbClr val="000000"/>
                </a:solidFill>
                <a:latin typeface="Times New Roman" pitchFamily="18" charset="0"/>
                <a:ea typeface="Times New Roman" pitchFamily="18" charset="0"/>
                <a:cs typeface="Times New Roman" pitchFamily="18" charset="0"/>
              </a:rPr>
              <a:t>меньше</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чем в 2019 году.</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642910" y="0"/>
            <a:ext cx="807249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A86C2A"/>
                </a:solidFill>
                <a:effectLst/>
                <a:latin typeface="Times New Roman" pitchFamily="18" charset="0"/>
                <a:ea typeface="Times New Roman" pitchFamily="18" charset="0"/>
                <a:cs typeface="Times New Roman" pitchFamily="18" charset="0"/>
              </a:rPr>
              <a:t>Исполнение муниципальных программ</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A86C2A"/>
                </a:solidFill>
                <a:effectLst/>
                <a:latin typeface="Times New Roman" pitchFamily="18" charset="0"/>
                <a:ea typeface="Times New Roman" pitchFamily="18" charset="0"/>
                <a:cs typeface="Times New Roman" pitchFamily="18" charset="0"/>
              </a:rPr>
              <a:t>в  2020 году</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702" name="Rectangle 6"/>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357158" y="928670"/>
          <a:ext cx="8643996" cy="5464641"/>
        </p:xfrm>
        <a:graphic>
          <a:graphicData uri="http://schemas.openxmlformats.org/drawingml/2006/table">
            <a:tbl>
              <a:tblPr/>
              <a:tblGrid>
                <a:gridCol w="2500330"/>
                <a:gridCol w="785818"/>
                <a:gridCol w="857255"/>
                <a:gridCol w="857257"/>
                <a:gridCol w="3643336"/>
              </a:tblGrid>
              <a:tr h="375537">
                <a:tc>
                  <a:txBody>
                    <a:bodyPr/>
                    <a:lstStyle/>
                    <a:p>
                      <a:pPr algn="ctr" fontAlgn="ctr"/>
                      <a:r>
                        <a:rPr lang="ru-RU" sz="1100" b="1" i="0" u="none" strike="noStrike" dirty="0">
                          <a:solidFill>
                            <a:srgbClr val="000000"/>
                          </a:solidFill>
                          <a:latin typeface="Times New Roman"/>
                        </a:rPr>
                        <a:t>Наименование программы</a:t>
                      </a:r>
                    </a:p>
                  </a:txBody>
                  <a:tcPr marL="3701" marR="3701" marT="370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План </a:t>
                      </a:r>
                      <a:r>
                        <a:rPr lang="ru-RU" sz="1100" b="1" i="0" u="none" strike="noStrike" dirty="0" smtClean="0">
                          <a:solidFill>
                            <a:srgbClr val="000000"/>
                          </a:solidFill>
                          <a:latin typeface="Times New Roman"/>
                        </a:rPr>
                        <a:t>2020 </a:t>
                      </a:r>
                      <a:r>
                        <a:rPr lang="ru-RU" sz="1100" b="1" i="0" u="none" strike="noStrike" dirty="0">
                          <a:solidFill>
                            <a:srgbClr val="000000"/>
                          </a:solidFill>
                          <a:latin typeface="Times New Roman"/>
                        </a:rPr>
                        <a:t>год</a:t>
                      </a:r>
                    </a:p>
                  </a:txBody>
                  <a:tcPr marL="3701" marR="3701" marT="370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Отчет </a:t>
                      </a:r>
                      <a:r>
                        <a:rPr lang="ru-RU" sz="1100" b="1" i="0" u="none" strike="noStrike" dirty="0" smtClean="0">
                          <a:solidFill>
                            <a:srgbClr val="000000"/>
                          </a:solidFill>
                          <a:latin typeface="Times New Roman"/>
                        </a:rPr>
                        <a:t>2020 </a:t>
                      </a:r>
                      <a:r>
                        <a:rPr lang="ru-RU" sz="1100" b="1" i="0" u="none" strike="noStrike" dirty="0">
                          <a:solidFill>
                            <a:srgbClr val="000000"/>
                          </a:solidFill>
                          <a:latin typeface="Times New Roman"/>
                        </a:rPr>
                        <a:t>год (факт)</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 исполнения</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ctr"/>
                      <a:r>
                        <a:rPr lang="ru-RU" sz="1100" b="1" i="0" u="none" strike="noStrike" dirty="0">
                          <a:solidFill>
                            <a:srgbClr val="000000"/>
                          </a:solidFill>
                          <a:latin typeface="Times New Roman"/>
                        </a:rPr>
                        <a:t>Целевые показатели</a:t>
                      </a:r>
                    </a:p>
                  </a:txBody>
                  <a:tcPr marL="3701" marR="3701" marT="3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967">
                <a:tc rowSpan="6">
                  <a:txBody>
                    <a:bodyPr/>
                    <a:lstStyle/>
                    <a:p>
                      <a:pPr algn="l" fontAlgn="t"/>
                      <a:r>
                        <a:rPr lang="ru-RU" sz="1100" b="0" i="0" u="none" strike="noStrike" dirty="0" smtClean="0">
                          <a:solidFill>
                            <a:srgbClr val="000000"/>
                          </a:solidFill>
                          <a:latin typeface="Times New Roman"/>
                        </a:rPr>
                        <a:t>Муниципальная программа " Развитие образования Пугачевского муниципального района на 2020 -2022 годы"</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700 774,0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692 686,7</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rowSpan="6">
                  <a:txBody>
                    <a:bodyPr/>
                    <a:lstStyle/>
                    <a:p>
                      <a:pPr algn="ctr" fontAlgn="t"/>
                      <a:r>
                        <a:rPr lang="ru-RU" sz="1100" b="0" i="0" u="none" strike="noStrike" dirty="0" smtClean="0">
                          <a:solidFill>
                            <a:srgbClr val="000000"/>
                          </a:solidFill>
                          <a:latin typeface="Times New Roman"/>
                        </a:rPr>
                        <a:t>98,8</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охват </a:t>
                      </a:r>
                      <a:r>
                        <a:rPr lang="ru-RU" sz="1100" b="0" i="0" u="none" strike="noStrike" dirty="0">
                          <a:solidFill>
                            <a:srgbClr val="000000"/>
                          </a:solidFill>
                          <a:latin typeface="Times New Roman"/>
                        </a:rPr>
                        <a:t>обучающихся горячим питанием - </a:t>
                      </a:r>
                      <a:r>
                        <a:rPr lang="ru-RU" sz="1100" b="0" i="0" u="none" strike="noStrike" dirty="0" smtClean="0">
                          <a:solidFill>
                            <a:srgbClr val="000000"/>
                          </a:solidFill>
                          <a:latin typeface="Times New Roman"/>
                        </a:rPr>
                        <a:t>98%,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обучающихся 10-11 классов, проходящих профильное обучение - </a:t>
                      </a:r>
                      <a:r>
                        <a:rPr lang="ru-RU" sz="1100" b="0" i="0" u="none" strike="noStrike" dirty="0" smtClean="0">
                          <a:solidFill>
                            <a:srgbClr val="000000"/>
                          </a:solidFill>
                          <a:latin typeface="Times New Roman"/>
                        </a:rPr>
                        <a:t>60%,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обучающихся 9-х  и 11-х классов, успешно прошедших государственную итоговую аттестацию - 100%,         </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571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количество учреждений,  в которых открыты и функционируют  Центры</a:t>
                      </a:r>
                      <a:r>
                        <a:rPr lang="ru-RU" sz="1100" b="0" i="0" u="none" strike="noStrike" baseline="0" dirty="0" smtClean="0">
                          <a:solidFill>
                            <a:srgbClr val="000000"/>
                          </a:solidFill>
                          <a:latin typeface="Times New Roman"/>
                        </a:rPr>
                        <a:t> образования цифрового и гуманитарного профилей «Точка роста» </a:t>
                      </a:r>
                      <a:r>
                        <a:rPr lang="ru-RU" sz="1100" b="0" i="0" u="none" strike="noStrike" dirty="0" smtClean="0">
                          <a:solidFill>
                            <a:srgbClr val="000000"/>
                          </a:solidFill>
                          <a:latin typeface="Times New Roman"/>
                        </a:rPr>
                        <a:t>- 5</a:t>
                      </a:r>
                      <a:r>
                        <a:rPr lang="ru-RU" sz="1100" b="0" i="0" u="none" strike="noStrike" baseline="0" dirty="0" smtClean="0">
                          <a:solidFill>
                            <a:srgbClr val="000000"/>
                          </a:solidFill>
                          <a:latin typeface="Times New Roman"/>
                        </a:rPr>
                        <a:t> штук</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0006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a:t>
                      </a:r>
                      <a:r>
                        <a:rPr lang="ru-RU" sz="1100" b="0" i="0" u="none" strike="noStrike" dirty="0" smtClean="0">
                          <a:solidFill>
                            <a:srgbClr val="FF0000"/>
                          </a:solidFill>
                          <a:latin typeface="Times New Roman"/>
                        </a:rPr>
                        <a:t> </a:t>
                      </a:r>
                      <a:r>
                        <a:rPr lang="ru-RU" sz="1100" b="0" i="0" u="none" strike="noStrike" dirty="0">
                          <a:solidFill>
                            <a:srgbClr val="000000"/>
                          </a:solidFill>
                          <a:latin typeface="Times New Roman"/>
                        </a:rPr>
                        <a:t>общеобразовательных учреждений, отвечающих современным требованиям к условиям осуществления образовательного процесса - </a:t>
                      </a:r>
                      <a:r>
                        <a:rPr lang="ru-RU" sz="1100" b="0" i="0" u="none" strike="noStrike" dirty="0" smtClean="0">
                          <a:solidFill>
                            <a:srgbClr val="000000"/>
                          </a:solidFill>
                          <a:latin typeface="Times New Roman"/>
                        </a:rPr>
                        <a:t>100%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71438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доля </a:t>
                      </a:r>
                      <a:r>
                        <a:rPr lang="ru-RU" sz="1100" b="0" i="0" u="none" strike="noStrike" dirty="0">
                          <a:solidFill>
                            <a:srgbClr val="000000"/>
                          </a:solidFill>
                          <a:latin typeface="Times New Roman"/>
                        </a:rPr>
                        <a:t>учреждений, в которых условия воспитания детей соответствуют требованиям федерального государственного образовательного стандарта дошкольного образования -100%</a:t>
                      </a: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857646">
                <a:tc>
                  <a:txBody>
                    <a:bodyPr/>
                    <a:lstStyle/>
                    <a:p>
                      <a:pPr algn="l" fontAlgn="t"/>
                      <a:r>
                        <a:rPr lang="ru-RU" sz="1100" b="0" i="0" u="none" strike="noStrike" dirty="0" smtClean="0">
                          <a:solidFill>
                            <a:srgbClr val="000000"/>
                          </a:solidFill>
                          <a:latin typeface="Times New Roman"/>
                        </a:rPr>
                        <a:t>Муниципальная программа "Развитие транспортной системы, обеспечение безопасности дорожного движения Пугачевского муниципального района Саратовской области на 2020-2022 годы"</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46 933,1</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43 900,0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93,5</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r>
                        <a:rPr lang="ru-RU" sz="1100" b="0" i="0" u="none" strike="noStrike" dirty="0" smtClean="0">
                          <a:solidFill>
                            <a:srgbClr val="000000"/>
                          </a:solidFill>
                          <a:latin typeface="Times New Roman"/>
                        </a:rPr>
                        <a:t>- проведены </a:t>
                      </a:r>
                      <a:r>
                        <a:rPr lang="ru-RU" sz="1100" b="0" i="0" u="none" strike="noStrike" dirty="0">
                          <a:solidFill>
                            <a:srgbClr val="000000"/>
                          </a:solidFill>
                          <a:latin typeface="Times New Roman"/>
                        </a:rPr>
                        <a:t>работы по ямочному ремонту площадью более </a:t>
                      </a:r>
                      <a:r>
                        <a:rPr lang="ru-RU" sz="1100" b="0" i="0" u="none" strike="noStrike" dirty="0" smtClean="0">
                          <a:solidFill>
                            <a:srgbClr val="000000"/>
                          </a:solidFill>
                          <a:latin typeface="Times New Roman"/>
                        </a:rPr>
                        <a:t>15,0 тыс. кв. </a:t>
                      </a:r>
                      <a:r>
                        <a:rPr lang="ru-RU" sz="1100" b="0" i="0" u="none" strike="noStrike" dirty="0">
                          <a:solidFill>
                            <a:srgbClr val="000000"/>
                          </a:solidFill>
                          <a:latin typeface="Times New Roman"/>
                        </a:rPr>
                        <a:t>метров на </a:t>
                      </a:r>
                      <a:r>
                        <a:rPr lang="ru-RU" sz="1100" b="0" i="0" u="none" strike="noStrike" dirty="0" err="1">
                          <a:solidFill>
                            <a:srgbClr val="000000"/>
                          </a:solidFill>
                          <a:latin typeface="Times New Roman"/>
                        </a:rPr>
                        <a:t>автоподъездах</a:t>
                      </a:r>
                      <a:r>
                        <a:rPr lang="ru-RU" sz="1100" b="0" i="0" u="none" strike="noStrike" dirty="0">
                          <a:solidFill>
                            <a:srgbClr val="000000"/>
                          </a:solidFill>
                          <a:latin typeface="Times New Roman"/>
                        </a:rPr>
                        <a:t> к сельским населенным </a:t>
                      </a:r>
                      <a:r>
                        <a:rPr lang="ru-RU" sz="1100" b="0" i="0" u="none" strike="noStrike" dirty="0" smtClean="0">
                          <a:solidFill>
                            <a:srgbClr val="000000"/>
                          </a:solidFill>
                          <a:latin typeface="Times New Roman"/>
                        </a:rPr>
                        <a:t>пунктам</a:t>
                      </a:r>
                    </a:p>
                    <a:p>
                      <a:pPr algn="l" fontAlgn="t"/>
                      <a:r>
                        <a:rPr lang="ru-RU" sz="1100" b="0" i="0" u="none" strike="noStrike" dirty="0" smtClean="0">
                          <a:solidFill>
                            <a:srgbClr val="000000"/>
                          </a:solidFill>
                          <a:latin typeface="Times New Roman"/>
                        </a:rPr>
                        <a:t>- прирост  протяженности автомобильных дорог общего пользования местного значения,</a:t>
                      </a:r>
                      <a:r>
                        <a:rPr lang="ru-RU" sz="1100" b="0" i="0" u="none" strike="noStrike" baseline="0" dirty="0" smtClean="0">
                          <a:solidFill>
                            <a:srgbClr val="000000"/>
                          </a:solidFill>
                          <a:latin typeface="Times New Roman"/>
                        </a:rPr>
                        <a:t> соответствующих нормативным требованиям, в результате капитального ремонта и ремонта автомобильных дорог  - 1,63 км</a:t>
                      </a:r>
                      <a:endParaRPr lang="ru-RU" sz="1100" b="0" i="0" u="none" strike="noStrike" dirty="0" smtClean="0">
                        <a:solidFill>
                          <a:srgbClr val="000000"/>
                        </a:solidFill>
                        <a:latin typeface="Times New Roman"/>
                      </a:endParaRPr>
                    </a:p>
                    <a:p>
                      <a:pPr algn="l" fontAlgn="t"/>
                      <a:r>
                        <a:rPr lang="ru-RU" sz="1100" b="0" i="0" u="none" strike="noStrike" dirty="0" smtClean="0">
                          <a:solidFill>
                            <a:srgbClr val="000000"/>
                          </a:solidFill>
                          <a:latin typeface="Times New Roman"/>
                        </a:rPr>
                        <a:t>- установлены 33 дорожных знака</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06314">
                <a:tc>
                  <a:txBody>
                    <a:bodyPr/>
                    <a:lstStyle/>
                    <a:p>
                      <a:pPr algn="l" fontAlgn="t"/>
                      <a:r>
                        <a:rPr lang="ru-RU" sz="1100" b="0" i="0" u="none" strike="noStrike" dirty="0" smtClean="0">
                          <a:solidFill>
                            <a:srgbClr val="000000"/>
                          </a:solidFill>
                          <a:latin typeface="Times New Roman"/>
                        </a:rPr>
                        <a:t>Муниципальная программа "Профилактика терроризма и экстремизма на территории Пугачевского муниципального района на 2020 год"</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1 411,6</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a:solidFill>
                            <a:srgbClr val="000000"/>
                          </a:solidFill>
                          <a:latin typeface="Times New Roman"/>
                        </a:rPr>
                        <a:t>1 </a:t>
                      </a:r>
                      <a:r>
                        <a:rPr lang="ru-RU" sz="1100" b="0" i="0" u="none" strike="noStrike" dirty="0" smtClean="0">
                          <a:solidFill>
                            <a:srgbClr val="000000"/>
                          </a:solidFill>
                          <a:latin typeface="Times New Roman"/>
                        </a:rPr>
                        <a:t>411,6</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tcPr>
                </a:tc>
                <a:tc>
                  <a:txBody>
                    <a:bodyPr/>
                    <a:lstStyle/>
                    <a:p>
                      <a:pPr algn="l" fontAlgn="t">
                        <a:buFontTx/>
                        <a:buChar char="-"/>
                      </a:pPr>
                      <a:r>
                        <a:rPr lang="ru-RU" sz="1100" b="0" i="0" u="none" strike="noStrike" dirty="0" smtClean="0">
                          <a:solidFill>
                            <a:srgbClr val="000000"/>
                          </a:solidFill>
                          <a:latin typeface="Times New Roman"/>
                        </a:rPr>
                        <a:t>объем </a:t>
                      </a:r>
                      <a:r>
                        <a:rPr lang="ru-RU" sz="1100" b="0" i="0" u="none" strike="noStrike" baseline="0" dirty="0" smtClean="0">
                          <a:solidFill>
                            <a:srgbClr val="000000"/>
                          </a:solidFill>
                          <a:latin typeface="Times New Roman"/>
                        </a:rPr>
                        <a:t> </a:t>
                      </a:r>
                      <a:r>
                        <a:rPr lang="ru-RU" sz="1100" b="0" i="0" u="none" strike="noStrike" dirty="0" smtClean="0">
                          <a:solidFill>
                            <a:srgbClr val="000000"/>
                          </a:solidFill>
                          <a:latin typeface="Times New Roman"/>
                        </a:rPr>
                        <a:t>бесперебойной</a:t>
                      </a:r>
                      <a:r>
                        <a:rPr lang="ru-RU" sz="1100" b="0" i="0" u="none" strike="noStrike" baseline="0" dirty="0" smtClean="0">
                          <a:solidFill>
                            <a:srgbClr val="000000"/>
                          </a:solidFill>
                          <a:latin typeface="Times New Roman"/>
                        </a:rPr>
                        <a:t>  работы  средств тревожной сигнализации, установленных на</a:t>
                      </a:r>
                      <a:r>
                        <a:rPr lang="ru-RU" sz="1100" b="0" i="0" u="none" strike="noStrike" dirty="0" smtClean="0">
                          <a:solidFill>
                            <a:srgbClr val="000000"/>
                          </a:solidFill>
                          <a:latin typeface="Times New Roman"/>
                        </a:rPr>
                        <a:t> объектах </a:t>
                      </a:r>
                      <a:r>
                        <a:rPr lang="ru-RU" sz="1100" b="0" i="0" u="none" strike="noStrike" dirty="0">
                          <a:solidFill>
                            <a:srgbClr val="000000"/>
                          </a:solidFill>
                          <a:latin typeface="Times New Roman"/>
                        </a:rPr>
                        <a:t>социальной сферы </a:t>
                      </a:r>
                      <a:r>
                        <a:rPr lang="ru-RU" sz="1100" b="0" i="0" u="none" strike="noStrike" dirty="0" smtClean="0">
                          <a:solidFill>
                            <a:srgbClr val="000000"/>
                          </a:solidFill>
                          <a:latin typeface="Times New Roman"/>
                        </a:rPr>
                        <a:t> -100%                                        </a:t>
                      </a:r>
                    </a:p>
                    <a:p>
                      <a:pPr algn="l" fontAlgn="t">
                        <a:buFontTx/>
                        <a:buChar char="-"/>
                      </a:pPr>
                      <a:r>
                        <a:rPr lang="ru-RU" sz="1100" b="0" i="0" u="none" strike="noStrike" dirty="0" smtClean="0">
                          <a:solidFill>
                            <a:srgbClr val="000000"/>
                          </a:solidFill>
                          <a:latin typeface="Times New Roman"/>
                        </a:rPr>
                        <a:t> повышение доли обучающихся и молодежи, участвующих в мероприятиях,</a:t>
                      </a:r>
                      <a:r>
                        <a:rPr lang="ru-RU" sz="1100" b="0" i="0" u="none" strike="noStrike" baseline="0" dirty="0" smtClean="0">
                          <a:solidFill>
                            <a:srgbClr val="000000"/>
                          </a:solidFill>
                          <a:latin typeface="Times New Roman"/>
                        </a:rPr>
                        <a:t> направленных на воспитание культуры мира, профилактику проявления экстремизма</a:t>
                      </a:r>
                      <a:endParaRPr lang="ru-RU" sz="1100" b="0" i="0" u="none" strike="noStrike" dirty="0">
                        <a:solidFill>
                          <a:srgbClr val="000000"/>
                        </a:solidFill>
                        <a:latin typeface="Times New Roman"/>
                      </a:endParaRPr>
                    </a:p>
                  </a:txBody>
                  <a:tcPr marL="3701" marR="3701" marT="370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785786" y="571480"/>
            <a:ext cx="7500990"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Уважаемые жители и гости Пугачевского района!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 для граждан составлен  на  основании решения  Собрания Пугачевского муниципального  района </a:t>
            </a:r>
            <a:r>
              <a:rPr kumimoji="0" lang="ru-RU" sz="1800" b="0" i="0" u="none" strike="noStrike" cap="none" normalizeH="0" baseline="0" dirty="0" smtClean="0">
                <a:ln>
                  <a:noFill/>
                </a:ln>
                <a:effectLst/>
                <a:latin typeface="Times New Roman" pitchFamily="18" charset="0"/>
                <a:ea typeface="Times New Roman" pitchFamily="18" charset="0"/>
                <a:cs typeface="Times New Roman" pitchFamily="18" charset="0"/>
              </a:rPr>
              <a:t>от 25 мая </a:t>
            </a:r>
            <a:r>
              <a:rPr kumimoji="0" lang="ru-RU" sz="1800" b="0" i="0" u="none" strike="noStrike" cap="none" normalizeH="0" dirty="0" smtClean="0">
                <a:ln>
                  <a:noFill/>
                </a:ln>
                <a:effectLst/>
                <a:latin typeface="Times New Roman" pitchFamily="18" charset="0"/>
                <a:ea typeface="Times New Roman" pitchFamily="18" charset="0"/>
                <a:cs typeface="Times New Roman" pitchFamily="18" charset="0"/>
              </a:rPr>
              <a:t>2021 года № 289 </a:t>
            </a:r>
            <a:r>
              <a:rPr kumimoji="0" lang="ru-RU" sz="1800" b="0" i="0" u="none" strike="noStrike" cap="none" normalizeH="0" baseline="0" dirty="0" smtClean="0">
                <a:ln>
                  <a:noFill/>
                </a:ln>
                <a:effectLst/>
                <a:latin typeface="Times New Roman" pitchFamily="18" charset="0"/>
                <a:ea typeface="Times New Roman" pitchFamily="18" charset="0"/>
                <a:cs typeface="Times New Roman" pitchFamily="18" charset="0"/>
              </a:rPr>
              <a:t>«</a:t>
            </a: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 исполнении бюджета  Пугачевского муниципального района Саратовской области за 2020 год». С данным решением можно ознакомиться на официальном сайте Администрации Пугачевского муниципального района Саратовской области (</a:t>
            </a: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2"/>
              </a:rPr>
              <a:t>http</a:t>
            </a: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2"/>
              </a:rPr>
              <a:t>://</a:t>
            </a:r>
            <a:r>
              <a:rPr kumimoji="0" lang="en-US" sz="18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hlinkClick r:id="rId2"/>
              </a:rPr>
              <a:t>pugachev</a:t>
            </a: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2"/>
              </a:rPr>
              <a:t>-</a:t>
            </a:r>
            <a:r>
              <a:rPr kumimoji="0" lang="en-US" sz="18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hlinkClick r:id="rId2"/>
              </a:rPr>
              <a:t>adm</a:t>
            </a: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2"/>
              </a:rPr>
              <a:t>.</a:t>
            </a:r>
            <a:r>
              <a:rPr kumimoji="0" lang="en-US" sz="18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hlinkClick r:id="rId2"/>
              </a:rPr>
              <a:t>ru</a:t>
            </a: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Важнейшими целями бюджетной политики района является исполнение принятых обязательств, решение наиболее значимых для жителей социальных вопросов в условиях ограниченных финансовых ресурсов, обеспечение стабильности бюджетной системы района.</a:t>
            </a: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гражданским служащим, пенсионерам и другим категориям населения, так как районный бюджет затрагивает интересы каждого жителя Пугачевского района. Мы постарались в доступной и понятной форме для граждан, показать основные показатели исполнения районного бюджета.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357159" y="357166"/>
          <a:ext cx="8501121" cy="5581953"/>
        </p:xfrm>
        <a:graphic>
          <a:graphicData uri="http://schemas.openxmlformats.org/drawingml/2006/table">
            <a:tbl>
              <a:tblPr/>
              <a:tblGrid>
                <a:gridCol w="2500329"/>
                <a:gridCol w="785818"/>
                <a:gridCol w="857256"/>
                <a:gridCol w="785818"/>
                <a:gridCol w="3571900"/>
              </a:tblGrid>
              <a:tr h="285752">
                <a:tc rowSpan="3">
                  <a:txBody>
                    <a:bodyPr/>
                    <a:lstStyle/>
                    <a:p>
                      <a:pPr algn="l" fontAlgn="t"/>
                      <a:r>
                        <a:rPr lang="ru-RU" sz="1100" b="0" i="0" u="none" strike="noStrike" dirty="0" smtClean="0">
                          <a:solidFill>
                            <a:srgbClr val="000000"/>
                          </a:solidFill>
                          <a:latin typeface="Times New Roman"/>
                        </a:rPr>
                        <a:t>Муниципальная программа "Развитие сети спортивных сооружений в Пугачевском муниципальном районе на 2020 год"</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822,5</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822,5</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smtClean="0">
                          <a:solidFill>
                            <a:schemeClr val="tx1"/>
                          </a:solidFill>
                          <a:latin typeface="Times New Roman"/>
                        </a:rPr>
                        <a:t>- увеличение площади прямой беговой дорожки – 80 кв.м.</a:t>
                      </a:r>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85752">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r>
                        <a:rPr lang="ru-RU" sz="1100" b="0" i="0" u="none" strike="noStrike" dirty="0" smtClean="0">
                          <a:solidFill>
                            <a:schemeClr val="tx1"/>
                          </a:solidFill>
                          <a:latin typeface="Times New Roman"/>
                        </a:rPr>
                        <a:t>- количество созданных площадок для ГТО – 1</a:t>
                      </a:r>
                      <a:r>
                        <a:rPr lang="ru-RU" sz="1100" b="0" i="0" u="none" strike="noStrike" baseline="0" dirty="0" smtClean="0">
                          <a:solidFill>
                            <a:schemeClr val="tx1"/>
                          </a:solidFill>
                          <a:latin typeface="Times New Roman"/>
                        </a:rPr>
                        <a:t> шт.</a:t>
                      </a:r>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5752">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r>
                        <a:rPr lang="ru-RU" sz="1100" b="0" i="0" u="none" strike="noStrike" dirty="0" smtClean="0">
                          <a:solidFill>
                            <a:schemeClr val="tx1"/>
                          </a:solidFill>
                          <a:latin typeface="Times New Roman"/>
                        </a:rPr>
                        <a:t>- расширение возможности организации тренировок </a:t>
                      </a:r>
                      <a:endParaRPr lang="ru-RU" sz="1100" b="0" i="0" u="none" strike="noStrike" dirty="0">
                        <a:solidFill>
                          <a:schemeClr val="tx1"/>
                        </a:solidFill>
                        <a:latin typeface="Times New Roman"/>
                      </a:endParaRPr>
                    </a:p>
                  </a:txBody>
                  <a:tcPr marL="3668" marR="3668" marT="36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071570">
                <a:tc>
                  <a:txBody>
                    <a:bodyPr/>
                    <a:lstStyle/>
                    <a:p>
                      <a:pPr algn="l" fontAlgn="t"/>
                      <a:r>
                        <a:rPr lang="ru-RU" sz="1100" b="0" i="0" u="none" strike="noStrike" dirty="0" smtClean="0">
                          <a:solidFill>
                            <a:srgbClr val="000000"/>
                          </a:solidFill>
                          <a:latin typeface="Times New Roman"/>
                        </a:rPr>
                        <a:t>Муниципальная программа "Обеспечение жилыми помещениями молодых семей, проживающих на территории Пугачевского муниципального района Саратовской области  на 2016-2020 годы"</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7 371,0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7 047,4</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95,6</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endParaRPr lang="ru-RU" sz="1100" b="0" i="0" u="none" strike="noStrike" dirty="0" smtClean="0">
                        <a:solidFill>
                          <a:srgbClr val="000000"/>
                        </a:solidFill>
                        <a:latin typeface="Times New Roman"/>
                      </a:endParaRPr>
                    </a:p>
                    <a:p>
                      <a:pPr algn="l" fontAlgn="t"/>
                      <a:r>
                        <a:rPr lang="ru-RU" sz="1100" b="0" i="0" u="none" strike="noStrike" dirty="0" smtClean="0">
                          <a:solidFill>
                            <a:srgbClr val="000000"/>
                          </a:solidFill>
                          <a:latin typeface="Times New Roman"/>
                        </a:rPr>
                        <a:t>- оплачено 11 </a:t>
                      </a:r>
                      <a:r>
                        <a:rPr lang="ru-RU" sz="1100" b="0" i="0" u="none" strike="noStrike" dirty="0">
                          <a:solidFill>
                            <a:srgbClr val="000000"/>
                          </a:solidFill>
                          <a:latin typeface="Times New Roman"/>
                        </a:rPr>
                        <a:t>свидетельств о праве на получение социальной выплаты, участникам </a:t>
                      </a:r>
                      <a:r>
                        <a:rPr lang="ru-RU" sz="1100" b="0" i="0" u="none" strike="noStrike" dirty="0" smtClean="0">
                          <a:solidFill>
                            <a:srgbClr val="000000"/>
                          </a:solidFill>
                          <a:latin typeface="Times New Roman"/>
                        </a:rPr>
                        <a:t>2020 </a:t>
                      </a:r>
                      <a:r>
                        <a:rPr lang="ru-RU" sz="1100" b="0" i="0" u="none" strike="noStrike" dirty="0">
                          <a:solidFill>
                            <a:srgbClr val="000000"/>
                          </a:solidFill>
                          <a:latin typeface="Times New Roman"/>
                        </a:rPr>
                        <a:t>года</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4">
                <a:tc rowSpan="7">
                  <a:txBody>
                    <a:bodyPr/>
                    <a:lstStyle/>
                    <a:p>
                      <a:pPr algn="l" fontAlgn="t"/>
                      <a:r>
                        <a:rPr lang="ru-RU" sz="1100" b="0" i="0" u="none" strike="noStrike" dirty="0" smtClean="0">
                          <a:solidFill>
                            <a:srgbClr val="000000"/>
                          </a:solidFill>
                          <a:latin typeface="Times New Roman"/>
                        </a:rPr>
                        <a:t>Муниципальная программа "Развитие культуры Пугачевского муниципального района на 2020-2022 годы"</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95 933,6</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95 005,5</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ru-RU" sz="1100" b="0" i="0" u="none" strike="noStrike" dirty="0" smtClean="0">
                          <a:solidFill>
                            <a:srgbClr val="000000"/>
                          </a:solidFill>
                          <a:latin typeface="Times New Roman"/>
                        </a:rPr>
                        <a:t>99,0</a:t>
                      </a: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buFontTx/>
                        <a:buChar char="-"/>
                      </a:pPr>
                      <a:r>
                        <a:rPr lang="ru-RU" sz="1100" b="0" i="0" u="none" strike="noStrike" dirty="0" smtClean="0">
                          <a:solidFill>
                            <a:srgbClr val="000000"/>
                          </a:solidFill>
                          <a:latin typeface="Times New Roman"/>
                        </a:rPr>
                        <a:t>повышение </a:t>
                      </a:r>
                      <a:r>
                        <a:rPr lang="ru-RU" sz="1100" b="0" i="0" u="none" strike="noStrike" dirty="0">
                          <a:solidFill>
                            <a:srgbClr val="000000"/>
                          </a:solidFill>
                          <a:latin typeface="Times New Roman"/>
                        </a:rPr>
                        <a:t>качества предоставляемых услуг </a:t>
                      </a:r>
                      <a:r>
                        <a:rPr lang="ru-RU" sz="1100" b="0" i="0" u="none" strike="noStrike" dirty="0" smtClean="0">
                          <a:solidFill>
                            <a:srgbClr val="000000"/>
                          </a:solidFill>
                          <a:latin typeface="Times New Roman"/>
                        </a:rPr>
                        <a:t>населению</a:t>
                      </a:r>
                    </a:p>
                    <a:p>
                      <a:pPr algn="l" fontAlgn="t">
                        <a:buFontTx/>
                        <a:buNone/>
                      </a:pP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58308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доведение </a:t>
                      </a:r>
                      <a:r>
                        <a:rPr lang="ru-RU" sz="1100" b="0" i="0" u="none" strike="noStrike" dirty="0">
                          <a:solidFill>
                            <a:srgbClr val="000000"/>
                          </a:solidFill>
                          <a:latin typeface="Times New Roman"/>
                        </a:rPr>
                        <a:t>средней заработной платы работников учреждений культуры района до 100% уровня средней заработной платы в Саратовской области</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85314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buFontTx/>
                        <a:buChar char="-"/>
                      </a:pPr>
                      <a:r>
                        <a:rPr lang="ru-RU" sz="1100" b="0" i="0" u="none" strike="noStrike" dirty="0" smtClean="0">
                          <a:solidFill>
                            <a:srgbClr val="000000"/>
                          </a:solidFill>
                          <a:latin typeface="Times New Roman"/>
                        </a:rPr>
                        <a:t>проведение культурно-массовых мероприятий – 2897  ед.</a:t>
                      </a:r>
                    </a:p>
                    <a:p>
                      <a:pPr algn="l" fontAlgn="t">
                        <a:buFontTx/>
                        <a:buChar char="-"/>
                      </a:pPr>
                      <a:endParaRPr lang="ru-RU" sz="1100" b="0" i="0" u="none" strike="noStrike" dirty="0" smtClean="0">
                        <a:solidFill>
                          <a:srgbClr val="000000"/>
                        </a:solidFill>
                        <a:latin typeface="Times New Roman"/>
                      </a:endParaRPr>
                    </a:p>
                    <a:p>
                      <a:pPr algn="l" fontAlgn="t">
                        <a:buFontTx/>
                        <a:buChar char="-"/>
                      </a:pPr>
                      <a:r>
                        <a:rPr lang="ru-RU" sz="1100" b="0" i="0" u="none" strike="noStrike" dirty="0" smtClean="0">
                          <a:solidFill>
                            <a:srgbClr val="000000"/>
                          </a:solidFill>
                          <a:latin typeface="Times New Roman"/>
                        </a:rPr>
                        <a:t> количество посетителей музеев – 18,9 тыс. ед.</a:t>
                      </a:r>
                    </a:p>
                    <a:p>
                      <a:pPr algn="l" fontAlgn="t">
                        <a:buFontTx/>
                        <a:buNone/>
                      </a:pPr>
                      <a:endParaRPr lang="ru-RU" sz="1100" b="0" i="0" u="none" strike="noStrike" dirty="0" smtClean="0">
                        <a:solidFill>
                          <a:srgbClr val="000000"/>
                        </a:solidFill>
                        <a:latin typeface="Times New Roman"/>
                      </a:endParaRPr>
                    </a:p>
                    <a:p>
                      <a:pPr algn="l" fontAlgn="t">
                        <a:buFontTx/>
                        <a:buChar char="-"/>
                      </a:pPr>
                      <a:r>
                        <a:rPr lang="ru-RU" sz="1100" b="0" i="0" u="none" strike="noStrike" baseline="0" dirty="0" smtClean="0">
                          <a:solidFill>
                            <a:srgbClr val="000000"/>
                          </a:solidFill>
                          <a:latin typeface="Times New Roman"/>
                        </a:rPr>
                        <a:t>количество книговыдач – 122,7 тыс. ед.</a:t>
                      </a:r>
                    </a:p>
                    <a:p>
                      <a:pPr algn="l" fontAlgn="t">
                        <a:buFontTx/>
                        <a:buNone/>
                      </a:pPr>
                      <a:endParaRPr lang="ru-RU" sz="1100" b="0" i="0" u="none" strike="noStrike" dirty="0">
                        <a:solidFill>
                          <a:srgbClr val="000000"/>
                        </a:solidFill>
                        <a:latin typeface="Times New Roman"/>
                      </a:endParaRP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52691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развитие </a:t>
                      </a:r>
                      <a:r>
                        <a:rPr lang="ru-RU" sz="1100" b="0" i="0" u="none" strike="noStrike" dirty="0">
                          <a:solidFill>
                            <a:srgbClr val="000000"/>
                          </a:solidFill>
                          <a:latin typeface="Times New Roman"/>
                        </a:rPr>
                        <a:t>форм </a:t>
                      </a:r>
                      <a:r>
                        <a:rPr lang="ru-RU" sz="1100" b="0" i="0" u="none" strike="noStrike" dirty="0" err="1">
                          <a:solidFill>
                            <a:srgbClr val="000000"/>
                          </a:solidFill>
                          <a:latin typeface="Times New Roman"/>
                        </a:rPr>
                        <a:t>культурно-досуговой</a:t>
                      </a:r>
                      <a:r>
                        <a:rPr lang="ru-RU" sz="1100" b="0" i="0" u="none" strike="noStrike" dirty="0">
                          <a:solidFill>
                            <a:srgbClr val="000000"/>
                          </a:solidFill>
                          <a:latin typeface="Times New Roman"/>
                        </a:rPr>
                        <a:t> деятельности и любительского творчества</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7099">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формирование </a:t>
                      </a:r>
                      <a:r>
                        <a:rPr lang="ru-RU" sz="1100" b="0" i="0" u="none" strike="noStrike" dirty="0">
                          <a:solidFill>
                            <a:srgbClr val="000000"/>
                          </a:solidFill>
                          <a:latin typeface="Times New Roman"/>
                        </a:rPr>
                        <a:t>и обеспечение сохранности библиотечного фонда, организация библиотечного обслуживания</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428628">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укрепление </a:t>
                      </a:r>
                      <a:r>
                        <a:rPr lang="ru-RU" sz="1100" b="0" i="0" u="none" strike="noStrike" dirty="0">
                          <a:solidFill>
                            <a:srgbClr val="000000"/>
                          </a:solidFill>
                          <a:latin typeface="Times New Roman"/>
                        </a:rPr>
                        <a:t>материально-технической базы учреждений культуры и дополнительного образования</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9461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t"/>
                      <a:r>
                        <a:rPr lang="ru-RU" sz="1100" b="0" i="0" u="none" strike="noStrike" dirty="0" smtClean="0">
                          <a:solidFill>
                            <a:srgbClr val="000000"/>
                          </a:solidFill>
                          <a:latin typeface="Times New Roman"/>
                        </a:rPr>
                        <a:t>- создание </a:t>
                      </a:r>
                      <a:r>
                        <a:rPr lang="ru-RU" sz="1100" b="0" i="0" u="none" strike="noStrike" dirty="0">
                          <a:solidFill>
                            <a:srgbClr val="000000"/>
                          </a:solidFill>
                          <a:latin typeface="Times New Roman"/>
                        </a:rPr>
                        <a:t>условий для творческой деятельности работников культуры</a:t>
                      </a:r>
                    </a:p>
                  </a:txBody>
                  <a:tcPr marL="3668" marR="3668" marT="366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nvGraphicFramePr>
        <p:xfrm>
          <a:off x="285720" y="285728"/>
          <a:ext cx="8572560" cy="6037136"/>
        </p:xfrm>
        <a:graphic>
          <a:graphicData uri="http://schemas.openxmlformats.org/drawingml/2006/table">
            <a:tbl>
              <a:tblPr/>
              <a:tblGrid>
                <a:gridCol w="2571768"/>
                <a:gridCol w="785818"/>
                <a:gridCol w="857256"/>
                <a:gridCol w="785818"/>
                <a:gridCol w="3571900"/>
              </a:tblGrid>
              <a:tr h="1214446">
                <a:tc>
                  <a:txBody>
                    <a:bodyPr/>
                    <a:lstStyle/>
                    <a:p>
                      <a:pPr algn="l" fontAlgn="t"/>
                      <a:r>
                        <a:rPr lang="ru-RU" sz="1100" b="0" i="0" u="none" strike="noStrike" dirty="0" smtClean="0">
                          <a:solidFill>
                            <a:srgbClr val="000000"/>
                          </a:solidFill>
                          <a:latin typeface="Times New Roman"/>
                        </a:rPr>
                        <a:t>Муниципальная программа "Совершенствование системы оплаты труда в муниципальных учреждениях  Пугачевского муниципального района на 2020-2022 годы"</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18 681,2</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18 681,2</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ru-RU" sz="1100" b="0" i="0" u="none" strike="noStrike" dirty="0" smtClean="0">
                          <a:solidFill>
                            <a:srgbClr val="000000"/>
                          </a:solidFill>
                          <a:latin typeface="Times New Roman"/>
                        </a:rPr>
                        <a:t>- обеспечение с 1 января 2020 года месячной заработной платы работников муниципальных учреждений и органов местного самоуправления, полностью отработавших за этот период норму рабочего времени и выполнивших нормы труда (трудовые обязанности), в размере 12 130 рублей 00 коп.</a:t>
                      </a:r>
                    </a:p>
                    <a:p>
                      <a:pPr algn="l" fontAlgn="t"/>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4446">
                <a:tc>
                  <a:txBody>
                    <a:bodyPr/>
                    <a:lstStyle/>
                    <a:p>
                      <a:pPr algn="l" fontAlgn="t"/>
                      <a:r>
                        <a:rPr lang="ru-RU" sz="1100" b="0" i="0" u="none" strike="noStrike" dirty="0" smtClean="0">
                          <a:solidFill>
                            <a:srgbClr val="000000"/>
                          </a:solidFill>
                          <a:latin typeface="Times New Roman"/>
                        </a:rPr>
                        <a:t>Муниципальная программа "Обеспечение безопасности жизнедеятельности населения на территории Пугачевского муниципального района на 2019-2020  годы"</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35,0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35,0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chemeClr val="tx1"/>
                          </a:solidFill>
                          <a:latin typeface="Times New Roman"/>
                        </a:rPr>
                        <a:t>100,0</a:t>
                      </a:r>
                      <a:endParaRPr lang="ru-RU" sz="1100" b="0" i="0" u="none" strike="noStrike" dirty="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chemeClr val="tx1"/>
                          </a:solidFill>
                          <a:latin typeface="Times New Roman"/>
                        </a:rPr>
                        <a:t>- закупка и установка</a:t>
                      </a:r>
                      <a:r>
                        <a:rPr lang="ru-RU" sz="1100" b="0" i="0" u="none" strike="noStrike" baseline="0" dirty="0" smtClean="0">
                          <a:solidFill>
                            <a:schemeClr val="tx1"/>
                          </a:solidFill>
                          <a:latin typeface="Times New Roman"/>
                        </a:rPr>
                        <a:t> знаков «Купание запрещено» – 7 шт.</a:t>
                      </a:r>
                    </a:p>
                    <a:p>
                      <a:pPr algn="l" fontAlgn="t"/>
                      <a:endParaRPr lang="ru-RU" sz="1100" b="0" i="0" u="none" strike="noStrike" baseline="0" dirty="0" smtClean="0">
                        <a:solidFill>
                          <a:schemeClr val="tx1"/>
                        </a:solidFill>
                        <a:latin typeface="Times New Roman"/>
                      </a:endParaRPr>
                    </a:p>
                    <a:p>
                      <a:pPr algn="l" fontAlgn="t"/>
                      <a:r>
                        <a:rPr lang="ru-RU" sz="1100" b="0" i="0" u="none" strike="noStrike" baseline="0" dirty="0" smtClean="0">
                          <a:solidFill>
                            <a:schemeClr val="tx1"/>
                          </a:solidFill>
                          <a:latin typeface="Times New Roman"/>
                        </a:rPr>
                        <a:t>- Закупка и распространение памяток (листовок) – 2000 шт.</a:t>
                      </a:r>
                    </a:p>
                    <a:p>
                      <a:pPr algn="l" fontAlgn="t"/>
                      <a:endParaRPr lang="ru-RU" sz="1100" b="0" i="0" u="none" strike="noStrike" dirty="0" smtClean="0">
                        <a:solidFill>
                          <a:schemeClr val="tx1"/>
                        </a:solidFill>
                        <a:latin typeface="Times New Roman"/>
                      </a:endParaRPr>
                    </a:p>
                    <a:p>
                      <a:pPr algn="l" fontAlgn="t">
                        <a:buFontTx/>
                        <a:buChar char="-"/>
                      </a:pPr>
                      <a:r>
                        <a:rPr lang="ru-RU" sz="1100" b="0" i="0" u="none" strike="noStrike" dirty="0" smtClean="0">
                          <a:solidFill>
                            <a:schemeClr val="tx1"/>
                          </a:solidFill>
                          <a:latin typeface="Times New Roman"/>
                        </a:rPr>
                        <a:t>Закупка автономных дымовых</a:t>
                      </a:r>
                      <a:r>
                        <a:rPr lang="ru-RU" sz="1100" b="0" i="0" u="none" strike="noStrike" baseline="0" dirty="0" smtClean="0">
                          <a:solidFill>
                            <a:schemeClr val="tx1"/>
                          </a:solidFill>
                          <a:latin typeface="Times New Roman"/>
                        </a:rPr>
                        <a:t> датчиков со встроенным </a:t>
                      </a:r>
                      <a:r>
                        <a:rPr lang="ru-RU" sz="1100" b="0" i="0" u="none" strike="noStrike" baseline="0" dirty="0" err="1" smtClean="0">
                          <a:solidFill>
                            <a:schemeClr val="tx1"/>
                          </a:solidFill>
                          <a:latin typeface="Times New Roman"/>
                        </a:rPr>
                        <a:t>извещателем</a:t>
                      </a:r>
                      <a:r>
                        <a:rPr lang="ru-RU" sz="1100" b="0" i="0" u="none" strike="noStrike" baseline="0" dirty="0" smtClean="0">
                          <a:solidFill>
                            <a:schemeClr val="tx1"/>
                          </a:solidFill>
                          <a:latin typeface="Times New Roman"/>
                        </a:rPr>
                        <a:t> – 10 шт.</a:t>
                      </a:r>
                    </a:p>
                    <a:p>
                      <a:pPr algn="l" fontAlgn="t">
                        <a:buFontTx/>
                        <a:buNone/>
                      </a:pPr>
                      <a:endParaRPr lang="ru-RU" sz="1100" b="0" i="0" u="none" strike="noStrike" baseline="0" dirty="0" smtClean="0">
                        <a:solidFill>
                          <a:schemeClr val="tx1"/>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3377">
                <a:tc rowSpan="3">
                  <a:txBody>
                    <a:bodyPr/>
                    <a:lstStyle/>
                    <a:p>
                      <a:pPr algn="l" fontAlgn="t"/>
                      <a:r>
                        <a:rPr lang="ru-RU" sz="1100" b="0" i="0" u="none" strike="noStrike" dirty="0" smtClean="0">
                          <a:solidFill>
                            <a:srgbClr val="000000"/>
                          </a:solidFill>
                          <a:latin typeface="Times New Roman"/>
                        </a:rPr>
                        <a:t>Муниципальная программа "Энергосбережение и повышение энергетической эффективности в Пугачевском муниципальном районе на 2020 год"</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4 380,0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4 380,0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100" b="0" i="0" u="none" strike="noStrike" dirty="0" smtClean="0">
                          <a:solidFill>
                            <a:srgbClr val="000000"/>
                          </a:solidFill>
                          <a:latin typeface="Times New Roman"/>
                        </a:rPr>
                        <a:t>- повышение </a:t>
                      </a:r>
                      <a:r>
                        <a:rPr lang="ru-RU" sz="1100" b="0" i="0" u="none" strike="noStrike" dirty="0">
                          <a:solidFill>
                            <a:srgbClr val="000000"/>
                          </a:solidFill>
                          <a:latin typeface="Times New Roman"/>
                        </a:rPr>
                        <a:t>уровня рационального использования </a:t>
                      </a:r>
                      <a:r>
                        <a:rPr lang="ru-RU" sz="1100" b="0" i="0" u="none" strike="noStrike" dirty="0" err="1">
                          <a:solidFill>
                            <a:srgbClr val="000000"/>
                          </a:solidFill>
                          <a:latin typeface="Times New Roman"/>
                        </a:rPr>
                        <a:t>энергоэффективных</a:t>
                      </a:r>
                      <a:r>
                        <a:rPr lang="ru-RU" sz="1100" b="0" i="0" u="none" strike="noStrike" dirty="0">
                          <a:solidFill>
                            <a:srgbClr val="000000"/>
                          </a:solidFill>
                          <a:latin typeface="Times New Roman"/>
                        </a:rPr>
                        <a:t> технологий и оборудования в бюджетной сфере</a:t>
                      </a: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5698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r>
                        <a:rPr lang="ru-RU" sz="1100" b="0" i="0" u="none" strike="noStrike" dirty="0" smtClean="0">
                          <a:solidFill>
                            <a:srgbClr val="000000"/>
                          </a:solidFill>
                          <a:latin typeface="Times New Roman"/>
                        </a:rPr>
                        <a:t>- модернизация </a:t>
                      </a:r>
                      <a:r>
                        <a:rPr lang="ru-RU" sz="1100" b="0" i="0" u="none" strike="noStrike" dirty="0">
                          <a:solidFill>
                            <a:srgbClr val="000000"/>
                          </a:solidFill>
                          <a:latin typeface="Times New Roman"/>
                        </a:rPr>
                        <a:t>системы </a:t>
                      </a:r>
                      <a:r>
                        <a:rPr lang="ru-RU" sz="1100" b="0" i="0" u="none" strike="noStrike" dirty="0" smtClean="0">
                          <a:solidFill>
                            <a:srgbClr val="000000"/>
                          </a:solidFill>
                          <a:latin typeface="Times New Roman"/>
                        </a:rPr>
                        <a:t>отопления МОУ</a:t>
                      </a:r>
                      <a:r>
                        <a:rPr lang="ru-RU" sz="1100" b="0" i="0" u="none" strike="noStrike" baseline="0" dirty="0" smtClean="0">
                          <a:solidFill>
                            <a:srgbClr val="000000"/>
                          </a:solidFill>
                          <a:latin typeface="Times New Roman"/>
                        </a:rPr>
                        <a:t> ООШ</a:t>
                      </a:r>
                      <a:r>
                        <a:rPr lang="ru-RU" sz="1100" b="0" i="0" u="none" strike="noStrike" dirty="0" smtClean="0">
                          <a:solidFill>
                            <a:srgbClr val="000000"/>
                          </a:solidFill>
                          <a:latin typeface="Times New Roman"/>
                        </a:rPr>
                        <a:t> с. Каменка</a:t>
                      </a:r>
                      <a:endParaRPr lang="ru-RU" sz="1100" b="0"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21444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b"/>
                      <a:r>
                        <a:rPr lang="ru-RU" sz="1100" b="0" i="0" u="none" strike="noStrike" dirty="0" smtClean="0">
                          <a:solidFill>
                            <a:srgbClr val="000000"/>
                          </a:solidFill>
                          <a:latin typeface="Times New Roman"/>
                        </a:rPr>
                        <a:t>- снижение </a:t>
                      </a:r>
                      <a:r>
                        <a:rPr lang="ru-RU" sz="1100" b="0" i="0" u="none" strike="noStrike" dirty="0">
                          <a:solidFill>
                            <a:srgbClr val="000000"/>
                          </a:solidFill>
                          <a:latin typeface="Times New Roman"/>
                        </a:rPr>
                        <a:t>потребления газа на объектах бюджетной сферы в размере не менее </a:t>
                      </a:r>
                      <a:r>
                        <a:rPr lang="ru-RU" sz="1100" b="0" i="0" u="none" strike="noStrike" dirty="0" smtClean="0">
                          <a:solidFill>
                            <a:srgbClr val="000000"/>
                          </a:solidFill>
                          <a:latin typeface="Times New Roman"/>
                        </a:rPr>
                        <a:t>0,2 </a:t>
                      </a:r>
                      <a:r>
                        <a:rPr lang="ru-RU" sz="1100" b="0" i="0" u="none" strike="noStrike" dirty="0">
                          <a:solidFill>
                            <a:srgbClr val="000000"/>
                          </a:solidFill>
                          <a:latin typeface="Times New Roman"/>
                        </a:rPr>
                        <a:t>млн. куб.м в год, </a:t>
                      </a:r>
                      <a:r>
                        <a:rPr lang="ru-RU" sz="1100" b="0" i="0" u="none" strike="noStrike" dirty="0" smtClean="0">
                          <a:solidFill>
                            <a:srgbClr val="000000"/>
                          </a:solidFill>
                          <a:latin typeface="Times New Roman"/>
                        </a:rPr>
                        <a:t>снижение </a:t>
                      </a:r>
                      <a:r>
                        <a:rPr lang="ru-RU" sz="1100" b="0" i="0" u="none" strike="noStrike" dirty="0" err="1">
                          <a:solidFill>
                            <a:srgbClr val="000000"/>
                          </a:solidFill>
                          <a:latin typeface="Times New Roman"/>
                        </a:rPr>
                        <a:t>энергозатрат</a:t>
                      </a:r>
                      <a:r>
                        <a:rPr lang="ru-RU" sz="1100" b="0" i="0" u="none" strike="noStrike" dirty="0">
                          <a:solidFill>
                            <a:srgbClr val="000000"/>
                          </a:solidFill>
                          <a:latin typeface="Times New Roman"/>
                        </a:rPr>
                        <a:t>, оптимизация и автоматизация работы </a:t>
                      </a:r>
                      <a:r>
                        <a:rPr lang="ru-RU" sz="1100" b="0" i="0" u="none" strike="noStrike" dirty="0" err="1">
                          <a:solidFill>
                            <a:srgbClr val="000000"/>
                          </a:solidFill>
                          <a:latin typeface="Times New Roman"/>
                        </a:rPr>
                        <a:t>теплоисточников</a:t>
                      </a:r>
                      <a:r>
                        <a:rPr lang="ru-RU" sz="1100" b="0" i="0" u="none" strike="noStrike" dirty="0">
                          <a:solidFill>
                            <a:srgbClr val="000000"/>
                          </a:solidFill>
                          <a:latin typeface="Times New Roman"/>
                        </a:rPr>
                        <a:t> и коммунальных систем бюджетной сферы, экономия затрат на топливно-энергетические ресурсы в объеме </a:t>
                      </a:r>
                      <a:r>
                        <a:rPr lang="ru-RU" sz="1100" b="0" i="0" u="none" strike="noStrike" dirty="0" smtClean="0">
                          <a:solidFill>
                            <a:srgbClr val="000000"/>
                          </a:solidFill>
                          <a:latin typeface="Times New Roman"/>
                        </a:rPr>
                        <a:t>1 105,1 тыс</a:t>
                      </a:r>
                      <a:r>
                        <a:rPr lang="ru-RU" sz="1100" b="0" i="0" u="none" strike="noStrike" dirty="0">
                          <a:solidFill>
                            <a:srgbClr val="000000"/>
                          </a:solidFill>
                          <a:latin typeface="Times New Roman"/>
                        </a:rPr>
                        <a:t>. руб.</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034520">
                <a:tc>
                  <a:txBody>
                    <a:bodyPr/>
                    <a:lstStyle/>
                    <a:p>
                      <a:pPr algn="l" fontAlgn="b"/>
                      <a:r>
                        <a:rPr lang="ru-RU" sz="1100" b="0" i="0" u="none" strike="noStrike" dirty="0" smtClean="0">
                          <a:solidFill>
                            <a:srgbClr val="000000"/>
                          </a:solidFill>
                          <a:latin typeface="Times New Roman"/>
                        </a:rPr>
                        <a:t>Муниципальная программа "Организация и реализация мероприятий по строительству системы водоснабжения на территории Пугачевского муниципального района Саратовской области на 2020-2022 годы"</a:t>
                      </a:r>
                      <a:endParaRPr lang="ru-RU" sz="1100" b="0"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5 525,3</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5 525,3</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ru-RU" sz="1100" b="0" i="0" u="none" strike="noStrike" dirty="0" smtClean="0">
                          <a:solidFill>
                            <a:srgbClr val="000000"/>
                          </a:solidFill>
                          <a:latin typeface="Times New Roman"/>
                        </a:rPr>
                        <a:t>100,0</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FontTx/>
                        <a:buChar char="-"/>
                      </a:pPr>
                      <a:r>
                        <a:rPr lang="ru-RU" sz="1100" b="0" i="0" u="none" strike="noStrike" dirty="0" smtClean="0">
                          <a:solidFill>
                            <a:srgbClr val="000000"/>
                          </a:solidFill>
                          <a:latin typeface="Times New Roman"/>
                        </a:rPr>
                        <a:t>выполнение</a:t>
                      </a:r>
                      <a:r>
                        <a:rPr lang="ru-RU" sz="1100" b="0" i="0" u="none" strike="noStrike" baseline="0" dirty="0" smtClean="0">
                          <a:solidFill>
                            <a:srgbClr val="000000"/>
                          </a:solidFill>
                          <a:latin typeface="Times New Roman"/>
                        </a:rPr>
                        <a:t> проектных работ по объекту «Строительство поверхностного водозабора из р. Большой  Иргиз со станцией очистки воды с подключением к водопроводным сетям в п. Заречный Пугачевского района»</a:t>
                      </a:r>
                    </a:p>
                    <a:p>
                      <a:pPr algn="l" fontAlgn="b">
                        <a:buFontTx/>
                        <a:buNone/>
                      </a:pPr>
                      <a:endParaRPr lang="ru-RU" sz="1100" b="0" i="0" u="none" strike="noStrike" baseline="0" dirty="0" smtClean="0">
                        <a:solidFill>
                          <a:srgbClr val="000000"/>
                        </a:solidFill>
                        <a:latin typeface="Times New Roman"/>
                      </a:endParaRPr>
                    </a:p>
                    <a:p>
                      <a:pPr algn="l" fontAlgn="b">
                        <a:buFontTx/>
                        <a:buChar char="-"/>
                      </a:pPr>
                      <a:r>
                        <a:rPr lang="ru-RU" sz="1100" b="0" i="0" u="none" strike="noStrike" baseline="0" dirty="0" smtClean="0">
                          <a:solidFill>
                            <a:srgbClr val="000000"/>
                          </a:solidFill>
                          <a:latin typeface="Times New Roman"/>
                        </a:rPr>
                        <a:t> увеличение количества граждан, обеспеченных качественной питьевой водой – 400 чел.</a:t>
                      </a:r>
                      <a:endParaRPr lang="ru-RU" sz="1100" b="0" i="0" u="none" strike="noStrike" dirty="0">
                        <a:solidFill>
                          <a:srgbClr val="000000"/>
                        </a:solidFill>
                        <a:latin typeface="Times New Roman"/>
                      </a:endParaRPr>
                    </a:p>
                  </a:txBody>
                  <a:tcPr marL="3327" marR="3327" marT="332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628">
                <a:tc>
                  <a:txBody>
                    <a:bodyPr/>
                    <a:lstStyle/>
                    <a:p>
                      <a:pPr algn="l" fontAlgn="b"/>
                      <a:r>
                        <a:rPr lang="ru-RU" sz="1100" b="1" i="0" u="none" strike="noStrike" dirty="0">
                          <a:solidFill>
                            <a:srgbClr val="000000"/>
                          </a:solidFill>
                          <a:latin typeface="Times New Roman"/>
                        </a:rPr>
                        <a:t>Всего</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881 867,3</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869 495,2</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smtClean="0">
                          <a:solidFill>
                            <a:srgbClr val="000000"/>
                          </a:solidFill>
                          <a:latin typeface="Times New Roman"/>
                        </a:rPr>
                        <a:t>98,6</a:t>
                      </a:r>
                      <a:endParaRPr lang="ru-RU" sz="1100" b="1" i="0" u="none" strike="noStrike" dirty="0">
                        <a:solidFill>
                          <a:srgbClr val="000000"/>
                        </a:solidFill>
                        <a:latin typeface="Times New Roman"/>
                      </a:endParaRP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3327" marR="3327" marT="33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285728"/>
            <a:ext cx="8358246" cy="58939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5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Финансирование социально - значимых проектов Пугачевского муниципального района Саратовской области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lvl="0" indent="354013" eaLnBrk="0" fontAlgn="base" hangingPunct="0">
              <a:spcBef>
                <a:spcPct val="0"/>
              </a:spcBef>
              <a:spcAft>
                <a:spcPct val="0"/>
              </a:spcAft>
            </a:pPr>
            <a:r>
              <a:rPr lang="ru-RU" sz="1400" dirty="0" smtClean="0">
                <a:latin typeface="Georgia" pitchFamily="18" charset="0"/>
                <a:ea typeface="Times New Roman" pitchFamily="18" charset="0"/>
                <a:cs typeface="Times New Roman" pitchFamily="18" charset="0"/>
              </a:rPr>
              <a:t>В 2020 году выполнены обязательства по финансированию следующих </a:t>
            </a:r>
            <a:r>
              <a:rPr lang="ru-RU" sz="1400" dirty="0" err="1" smtClean="0">
                <a:latin typeface="Georgia" pitchFamily="18" charset="0"/>
                <a:ea typeface="Times New Roman" pitchFamily="18" charset="0"/>
                <a:cs typeface="Times New Roman" pitchFamily="18" charset="0"/>
              </a:rPr>
              <a:t>социально-значимымых</a:t>
            </a:r>
            <a:r>
              <a:rPr lang="ru-RU" sz="1400" dirty="0" smtClean="0">
                <a:latin typeface="Georgia" pitchFamily="18" charset="0"/>
                <a:ea typeface="Times New Roman" pitchFamily="18" charset="0"/>
                <a:cs typeface="Times New Roman" pitchFamily="18" charset="0"/>
              </a:rPr>
              <a:t> проектов: </a:t>
            </a:r>
          </a:p>
          <a:p>
            <a:pPr lvl="0" indent="354013" eaLnBrk="0" fontAlgn="base" hangingPunct="0">
              <a:spcBef>
                <a:spcPct val="0"/>
              </a:spcBef>
              <a:spcAft>
                <a:spcPct val="0"/>
              </a:spcAft>
            </a:pPr>
            <a:endParaRPr lang="ru-RU" sz="1400" dirty="0" smtClean="0">
              <a:latin typeface="Arial" pitchFamily="34" charset="0"/>
              <a:ea typeface="Times New Roman" pitchFamily="18" charset="0"/>
              <a:cs typeface="Arial" pitchFamily="34" charset="0"/>
            </a:endParaRPr>
          </a:p>
          <a:p>
            <a:pPr indent="354013" algn="just" eaLnBrk="0" fontAlgn="base" hangingPunct="0">
              <a:spcBef>
                <a:spcPct val="0"/>
              </a:spcBef>
              <a:spcAft>
                <a:spcPct val="0"/>
              </a:spcAft>
              <a:buFontTx/>
              <a:buChar char="•"/>
            </a:pPr>
            <a:r>
              <a:rPr lang="ru-RU" sz="1400" dirty="0" smtClean="0">
                <a:latin typeface="Georgia" pitchFamily="18" charset="0"/>
                <a:ea typeface="Times New Roman" pitchFamily="18" charset="0"/>
                <a:cs typeface="Times New Roman" pitchFamily="18" charset="0"/>
              </a:rPr>
              <a:t>По программе «</a:t>
            </a:r>
            <a:r>
              <a:rPr lang="ru-RU" sz="1400" dirty="0" smtClean="0">
                <a:solidFill>
                  <a:srgbClr val="000000"/>
                </a:solidFill>
                <a:latin typeface="Times New Roman"/>
              </a:rPr>
              <a:t>Энергосбережение и повышение энергетической эффективности в Пугачевском муниципальном районе на 2020 год»</a:t>
            </a:r>
            <a:r>
              <a:rPr lang="ru-RU" sz="1400" dirty="0" smtClean="0">
                <a:latin typeface="Georgia" pitchFamily="18" charset="0"/>
                <a:ea typeface="Times New Roman" pitchFamily="18" charset="0"/>
                <a:cs typeface="Times New Roman" pitchFamily="18" charset="0"/>
              </a:rPr>
              <a:t> было потрачено 4 380,0 тыс. руб. на </a:t>
            </a:r>
            <a:r>
              <a:rPr lang="ru-RU" sz="1400" dirty="0" smtClean="0">
                <a:solidFill>
                  <a:srgbClr val="000000"/>
                </a:solidFill>
                <a:latin typeface="Times New Roman"/>
              </a:rPr>
              <a:t>модернизацию системы отопления МОУ ООШ с. Каменка.</a:t>
            </a:r>
            <a:endParaRPr lang="ru-RU" sz="1400" dirty="0" smtClean="0">
              <a:latin typeface="Georgia" pitchFamily="18" charset="0"/>
              <a:ea typeface="Times New Roman" pitchFamily="18" charset="0"/>
              <a:cs typeface="Times New Roman" pitchFamily="18" charset="0"/>
            </a:endParaRPr>
          </a:p>
          <a:p>
            <a:pPr lvl="0" indent="354013" algn="just" eaLnBrk="0" fontAlgn="base" hangingPunct="0">
              <a:spcBef>
                <a:spcPct val="0"/>
              </a:spcBef>
              <a:spcAft>
                <a:spcPct val="0"/>
              </a:spcAft>
              <a:buFontTx/>
              <a:buChar char="-"/>
            </a:pPr>
            <a:endParaRPr lang="ru-RU" sz="1400" dirty="0" smtClean="0">
              <a:latin typeface="Georgia" pitchFamily="18" charset="0"/>
              <a:ea typeface="Times New Roman" pitchFamily="18" charset="0"/>
              <a:cs typeface="Arial" pitchFamily="34" charset="0"/>
            </a:endParaRPr>
          </a:p>
          <a:p>
            <a:pPr indent="354013" algn="just" eaLnBrk="0" fontAlgn="base" hangingPunct="0">
              <a:spcBef>
                <a:spcPct val="0"/>
              </a:spcBef>
              <a:spcAft>
                <a:spcPct val="0"/>
              </a:spcAft>
              <a:buFontTx/>
              <a:buChar char="•"/>
            </a:pPr>
            <a:r>
              <a:rPr lang="ru-RU" sz="1400" dirty="0" smtClean="0">
                <a:latin typeface="Georgia" pitchFamily="18" charset="0"/>
                <a:ea typeface="Times New Roman" pitchFamily="18" charset="0"/>
                <a:cs typeface="Times New Roman" pitchFamily="18" charset="0"/>
              </a:rPr>
              <a:t>В ходе реализации </a:t>
            </a:r>
            <a:r>
              <a:rPr lang="ru-RU" sz="1400" dirty="0" smtClean="0">
                <a:solidFill>
                  <a:srgbClr val="000000"/>
                </a:solidFill>
                <a:latin typeface="Times New Roman"/>
                <a:ea typeface="Times New Roman" pitchFamily="18" charset="0"/>
                <a:cs typeface="Times New Roman" pitchFamily="18" charset="0"/>
              </a:rPr>
              <a:t>м</a:t>
            </a:r>
            <a:r>
              <a:rPr lang="ru-RU" sz="1400" dirty="0" smtClean="0">
                <a:solidFill>
                  <a:srgbClr val="000000"/>
                </a:solidFill>
                <a:latin typeface="Times New Roman"/>
              </a:rPr>
              <a:t>униципальной программы «Развитие сети спортивных сооружений в Пугачевском муниципальном районе на 2020 год» </a:t>
            </a:r>
            <a:r>
              <a:rPr lang="ru-RU" sz="1400" dirty="0" smtClean="0">
                <a:latin typeface="Georgia" pitchFamily="18" charset="0"/>
                <a:ea typeface="Times New Roman" pitchFamily="18" charset="0"/>
                <a:cs typeface="Times New Roman" pitchFamily="18" charset="0"/>
              </a:rPr>
              <a:t> произведено устройство площадки для ГТО и выполнены работы устройству резинового покрытия  беговых дорожек на стадионе на общую сумму 822,5 тыс. рублей.</a:t>
            </a:r>
          </a:p>
          <a:p>
            <a:pPr lvl="0" indent="354013" algn="just" eaLnBrk="0" fontAlgn="base" hangingPunct="0">
              <a:spcBef>
                <a:spcPct val="0"/>
              </a:spcBef>
              <a:spcAft>
                <a:spcPct val="0"/>
              </a:spcAft>
              <a:buFontTx/>
              <a:buChar char="•"/>
            </a:pPr>
            <a:endParaRPr lang="ru-RU" sz="1400" dirty="0" smtClean="0">
              <a:latin typeface="Arial" pitchFamily="34" charset="0"/>
              <a:ea typeface="Times New Roman" pitchFamily="18" charset="0"/>
              <a:cs typeface="Arial" pitchFamily="34" charset="0"/>
            </a:endParaRPr>
          </a:p>
          <a:p>
            <a:pPr lvl="0" indent="354013" algn="just" eaLnBrk="0" fontAlgn="base" hangingPunct="0">
              <a:spcBef>
                <a:spcPct val="0"/>
              </a:spcBef>
              <a:spcAft>
                <a:spcPct val="0"/>
              </a:spcAft>
              <a:buFontTx/>
              <a:buChar char="•"/>
            </a:pPr>
            <a:r>
              <a:rPr lang="ru-RU" sz="1400" dirty="0" smtClean="0">
                <a:solidFill>
                  <a:srgbClr val="000000"/>
                </a:solidFill>
                <a:latin typeface="Georgia" pitchFamily="18" charset="0"/>
                <a:ea typeface="Times New Roman" pitchFamily="18" charset="0"/>
                <a:cs typeface="Arial" pitchFamily="34" charset="0"/>
              </a:rPr>
              <a:t>В рамках реализации федерального проекта «Современная школа» национального проекта «Образование» в 2020 году открылись Центры образования цифрового и гуманитарного профилей «Точка роста» в 2 городских школах Пугачевского муниципального района: МОУ «СОШ №2», МОУ «СОШ №13 им. М.В. Ломоносова». Классы, где будут проходить учебные занятия по предметам технология, математика и информатика, физическая культура и основы безопасности жизнедеятельности, полностью оснащены высокотехнологичным оборудованием и мебелью. На мероприятия по обеспечению функционирования данных центров в 2020 году направлено 3 312,1 тыс. рублей.</a:t>
            </a:r>
          </a:p>
          <a:p>
            <a:pPr lvl="0" indent="354013" algn="just" eaLnBrk="0" fontAlgn="base" hangingPunct="0">
              <a:spcBef>
                <a:spcPct val="0"/>
              </a:spcBef>
              <a:spcAft>
                <a:spcPct val="0"/>
              </a:spcAft>
              <a:buFontTx/>
              <a:buChar char="•"/>
            </a:pPr>
            <a:endParaRPr lang="ru-RU" sz="1600" dirty="0" smtClean="0">
              <a:solidFill>
                <a:srgbClr val="000000"/>
              </a:solidFill>
              <a:latin typeface="Georgia" pitchFamily="18"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357166"/>
            <a:ext cx="8286808"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Bookman Old Style" pitchFamily="18" charset="0"/>
                <a:ea typeface="Times New Roman" pitchFamily="18" charset="0"/>
                <a:cs typeface="Times New Roman" pitchFamily="18" charset="0"/>
              </a:rPr>
              <a:t>Объем и динамика муниципального</a:t>
            </a:r>
            <a:endParaRPr kumimoji="0" lang="ru-RU" sz="600" b="1" i="0" u="none" strike="noStrike" cap="none" normalizeH="0" baseline="0" dirty="0" smtClean="0">
              <a:ln>
                <a:noFill/>
              </a:ln>
              <a:solidFill>
                <a:schemeClr val="tx1"/>
              </a:solidFill>
              <a:effectLst/>
              <a:latin typeface="Bookman Old Style"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Bookman Old Style" pitchFamily="18" charset="0"/>
                <a:ea typeface="Times New Roman" pitchFamily="18" charset="0"/>
                <a:cs typeface="Times New Roman" pitchFamily="18" charset="0"/>
              </a:rPr>
              <a:t>долга района</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70C0"/>
              </a:solidFill>
              <a:effectLst/>
              <a:latin typeface="Bookman Old Style"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Муниципальный долг</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обязательства, возникающие из муниципальных заимствований, гарантий по обязательствам третьих лиц, другие обязательства в соответствии с видами долговых обязательств, установленными Бюджетным Кодексом РФ, принятые на себя муниципальным образованием.</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Предельный объем долга муниципального образования (муниципального долга)</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это объем муниципального долга, который не может быть превышен при исполнении соответствующего бюджета, который не должен превышать утвержденный общий годовой объем доходов бюджета муниципального образования без учета утвержденного объема безвозмездных поступлений.</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Объем и динамика муниципального долга района за 2019-2023 годы, предельный объем муниципального долга и расходы на его обслуживание представлены в таблицах.</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472" y="1071546"/>
          <a:ext cx="8143931" cy="3527044"/>
        </p:xfrm>
        <a:graphic>
          <a:graphicData uri="http://schemas.openxmlformats.org/drawingml/2006/table">
            <a:tbl>
              <a:tblPr/>
              <a:tblGrid>
                <a:gridCol w="2326836"/>
                <a:gridCol w="1163419"/>
                <a:gridCol w="1163419"/>
                <a:gridCol w="1163419"/>
                <a:gridCol w="1163419"/>
                <a:gridCol w="1163419"/>
              </a:tblGrid>
              <a:tr h="357190">
                <a:tc>
                  <a:txBody>
                    <a:bodyPr/>
                    <a:lstStyle/>
                    <a:p>
                      <a:pPr algn="ctr">
                        <a:lnSpc>
                          <a:spcPct val="115000"/>
                        </a:lnSpc>
                        <a:spcAft>
                          <a:spcPts val="1000"/>
                        </a:spcAft>
                      </a:pPr>
                      <a:r>
                        <a:rPr lang="en-US" sz="1200" b="1" dirty="0" err="1" smtClean="0">
                          <a:latin typeface="Times New Roman"/>
                          <a:ea typeface="Times New Roman"/>
                          <a:cs typeface="Times New Roman"/>
                        </a:rPr>
                        <a:t>Наименование</a:t>
                      </a:r>
                      <a:endParaRPr lang="ru-RU" sz="1200" b="1" dirty="0" smtClean="0">
                        <a:latin typeface="Times New Roman"/>
                        <a:ea typeface="Times New Roman"/>
                        <a:cs typeface="Times New Roman"/>
                      </a:endParaRPr>
                    </a:p>
                    <a:p>
                      <a:pPr algn="ctr">
                        <a:lnSpc>
                          <a:spcPct val="115000"/>
                        </a:lnSpc>
                        <a:spcAft>
                          <a:spcPts val="1000"/>
                        </a:spcAft>
                      </a:pP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200" b="1" dirty="0" err="1">
                          <a:latin typeface="Times New Roman"/>
                          <a:ea typeface="Times New Roman"/>
                          <a:cs typeface="Times New Roman"/>
                        </a:rPr>
                        <a:t>На</a:t>
                      </a:r>
                      <a:r>
                        <a:rPr lang="en-US" sz="1200" b="1" dirty="0">
                          <a:latin typeface="Times New Roman"/>
                          <a:ea typeface="Times New Roman"/>
                          <a:cs typeface="Times New Roman"/>
                        </a:rPr>
                        <a:t> </a:t>
                      </a:r>
                      <a:r>
                        <a:rPr lang="en-US" sz="1200" b="1" dirty="0" smtClean="0">
                          <a:latin typeface="Times New Roman"/>
                          <a:ea typeface="Times New Roman"/>
                          <a:cs typeface="Times New Roman"/>
                        </a:rPr>
                        <a:t>01.01.20</a:t>
                      </a:r>
                      <a:r>
                        <a:rPr lang="ru-RU" sz="1200" b="1" dirty="0" smtClean="0">
                          <a:latin typeface="Times New Roman"/>
                          <a:ea typeface="Times New Roman"/>
                          <a:cs typeface="Times New Roman"/>
                        </a:rPr>
                        <a:t>20</a:t>
                      </a:r>
                      <a:r>
                        <a:rPr lang="en-US" sz="1200" b="1" dirty="0" smtClean="0">
                          <a:latin typeface="Times New Roman"/>
                          <a:ea typeface="Times New Roman"/>
                          <a:cs typeface="Times New Roman"/>
                        </a:rPr>
                        <a:t>г</a:t>
                      </a:r>
                      <a:r>
                        <a:rPr lang="en-US" sz="1200" b="1" dirty="0">
                          <a:latin typeface="Times New Roman"/>
                          <a:ea typeface="Times New Roman"/>
                          <a:cs typeface="Times New Roman"/>
                        </a:rPr>
                        <a:t>.</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200" b="1" dirty="0" err="1">
                          <a:latin typeface="Times New Roman"/>
                          <a:ea typeface="Times New Roman"/>
                          <a:cs typeface="Times New Roman"/>
                        </a:rPr>
                        <a:t>На</a:t>
                      </a:r>
                      <a:r>
                        <a:rPr lang="en-US" sz="1200" b="1" dirty="0">
                          <a:latin typeface="Times New Roman"/>
                          <a:ea typeface="Times New Roman"/>
                          <a:cs typeface="Times New Roman"/>
                        </a:rPr>
                        <a:t> </a:t>
                      </a:r>
                      <a:r>
                        <a:rPr lang="en-US" sz="1200" b="1" dirty="0" smtClean="0">
                          <a:latin typeface="Times New Roman"/>
                          <a:ea typeface="Times New Roman"/>
                          <a:cs typeface="Times New Roman"/>
                        </a:rPr>
                        <a:t>01.01.202</a:t>
                      </a:r>
                      <a:r>
                        <a:rPr lang="ru-RU" sz="1200" b="1" dirty="0" smtClean="0">
                          <a:latin typeface="Times New Roman"/>
                          <a:ea typeface="Times New Roman"/>
                          <a:cs typeface="Times New Roman"/>
                        </a:rPr>
                        <a:t>1</a:t>
                      </a:r>
                      <a:r>
                        <a:rPr lang="en-US" sz="1200" b="1" dirty="0" smtClean="0">
                          <a:latin typeface="Times New Roman"/>
                          <a:ea typeface="Times New Roman"/>
                          <a:cs typeface="Times New Roman"/>
                        </a:rPr>
                        <a:t>г</a:t>
                      </a:r>
                      <a:r>
                        <a:rPr lang="en-US" sz="1200" b="1" dirty="0">
                          <a:latin typeface="Times New Roman"/>
                          <a:ea typeface="Times New Roman"/>
                          <a:cs typeface="Times New Roman"/>
                        </a:rPr>
                        <a:t>.</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1000"/>
                        </a:spcAft>
                        <a:buClrTx/>
                        <a:buSzTx/>
                        <a:buFontTx/>
                        <a:buNone/>
                        <a:tabLst/>
                        <a:defRPr/>
                      </a:pPr>
                      <a:r>
                        <a:rPr lang="en-US" sz="1200" b="1" dirty="0" err="1" smtClean="0">
                          <a:latin typeface="Times New Roman"/>
                          <a:ea typeface="Times New Roman"/>
                          <a:cs typeface="Times New Roman"/>
                        </a:rPr>
                        <a:t>На</a:t>
                      </a:r>
                      <a:r>
                        <a:rPr lang="en-US" sz="1200" b="1" dirty="0" smtClean="0">
                          <a:latin typeface="Times New Roman"/>
                          <a:ea typeface="Times New Roman"/>
                          <a:cs typeface="Times New Roman"/>
                        </a:rPr>
                        <a:t> 01.01.202</a:t>
                      </a:r>
                      <a:r>
                        <a:rPr lang="ru-RU" sz="1200" b="1" dirty="0" smtClean="0">
                          <a:latin typeface="Times New Roman"/>
                          <a:ea typeface="Times New Roman"/>
                          <a:cs typeface="Times New Roman"/>
                        </a:rPr>
                        <a:t>2</a:t>
                      </a:r>
                      <a:r>
                        <a:rPr lang="en-US" sz="1200" b="1" dirty="0" smtClean="0">
                          <a:latin typeface="Times New Roman"/>
                          <a:ea typeface="Times New Roman"/>
                          <a:cs typeface="Times New Roman"/>
                        </a:rPr>
                        <a:t>г.</a:t>
                      </a:r>
                      <a:endParaRPr lang="ru-RU" sz="1200" dirty="0" smtClean="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dirty="0" smtClean="0">
                          <a:latin typeface="Times New Roman"/>
                          <a:ea typeface="Times New Roman"/>
                          <a:cs typeface="Times New Roman"/>
                        </a:rPr>
                        <a:t>На</a:t>
                      </a:r>
                      <a:r>
                        <a:rPr lang="ru-RU" sz="1200" b="1" baseline="0" dirty="0" smtClean="0">
                          <a:latin typeface="Times New Roman"/>
                          <a:ea typeface="Times New Roman"/>
                          <a:cs typeface="Times New Roman"/>
                        </a:rPr>
                        <a:t> 01.01.2023г.</a:t>
                      </a:r>
                      <a:endParaRPr lang="ru-RU" sz="12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dirty="0" smtClean="0">
                          <a:latin typeface="Times New Roman"/>
                          <a:ea typeface="Times New Roman"/>
                          <a:cs typeface="Times New Roman"/>
                        </a:rPr>
                        <a:t>На</a:t>
                      </a:r>
                      <a:r>
                        <a:rPr lang="ru-RU" sz="1200" b="1" baseline="0" dirty="0" smtClean="0">
                          <a:latin typeface="Times New Roman"/>
                          <a:ea typeface="Times New Roman"/>
                          <a:cs typeface="Times New Roman"/>
                        </a:rPr>
                        <a:t> 01.01.2024г.</a:t>
                      </a:r>
                      <a:endParaRPr lang="ru-RU" sz="12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770">
                <a:tc>
                  <a:txBody>
                    <a:bodyPr/>
                    <a:lstStyle/>
                    <a:p>
                      <a:pPr>
                        <a:lnSpc>
                          <a:spcPct val="115000"/>
                        </a:lnSpc>
                        <a:spcAft>
                          <a:spcPts val="0"/>
                        </a:spcAft>
                      </a:pPr>
                      <a:r>
                        <a:rPr lang="en-US" sz="1400" b="1" i="0" dirty="0" err="1">
                          <a:latin typeface="Times New Roman"/>
                          <a:ea typeface="Times New Roman"/>
                          <a:cs typeface="Times New Roman"/>
                        </a:rPr>
                        <a:t>Муниципальный</a:t>
                      </a:r>
                      <a:r>
                        <a:rPr lang="en-US" sz="1400" b="1" i="0" dirty="0">
                          <a:latin typeface="Times New Roman"/>
                          <a:ea typeface="Times New Roman"/>
                          <a:cs typeface="Times New Roman"/>
                        </a:rPr>
                        <a:t> </a:t>
                      </a:r>
                      <a:r>
                        <a:rPr lang="en-US" sz="1400" b="1" i="0" dirty="0" err="1">
                          <a:latin typeface="Times New Roman"/>
                          <a:ea typeface="Times New Roman"/>
                          <a:cs typeface="Times New Roman"/>
                        </a:rPr>
                        <a:t>долг</a:t>
                      </a:r>
                      <a:r>
                        <a:rPr lang="en-US" sz="1400" b="1" i="0" dirty="0">
                          <a:latin typeface="Times New Roman"/>
                          <a:ea typeface="Times New Roman"/>
                          <a:cs typeface="Times New Roman"/>
                        </a:rPr>
                        <a:t> </a:t>
                      </a:r>
                      <a:r>
                        <a:rPr lang="en-US" sz="1400" b="1" i="0" dirty="0" err="1" smtClean="0">
                          <a:latin typeface="Times New Roman"/>
                          <a:ea typeface="Times New Roman"/>
                          <a:cs typeface="Times New Roman"/>
                        </a:rPr>
                        <a:t>района</a:t>
                      </a:r>
                      <a:r>
                        <a:rPr lang="ru-RU" sz="1400" b="1" i="0" dirty="0" smtClean="0">
                          <a:latin typeface="Times New Roman"/>
                          <a:ea typeface="Times New Roman"/>
                          <a:cs typeface="Times New Roman"/>
                        </a:rPr>
                        <a:t>, всего</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68 849,5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56 999,5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26 999,5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0,0</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0,0</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094">
                <a:tc>
                  <a:txBody>
                    <a:bodyPr/>
                    <a:lstStyle/>
                    <a:p>
                      <a:pPr>
                        <a:lnSpc>
                          <a:spcPct val="115000"/>
                        </a:lnSpc>
                        <a:spcAft>
                          <a:spcPts val="0"/>
                        </a:spcAft>
                      </a:pPr>
                      <a:r>
                        <a:rPr lang="ru-RU" sz="1200" b="0" i="1" dirty="0" smtClean="0">
                          <a:latin typeface="Times New Roman"/>
                          <a:ea typeface="Times New Roman"/>
                          <a:cs typeface="Times New Roman"/>
                        </a:rPr>
                        <a:t>в том числе:</a:t>
                      </a:r>
                      <a:endParaRPr lang="ru-RU" sz="1200" b="0" i="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358">
                <a:tc>
                  <a:txBody>
                    <a:bodyPr/>
                    <a:lstStyle/>
                    <a:p>
                      <a:pPr>
                        <a:lnSpc>
                          <a:spcPct val="115000"/>
                        </a:lnSpc>
                        <a:spcAft>
                          <a:spcPts val="0"/>
                        </a:spcAft>
                      </a:pPr>
                      <a:r>
                        <a:rPr lang="ru-RU" sz="1200" b="0" i="0" dirty="0" smtClean="0">
                          <a:latin typeface="Times New Roman"/>
                          <a:ea typeface="Times New Roman"/>
                          <a:cs typeface="Times New Roman"/>
                        </a:rPr>
                        <a:t>Кредиты, привлеченные местным бюджетом от банков и иных кредитных организаций</a:t>
                      </a:r>
                      <a:endParaRPr lang="ru-RU" sz="12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nSpc>
                          <a:spcPct val="115000"/>
                        </a:lnSpc>
                        <a:spcAft>
                          <a:spcPts val="0"/>
                        </a:spcAft>
                      </a:pPr>
                      <a:r>
                        <a:rPr lang="ru-RU" sz="1200" b="0" i="0" dirty="0" smtClean="0">
                          <a:latin typeface="Times New Roman"/>
                          <a:ea typeface="Times New Roman"/>
                          <a:cs typeface="Times New Roman"/>
                        </a:rPr>
                        <a:t>Бюджетные ссуды, полученные местным бюджетом от бюджетов других уровней</a:t>
                      </a:r>
                      <a:endParaRPr lang="ru-RU" sz="12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68 849,5</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56 999,5</a:t>
                      </a:r>
                    </a:p>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26 999,5</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p>
                    <a:p>
                      <a:pPr algn="ctr">
                        <a:lnSpc>
                          <a:spcPct val="115000"/>
                        </a:lnSpc>
                        <a:spcAft>
                          <a:spcPts val="1000"/>
                        </a:spcAft>
                      </a:pP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0" i="0" dirty="0" smtClean="0">
                          <a:latin typeface="Times New Roman"/>
                          <a:ea typeface="Times New Roman"/>
                          <a:cs typeface="Times New Roman"/>
                        </a:rPr>
                        <a:t>0,0</a:t>
                      </a:r>
                      <a:endParaRPr lang="ru-RU" sz="1400" b="0"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0654">
                <a:tc>
                  <a:txBody>
                    <a:bodyPr/>
                    <a:lstStyle/>
                    <a:p>
                      <a:pPr>
                        <a:lnSpc>
                          <a:spcPct val="115000"/>
                        </a:lnSpc>
                        <a:spcAft>
                          <a:spcPts val="0"/>
                        </a:spcAft>
                      </a:pPr>
                      <a:r>
                        <a:rPr lang="ru-RU" sz="1400" b="1" i="0" spc="50" dirty="0" smtClean="0">
                          <a:latin typeface="Times New Roman"/>
                          <a:ea typeface="Times New Roman"/>
                          <a:cs typeface="Times New Roman"/>
                        </a:rPr>
                        <a:t>Верхний предел муниципального внутреннего долга </a:t>
                      </a:r>
                      <a:r>
                        <a:rPr lang="ru-RU" sz="1400" b="1" i="0" spc="50" dirty="0">
                          <a:latin typeface="Times New Roman"/>
                          <a:ea typeface="Times New Roman"/>
                          <a:cs typeface="Times New Roman"/>
                        </a:rPr>
                        <a:t>района</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68 849,5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56 999,5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26 999,5</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0,0</a:t>
                      </a:r>
                    </a:p>
                    <a:p>
                      <a:pPr algn="ctr">
                        <a:lnSpc>
                          <a:spcPct val="115000"/>
                        </a:lnSpc>
                        <a:spcAft>
                          <a:spcPts val="1000"/>
                        </a:spcAft>
                      </a:pP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i="0" dirty="0" smtClean="0">
                          <a:latin typeface="Times New Roman"/>
                          <a:ea typeface="Times New Roman"/>
                          <a:cs typeface="Times New Roman"/>
                        </a:rPr>
                        <a:t>0,0</a:t>
                      </a:r>
                      <a:endParaRPr lang="ru-RU" sz="1400" b="1" i="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Таблица 2"/>
          <p:cNvGraphicFramePr>
            <a:graphicFrameLocks noGrp="1"/>
          </p:cNvGraphicFramePr>
          <p:nvPr/>
        </p:nvGraphicFramePr>
        <p:xfrm>
          <a:off x="571472" y="5286388"/>
          <a:ext cx="8143931" cy="1214446"/>
        </p:xfrm>
        <a:graphic>
          <a:graphicData uri="http://schemas.openxmlformats.org/drawingml/2006/table">
            <a:tbl>
              <a:tblPr/>
              <a:tblGrid>
                <a:gridCol w="2247502"/>
                <a:gridCol w="1123129"/>
                <a:gridCol w="1193325"/>
                <a:gridCol w="1193325"/>
                <a:gridCol w="1193325"/>
                <a:gridCol w="1193325"/>
              </a:tblGrid>
              <a:tr h="258162">
                <a:tc>
                  <a:txBody>
                    <a:bodyPr/>
                    <a:lstStyle/>
                    <a:p>
                      <a:pPr algn="ctr">
                        <a:lnSpc>
                          <a:spcPct val="115000"/>
                        </a:lnSpc>
                        <a:spcAft>
                          <a:spcPts val="1000"/>
                        </a:spcAft>
                      </a:pPr>
                      <a:r>
                        <a:rPr lang="en-US" sz="1200" b="1" dirty="0" err="1">
                          <a:latin typeface="Times New Roman"/>
                          <a:ea typeface="Times New Roman"/>
                          <a:cs typeface="Times New Roman"/>
                        </a:rPr>
                        <a:t>Наименование</a:t>
                      </a:r>
                      <a:endParaRPr lang="ru-RU" sz="120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200" b="1" dirty="0" smtClean="0">
                          <a:latin typeface="Times New Roman"/>
                          <a:ea typeface="Times New Roman"/>
                          <a:cs typeface="Times New Roman"/>
                        </a:rPr>
                        <a:t>201</a:t>
                      </a:r>
                      <a:r>
                        <a:rPr lang="ru-RU" sz="1200" b="1" dirty="0" smtClean="0">
                          <a:latin typeface="Times New Roman"/>
                          <a:ea typeface="Times New Roman"/>
                          <a:cs typeface="Times New Roman"/>
                        </a:rPr>
                        <a:t>9</a:t>
                      </a:r>
                      <a:r>
                        <a:rPr lang="en-US" sz="1200" b="1" dirty="0" err="1" smtClean="0">
                          <a:latin typeface="Times New Roman"/>
                          <a:ea typeface="Times New Roman"/>
                          <a:cs typeface="Times New Roman"/>
                        </a:rPr>
                        <a:t>год</a:t>
                      </a:r>
                      <a:endParaRPr lang="ru-RU" sz="120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200" b="1" dirty="0" smtClean="0">
                          <a:latin typeface="Times New Roman"/>
                          <a:ea typeface="Times New Roman"/>
                          <a:cs typeface="Times New Roman"/>
                        </a:rPr>
                        <a:t>20</a:t>
                      </a:r>
                      <a:r>
                        <a:rPr lang="ru-RU" sz="1200" b="1" dirty="0" smtClean="0">
                          <a:latin typeface="Times New Roman"/>
                          <a:ea typeface="Times New Roman"/>
                          <a:cs typeface="Times New Roman"/>
                        </a:rPr>
                        <a:t>20</a:t>
                      </a:r>
                      <a:r>
                        <a:rPr lang="en-US" sz="1200" b="1" dirty="0" err="1" smtClean="0">
                          <a:latin typeface="Times New Roman"/>
                          <a:ea typeface="Times New Roman"/>
                          <a:cs typeface="Times New Roman"/>
                        </a:rPr>
                        <a:t>год</a:t>
                      </a:r>
                      <a:endParaRPr lang="ru-RU" sz="120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1200" b="1" dirty="0" smtClean="0">
                          <a:latin typeface="Times New Roman"/>
                          <a:ea typeface="Times New Roman"/>
                          <a:cs typeface="Times New Roman"/>
                        </a:rPr>
                        <a:t>20</a:t>
                      </a:r>
                      <a:r>
                        <a:rPr lang="ru-RU" sz="1200" b="1" dirty="0" smtClean="0">
                          <a:latin typeface="Times New Roman"/>
                          <a:ea typeface="Times New Roman"/>
                          <a:cs typeface="Times New Roman"/>
                        </a:rPr>
                        <a:t>21</a:t>
                      </a:r>
                      <a:r>
                        <a:rPr lang="en-US" sz="1200" b="1" dirty="0" smtClean="0">
                          <a:latin typeface="Times New Roman"/>
                          <a:ea typeface="Times New Roman"/>
                          <a:cs typeface="Times New Roman"/>
                        </a:rPr>
                        <a:t> </a:t>
                      </a:r>
                      <a:r>
                        <a:rPr lang="en-US" sz="1200" b="1" dirty="0" err="1">
                          <a:latin typeface="Times New Roman"/>
                          <a:ea typeface="Times New Roman"/>
                          <a:cs typeface="Times New Roman"/>
                        </a:rPr>
                        <a:t>год</a:t>
                      </a:r>
                      <a:endParaRPr lang="ru-RU" sz="120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dirty="0" smtClean="0">
                          <a:latin typeface="Times New Roman"/>
                          <a:ea typeface="Times New Roman"/>
                          <a:cs typeface="Times New Roman"/>
                        </a:rPr>
                        <a:t>2022 год</a:t>
                      </a:r>
                      <a:endParaRPr lang="ru-RU" sz="1200" b="1"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dirty="0" smtClean="0">
                          <a:latin typeface="Times New Roman"/>
                          <a:ea typeface="Times New Roman"/>
                          <a:cs typeface="Times New Roman"/>
                        </a:rPr>
                        <a:t>2023 год</a:t>
                      </a:r>
                      <a:endParaRPr lang="ru-RU" sz="1200" b="1"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6284">
                <a:tc>
                  <a:txBody>
                    <a:bodyPr/>
                    <a:lstStyle/>
                    <a:p>
                      <a:pPr>
                        <a:lnSpc>
                          <a:spcPct val="115000"/>
                        </a:lnSpc>
                        <a:spcAft>
                          <a:spcPts val="0"/>
                        </a:spcAft>
                      </a:pPr>
                      <a:r>
                        <a:rPr lang="ru-RU" sz="1400" b="0" i="0" spc="50" dirty="0">
                          <a:latin typeface="Times New Roman"/>
                          <a:ea typeface="Times New Roman"/>
                          <a:cs typeface="Times New Roman"/>
                        </a:rPr>
                        <a:t>Расходы на обслуживание муниципального долга</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i="0" smtClean="0">
                          <a:latin typeface="Times New Roman"/>
                          <a:ea typeface="Times New Roman"/>
                          <a:cs typeface="Times New Roman"/>
                        </a:rPr>
                        <a:t>81,4</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i="0" dirty="0" smtClean="0">
                          <a:latin typeface="Times New Roman"/>
                          <a:ea typeface="Times New Roman"/>
                          <a:cs typeface="Times New Roman"/>
                        </a:rPr>
                        <a:t>68,1</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i="0" dirty="0" smtClean="0">
                          <a:latin typeface="Times New Roman"/>
                          <a:ea typeface="Times New Roman"/>
                          <a:cs typeface="Times New Roman"/>
                        </a:rPr>
                        <a:t>300,0</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i="0" dirty="0" smtClean="0">
                          <a:latin typeface="Times New Roman"/>
                          <a:ea typeface="Times New Roman"/>
                          <a:cs typeface="Times New Roman"/>
                        </a:rPr>
                        <a:t>300,0</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i="0" dirty="0" smtClean="0">
                          <a:latin typeface="Times New Roman"/>
                          <a:ea typeface="Times New Roman"/>
                          <a:cs typeface="Times New Roman"/>
                        </a:rPr>
                        <a:t>300,0</a:t>
                      </a:r>
                      <a:endParaRPr lang="ru-RU" sz="1400" b="0" i="0" dirty="0">
                        <a:latin typeface="Times New Roman"/>
                        <a:ea typeface="Times New Roman"/>
                        <a:cs typeface="Times New Roman"/>
                      </a:endParaRPr>
                    </a:p>
                  </a:txBody>
                  <a:tcPr marL="65857" marR="658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6865" name="Rectangle 1"/>
          <p:cNvSpPr>
            <a:spLocks noChangeArrowheads="1"/>
          </p:cNvSpPr>
          <p:nvPr/>
        </p:nvSpPr>
        <p:spPr bwMode="auto">
          <a:xfrm>
            <a:off x="285720" y="285728"/>
            <a:ext cx="8501122" cy="49398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Таблица</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5</a:t>
            </a: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тыс</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руб</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algn="r" eaLnBrk="0" fontAlgn="base" hangingPunct="0">
              <a:spcBef>
                <a:spcPct val="0"/>
              </a:spcBef>
              <a:spcAft>
                <a:spcPct val="0"/>
              </a:spcAft>
            </a:pPr>
            <a:endParaRPr lang="ru-RU" sz="1400" dirty="0" smtClean="0">
              <a:latin typeface="Times New Roman"/>
              <a:ea typeface="Times New Roman"/>
              <a:cs typeface="Times New Roman"/>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ru-RU" sz="1600" dirty="0" smtClean="0">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Таблица</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a:t>
            </a:r>
            <a:endParaRPr lang="ru-RU" sz="1400" dirty="0" smtClean="0">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тыс</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руб</a:t>
            </a:r>
            <a:r>
              <a:rPr kumimoji="0" lang="en-US"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428596" y="285728"/>
            <a:ext cx="8429684" cy="6286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Palatino Linotype" pitchFamily="18" charset="0"/>
                <a:ea typeface="Times New Roman" pitchFamily="18" charset="0"/>
                <a:cs typeface="Times New Roman" pitchFamily="18" charset="0"/>
              </a:rPr>
              <a:t>Контактная информация</a:t>
            </a:r>
            <a:endParaRPr kumimoji="0" lang="ru-RU" sz="600" b="0" i="1" u="none" strike="noStrike" cap="none" normalizeH="0" baseline="0" dirty="0" smtClean="0">
              <a:ln>
                <a:noFill/>
              </a:ln>
              <a:solidFill>
                <a:schemeClr val="tx1"/>
              </a:solidFill>
              <a:effectLst/>
              <a:latin typeface="Palatino Linotype"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Palatino Linotype" pitchFamily="18" charset="0"/>
                <a:ea typeface="Times New Roman" pitchFamily="18" charset="0"/>
                <a:cs typeface="Times New Roman" pitchFamily="18" charset="0"/>
              </a:rPr>
              <a:t>для обратной связи с гражданами</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600" b="0" i="1" u="none" strike="noStrike" cap="none" normalizeH="0" baseline="0" dirty="0" smtClean="0">
              <a:ln>
                <a:noFill/>
              </a:ln>
              <a:solidFill>
                <a:schemeClr val="tx1"/>
              </a:solidFill>
              <a:effectLst/>
              <a:latin typeface="Palatino Linotype"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sng"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rPr>
              <a:t>Администрация Пугачевского муниципального района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sng"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rPr>
              <a:t>Саратовской области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413720 Саратовская обл.,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г. Пугачев, ул. Пушкинская, д.280</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 Телефон: 8 (84574) 2-38-30,</a:t>
            </a:r>
            <a:b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Факс: 8 (84574) 2-28-26</a:t>
            </a:r>
            <a:b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br>
            <a:r>
              <a:rPr kumimoji="0" lang="en-US"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e</a:t>
            </a: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a:t>
            </a:r>
            <a:r>
              <a:rPr kumimoji="0" lang="en-US"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mail</a:t>
            </a:r>
            <a:r>
              <a:rPr kumimoji="0" lang="ru-RU" sz="2400" b="0" i="0"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 </a:t>
            </a:r>
            <a:r>
              <a:rPr kumimoji="0" lang="en-US" sz="2400" b="0" i="1"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hlinkClick r:id="rId2"/>
              </a:rPr>
              <a:t>p</a:t>
            </a:r>
            <a:r>
              <a:rPr kumimoji="0" lang="ru-RU" sz="2400" b="0" i="1"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hlinkClick r:id="rId2"/>
              </a:rPr>
              <a:t>@</a:t>
            </a:r>
            <a:r>
              <a:rPr kumimoji="0" lang="en-US" sz="2400" b="0" i="1"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hlinkClick r:id="rId2"/>
              </a:rPr>
              <a:t>pug</a:t>
            </a:r>
            <a:r>
              <a:rPr kumimoji="0" lang="ru-RU" sz="2400" b="0" i="1"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hlinkClick r:id="rId2"/>
              </a:rPr>
              <a:t>1.</a:t>
            </a:r>
            <a:r>
              <a:rPr kumimoji="0" lang="en-US" sz="2400" b="0" i="1" u="none" strike="noStrike" cap="none" normalizeH="0" baseline="0" dirty="0" err="1" smtClean="0">
                <a:ln>
                  <a:noFill/>
                </a:ln>
                <a:solidFill>
                  <a:schemeClr val="tx1"/>
                </a:solidFill>
                <a:effectLst/>
                <a:latin typeface="Monotype Corsiva" pitchFamily="66" charset="0"/>
                <a:ea typeface="Times New Roman" pitchFamily="18" charset="0"/>
                <a:cs typeface="Times New Roman" pitchFamily="18" charset="0"/>
                <a:hlinkClick r:id="rId2"/>
              </a:rPr>
              <a:t>ru</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Финансовое управление администрации Пугачевского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sng"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муниципального района Саратовской области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Адрес: 413722, Саратовская область,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г. Пугачев, ул. </a:t>
            </a:r>
            <a:r>
              <a:rPr kumimoji="0" lang="en-US" sz="2400" b="0" i="1" u="none" strike="noStrike" cap="none" normalizeH="0" baseline="0" dirty="0" err="1" smtClean="0">
                <a:ln>
                  <a:noFill/>
                </a:ln>
                <a:solidFill>
                  <a:srgbClr val="1D1D1D"/>
                </a:solidFill>
                <a:effectLst/>
                <a:latin typeface="Monotype Corsiva" pitchFamily="66" charset="0"/>
                <a:ea typeface="Times New Roman" pitchFamily="18" charset="0"/>
                <a:cs typeface="Times New Roman" pitchFamily="18" charset="0"/>
              </a:rPr>
              <a:t>Топорковская</a:t>
            </a:r>
            <a:r>
              <a:rPr kumimoji="0" lang="en-US"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 д.17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err="1" smtClean="0">
                <a:ln>
                  <a:noFill/>
                </a:ln>
                <a:solidFill>
                  <a:srgbClr val="1D1D1D"/>
                </a:solidFill>
                <a:effectLst/>
                <a:latin typeface="Monotype Corsiva" pitchFamily="66" charset="0"/>
                <a:ea typeface="Times New Roman" pitchFamily="18" charset="0"/>
                <a:cs typeface="Times New Roman" pitchFamily="18" charset="0"/>
              </a:rPr>
              <a:t>Телефон</a:t>
            </a:r>
            <a:r>
              <a:rPr kumimoji="0" lang="en-US"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 (84574) 2-28-10,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err="1" smtClean="0">
                <a:ln>
                  <a:noFill/>
                </a:ln>
                <a:solidFill>
                  <a:srgbClr val="1D1D1D"/>
                </a:solidFill>
                <a:effectLst/>
                <a:latin typeface="Monotype Corsiva" pitchFamily="66" charset="0"/>
                <a:ea typeface="Times New Roman" pitchFamily="18" charset="0"/>
                <a:cs typeface="Times New Roman" pitchFamily="18" charset="0"/>
              </a:rPr>
              <a:t>Факс</a:t>
            </a:r>
            <a:r>
              <a:rPr kumimoji="0" lang="en-US"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 (84574) 2-28-10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none" strike="noStrike" cap="none" normalizeH="0" baseline="0" dirty="0" smtClean="0">
                <a:ln>
                  <a:noFill/>
                </a:ln>
                <a:solidFill>
                  <a:srgbClr val="1D1D1D"/>
                </a:solidFill>
                <a:effectLst/>
                <a:latin typeface="Monotype Corsiva" pitchFamily="66" charset="0"/>
                <a:ea typeface="Times New Roman" pitchFamily="18" charset="0"/>
                <a:cs typeface="Times New Roman" pitchFamily="18" charset="0"/>
              </a:rPr>
              <a:t>e-mail: </a:t>
            </a:r>
            <a:r>
              <a:rPr kumimoji="0" lang="en-US" sz="2400" b="0" i="1" u="none" strike="noStrike" cap="none" normalizeH="0" baseline="0" dirty="0" smtClean="0">
                <a:ln>
                  <a:noFill/>
                </a:ln>
                <a:solidFill>
                  <a:schemeClr val="tx1"/>
                </a:solidFill>
                <a:effectLst/>
                <a:latin typeface="Monotype Corsiva" pitchFamily="66" charset="0"/>
                <a:ea typeface="Times New Roman" pitchFamily="18" charset="0"/>
                <a:cs typeface="Times New Roman" pitchFamily="18" charset="0"/>
                <a:hlinkClick r:id="rId3"/>
              </a:rPr>
              <a:t>fo35pugach@mail.ru</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48" y="1643050"/>
          <a:ext cx="7929616" cy="4786346"/>
        </p:xfrm>
        <a:graphic>
          <a:graphicData uri="http://schemas.openxmlformats.org/drawingml/2006/table">
            <a:tbl>
              <a:tblPr/>
              <a:tblGrid>
                <a:gridCol w="415257"/>
                <a:gridCol w="4070831"/>
                <a:gridCol w="1043292"/>
                <a:gridCol w="939479"/>
                <a:gridCol w="1460757"/>
              </a:tblGrid>
              <a:tr h="983285">
                <a:tc>
                  <a:txBody>
                    <a:bodyPr/>
                    <a:lstStyle/>
                    <a:p>
                      <a:pPr algn="ctr">
                        <a:lnSpc>
                          <a:spcPct val="115000"/>
                        </a:lnSpc>
                        <a:spcAft>
                          <a:spcPts val="0"/>
                        </a:spcAft>
                      </a:pPr>
                      <a:r>
                        <a:rPr lang="ru-RU" sz="1400" b="1" dirty="0">
                          <a:latin typeface="Times New Roman"/>
                          <a:ea typeface="Times New Roman"/>
                          <a:cs typeface="Times New Roman"/>
                        </a:rPr>
                        <a:t>№ </a:t>
                      </a:r>
                      <a:r>
                        <a:rPr lang="ru-RU" sz="1400" b="1" dirty="0" err="1">
                          <a:latin typeface="Times New Roman"/>
                          <a:ea typeface="Times New Roman"/>
                          <a:cs typeface="Times New Roman"/>
                        </a:rPr>
                        <a:t>п</a:t>
                      </a:r>
                      <a:r>
                        <a:rPr lang="ru-RU" sz="1400" b="1" dirty="0">
                          <a:latin typeface="Times New Roman"/>
                          <a:ea typeface="Times New Roman"/>
                          <a:cs typeface="Times New Roman"/>
                        </a:rPr>
                        <a:t>/</a:t>
                      </a:r>
                      <a:r>
                        <a:rPr lang="ru-RU" sz="1400" b="1" dirty="0" err="1">
                          <a:latin typeface="Times New Roman"/>
                          <a:ea typeface="Times New Roman"/>
                          <a:cs typeface="Times New Roman"/>
                        </a:rPr>
                        <a:t>п</a:t>
                      </a:r>
                      <a:endParaRPr lang="ru-RU" sz="14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a:ea typeface="Times New Roman"/>
                          <a:cs typeface="Times New Roman"/>
                        </a:rPr>
                        <a:t>Наименование показателей</a:t>
                      </a:r>
                      <a:endParaRPr lang="ru-RU" sz="14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a:ea typeface="Times New Roman"/>
                          <a:cs typeface="Times New Roman"/>
                        </a:rPr>
                        <a:t>Прогноз на </a:t>
                      </a:r>
                      <a:r>
                        <a:rPr lang="ru-RU" sz="1400" b="1" dirty="0" smtClean="0">
                          <a:latin typeface="Times New Roman"/>
                          <a:ea typeface="Times New Roman"/>
                          <a:cs typeface="Times New Roman"/>
                        </a:rPr>
                        <a:t>2020год</a:t>
                      </a:r>
                      <a:endParaRPr lang="ru-RU" sz="14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a:ea typeface="Times New Roman"/>
                          <a:cs typeface="Times New Roman"/>
                        </a:rPr>
                        <a:t>Факт </a:t>
                      </a:r>
                      <a:r>
                        <a:rPr lang="ru-RU" sz="1400" b="1" dirty="0" smtClean="0">
                          <a:latin typeface="Times New Roman"/>
                          <a:ea typeface="Times New Roman"/>
                          <a:cs typeface="Times New Roman"/>
                        </a:rPr>
                        <a:t>2020 </a:t>
                      </a:r>
                      <a:r>
                        <a:rPr lang="ru-RU" sz="1400" b="1" dirty="0">
                          <a:latin typeface="Times New Roman"/>
                          <a:ea typeface="Times New Roman"/>
                          <a:cs typeface="Times New Roman"/>
                        </a:rPr>
                        <a:t>года</a:t>
                      </a:r>
                      <a:endParaRPr lang="ru-RU" sz="14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a:ea typeface="Times New Roman"/>
                          <a:cs typeface="Times New Roman"/>
                        </a:rPr>
                        <a:t>Выполнение прогнозных </a:t>
                      </a:r>
                      <a:r>
                        <a:rPr lang="ru-RU" sz="1400" b="1" dirty="0" smtClean="0">
                          <a:latin typeface="Times New Roman"/>
                          <a:ea typeface="Times New Roman"/>
                          <a:cs typeface="Times New Roman"/>
                        </a:rPr>
                        <a:t>показателей,  </a:t>
                      </a:r>
                      <a:r>
                        <a:rPr lang="ru-RU" sz="1400" b="1" dirty="0">
                          <a:latin typeface="Times New Roman"/>
                          <a:ea typeface="Times New Roman"/>
                          <a:cs typeface="Times New Roman"/>
                        </a:rPr>
                        <a:t>%</a:t>
                      </a:r>
                      <a:endParaRPr lang="ru-RU" sz="14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dirty="0">
                          <a:latin typeface="Times New Roman"/>
                          <a:ea typeface="Times New Roman"/>
                          <a:cs typeface="Times New Roman"/>
                        </a:rPr>
                        <a:t>1</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Объем отгруженных товаров (млн. руб.)</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2 940,8</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1 977,8</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67,3</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a:latin typeface="Times New Roman"/>
                          <a:ea typeface="Times New Roman"/>
                          <a:cs typeface="Times New Roman"/>
                        </a:rPr>
                        <a:t>2</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Оборот розничной торговли (млн. руб.)</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5 886,5</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5 506,2</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93,5</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a:latin typeface="Times New Roman"/>
                          <a:ea typeface="Times New Roman"/>
                          <a:cs typeface="Times New Roman"/>
                        </a:rPr>
                        <a:t>3</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Оборот общественного питания (млн. руб.)</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121,0</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114,0</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94,2</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515">
                <a:tc>
                  <a:txBody>
                    <a:bodyPr/>
                    <a:lstStyle/>
                    <a:p>
                      <a:pPr algn="ctr">
                        <a:lnSpc>
                          <a:spcPct val="115000"/>
                        </a:lnSpc>
                        <a:spcAft>
                          <a:spcPts val="0"/>
                        </a:spcAft>
                      </a:pPr>
                      <a:r>
                        <a:rPr lang="ru-RU" sz="1600" dirty="0">
                          <a:latin typeface="Times New Roman"/>
                          <a:ea typeface="Times New Roman"/>
                          <a:cs typeface="Times New Roman"/>
                        </a:rPr>
                        <a:t>4</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Объем валовой продукции сельского хозяйства (млн. руб.)</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6 511,7</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6 </a:t>
                      </a:r>
                      <a:r>
                        <a:rPr lang="ru-RU" sz="1600" dirty="0" smtClean="0">
                          <a:latin typeface="Times New Roman"/>
                          <a:ea typeface="Times New Roman"/>
                          <a:cs typeface="Times New Roman"/>
                        </a:rPr>
                        <a:t>758,2</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103,8</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a:latin typeface="Times New Roman"/>
                          <a:ea typeface="Times New Roman"/>
                          <a:cs typeface="Times New Roman"/>
                        </a:rPr>
                        <a:t>5</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Численность работающих (чел.)</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11 </a:t>
                      </a:r>
                      <a:r>
                        <a:rPr lang="ru-RU" sz="1600" dirty="0" smtClean="0">
                          <a:latin typeface="Times New Roman"/>
                          <a:ea typeface="Times New Roman"/>
                          <a:cs typeface="Times New Roman"/>
                        </a:rPr>
                        <a:t>232</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11 </a:t>
                      </a:r>
                      <a:r>
                        <a:rPr lang="ru-RU" sz="1600" dirty="0" smtClean="0">
                          <a:latin typeface="Times New Roman"/>
                          <a:ea typeface="Times New Roman"/>
                          <a:cs typeface="Times New Roman"/>
                        </a:rPr>
                        <a:t>291</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100,5</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a:latin typeface="Times New Roman"/>
                          <a:ea typeface="Times New Roman"/>
                          <a:cs typeface="Times New Roman"/>
                        </a:rPr>
                        <a:t>6</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Фонд заработной платы (млн. руб.)</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3 392,8</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3 584,2</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105,6</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591">
                <a:tc>
                  <a:txBody>
                    <a:bodyPr/>
                    <a:lstStyle/>
                    <a:p>
                      <a:pPr algn="ctr">
                        <a:lnSpc>
                          <a:spcPct val="115000"/>
                        </a:lnSpc>
                        <a:spcAft>
                          <a:spcPts val="0"/>
                        </a:spcAft>
                      </a:pPr>
                      <a:r>
                        <a:rPr lang="ru-RU" sz="1600">
                          <a:latin typeface="Times New Roman"/>
                          <a:ea typeface="Times New Roman"/>
                          <a:cs typeface="Times New Roman"/>
                        </a:rPr>
                        <a:t>7</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Численность детей до 18 лет (чел.)</a:t>
                      </a:r>
                      <a:endParaRPr lang="ru-RU" sz="160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11 315</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11 </a:t>
                      </a:r>
                      <a:r>
                        <a:rPr lang="ru-RU" sz="1600" dirty="0" smtClean="0">
                          <a:latin typeface="Times New Roman"/>
                          <a:ea typeface="Times New Roman"/>
                          <a:cs typeface="Times New Roman"/>
                        </a:rPr>
                        <a:t>065</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latin typeface="Times New Roman"/>
                          <a:ea typeface="Times New Roman"/>
                          <a:cs typeface="Times New Roman"/>
                        </a:rPr>
                        <a:t>97,8</a:t>
                      </a:r>
                      <a:endParaRPr lang="ru-RU" sz="1600" dirty="0">
                        <a:latin typeface="Calibri"/>
                        <a:ea typeface="Times New Roman"/>
                        <a:cs typeface="Times New Roman"/>
                      </a:endParaRPr>
                    </a:p>
                  </a:txBody>
                  <a:tcPr marL="61096" marR="610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13" name="Rectangle 1"/>
          <p:cNvSpPr>
            <a:spLocks noChangeArrowheads="1"/>
          </p:cNvSpPr>
          <p:nvPr/>
        </p:nvSpPr>
        <p:spPr bwMode="auto">
          <a:xfrm>
            <a:off x="285720" y="357166"/>
            <a:ext cx="85725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Сведения</a:t>
            </a:r>
            <a:endParaRPr kumimoji="0" lang="ru-RU" sz="1600" b="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u="none" strike="noStrike" cap="none" normalizeH="0" baseline="0" dirty="0" smtClean="0">
                <a:ln>
                  <a:noFill/>
                </a:ln>
                <a:solidFill>
                  <a:schemeClr val="tx1"/>
                </a:solidFill>
                <a:effectLst/>
                <a:latin typeface="Georgia" pitchFamily="18" charset="0"/>
                <a:ea typeface="Times New Roman" pitchFamily="18" charset="0"/>
                <a:cs typeface="Times New Roman" pitchFamily="18" charset="0"/>
              </a:rPr>
              <a:t>о прогнозируемых и фактических значениях основных показателей социально-экономического развития Пугачевского муниципального района за 2020 год</a:t>
            </a:r>
            <a:endParaRPr kumimoji="0" lang="ru-RU" sz="1600" b="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9" name="Rectangle 11"/>
          <p:cNvSpPr>
            <a:spLocks noChangeArrowheads="1"/>
          </p:cNvSpPr>
          <p:nvPr/>
        </p:nvSpPr>
        <p:spPr bwMode="auto">
          <a:xfrm>
            <a:off x="3500430" y="1571612"/>
            <a:ext cx="2695575" cy="804861"/>
          </a:xfrm>
          <a:prstGeom prst="rect">
            <a:avLst/>
          </a:prstGeom>
          <a:solidFill>
            <a:srgbClr val="FF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vert="horz" wrap="square" lIns="91440" tIns="45720" rIns="91440" bIns="45720" numCol="1" anchor="t" anchorCtr="0" compatLnSpc="1">
            <a:prstTxWarp prst="textNoShape">
              <a:avLst/>
            </a:prstTxWarp>
            <a:flatTx/>
          </a:bodyPr>
          <a:lstStyle/>
          <a:p>
            <a:pPr indent="355600" algn="ctr" fontAlgn="base">
              <a:spcBef>
                <a:spcPct val="0"/>
              </a:spcBef>
              <a:spcAft>
                <a:spcPct val="0"/>
              </a:spcAft>
              <a:tabLst>
                <a:tab pos="2876550" algn="l"/>
              </a:tabLst>
            </a:pPr>
            <a:r>
              <a:rPr lang="ru-RU" sz="1000" b="1" dirty="0" smtClean="0">
                <a:latin typeface="Times New Roman" pitchFamily="18" charset="0"/>
                <a:ea typeface="Times New Roman" pitchFamily="18" charset="0"/>
                <a:cs typeface="Times New Roman" pitchFamily="18" charset="0"/>
              </a:rPr>
              <a:t>ВСЕГО ДОХОДОВ  </a:t>
            </a:r>
          </a:p>
          <a:p>
            <a:pPr indent="355600" algn="ctr" fontAlgn="base">
              <a:spcBef>
                <a:spcPct val="0"/>
              </a:spcBef>
              <a:spcAft>
                <a:spcPct val="0"/>
              </a:spcAft>
              <a:tabLst>
                <a:tab pos="2876550" algn="l"/>
              </a:tabLst>
            </a:pPr>
            <a:r>
              <a:rPr lang="ru-RU" sz="1000" b="1" dirty="0" smtClean="0">
                <a:latin typeface="Times New Roman" pitchFamily="18" charset="0"/>
                <a:ea typeface="Times New Roman" pitchFamily="18" charset="0"/>
                <a:cs typeface="Times New Roman" pitchFamily="18" charset="0"/>
              </a:rPr>
              <a:t>   </a:t>
            </a:r>
          </a:p>
          <a:p>
            <a:pPr indent="355600" algn="ctr" fontAlgn="base">
              <a:spcBef>
                <a:spcPct val="0"/>
              </a:spcBef>
              <a:spcAft>
                <a:spcPct val="0"/>
              </a:spcAft>
              <a:tabLst>
                <a:tab pos="2876550" algn="l"/>
              </a:tabLst>
            </a:pPr>
            <a:r>
              <a:rPr lang="ru-RU" sz="1000" b="1" dirty="0" smtClean="0">
                <a:latin typeface="Times New Roman" pitchFamily="18" charset="0"/>
                <a:ea typeface="Times New Roman" pitchFamily="18" charset="0"/>
                <a:cs typeface="Times New Roman" pitchFamily="18" charset="0"/>
              </a:rPr>
              <a:t> План  1 046 001,8 тыс.рублей</a:t>
            </a:r>
            <a:endParaRPr lang="ru-RU" sz="1000" b="1" dirty="0" smtClean="0">
              <a:latin typeface="Arial" pitchFamily="34" charset="0"/>
              <a:cs typeface="Arial" pitchFamily="34" charset="0"/>
            </a:endParaRPr>
          </a:p>
          <a:p>
            <a:pPr lvl="0" indent="355600" algn="ctr" fontAlgn="base">
              <a:spcBef>
                <a:spcPct val="0"/>
              </a:spcBef>
              <a:spcAft>
                <a:spcPct val="0"/>
              </a:spcAft>
              <a:tabLst>
                <a:tab pos="2876550" algn="l"/>
              </a:tabLst>
            </a:pPr>
            <a:r>
              <a:rPr lang="ru-RU" sz="1000" b="1" dirty="0" smtClean="0">
                <a:latin typeface="Times New Roman" pitchFamily="18" charset="0"/>
                <a:ea typeface="Times New Roman" pitchFamily="18" charset="0"/>
                <a:cs typeface="Times New Roman" pitchFamily="18" charset="0"/>
              </a:rPr>
              <a:t>Факт  1 046 048,9 тыс.рублей  </a:t>
            </a:r>
            <a:r>
              <a:rPr lang="ru-RU" sz="800" b="1" dirty="0" smtClean="0">
                <a:latin typeface="Times New Roman" pitchFamily="18" charset="0"/>
                <a:ea typeface="Times New Roman" pitchFamily="18" charset="0"/>
                <a:cs typeface="Times New Roman" pitchFamily="18" charset="0"/>
              </a:rPr>
              <a:t> </a:t>
            </a:r>
            <a:endParaRPr lang="ru-RU" sz="200" b="1" dirty="0" smtClean="0">
              <a:latin typeface="Arial" pitchFamily="34" charset="0"/>
              <a:cs typeface="Arial" pitchFamily="34" charset="0"/>
            </a:endParaRPr>
          </a:p>
          <a:p>
            <a:pPr lvl="0" indent="355600" eaLnBrk="0" fontAlgn="base" hangingPunct="0">
              <a:spcBef>
                <a:spcPct val="0"/>
              </a:spcBef>
              <a:spcAft>
                <a:spcPct val="0"/>
              </a:spcAft>
              <a:tabLst>
                <a:tab pos="2876550" algn="l"/>
              </a:tabLst>
            </a:pPr>
            <a:endParaRPr lang="ru-RU" sz="1100" dirty="0" smtClean="0">
              <a:latin typeface="Arial" pitchFamily="34" charset="0"/>
              <a:cs typeface="Arial" pitchFamily="34" charset="0"/>
            </a:endParaRPr>
          </a:p>
        </p:txBody>
      </p:sp>
      <p:sp>
        <p:nvSpPr>
          <p:cNvPr id="17414" name="Rectangle 6"/>
          <p:cNvSpPr>
            <a:spLocks noChangeArrowheads="1"/>
          </p:cNvSpPr>
          <p:nvPr/>
        </p:nvSpPr>
        <p:spPr bwMode="auto">
          <a:xfrm>
            <a:off x="1285852" y="4071942"/>
            <a:ext cx="2643206" cy="1011235"/>
          </a:xfrm>
          <a:prstGeom prst="rect">
            <a:avLst/>
          </a:prstGeom>
          <a:solidFill>
            <a:srgbClr val="FF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vert="horz" wrap="square" lIns="91440" tIns="45720" rIns="91440" bIns="45720" numCol="1" anchor="t" anchorCtr="0" compatLnSpc="1">
            <a:prstTxWarp prst="textNoShape">
              <a:avLst/>
            </a:prstTxWarp>
            <a:flatTx/>
          </a:bodyPr>
          <a:lstStyle/>
          <a:p>
            <a:pPr algn="ctr"/>
            <a:endParaRPr lang="ru-RU" sz="1000" b="1" dirty="0" smtClean="0">
              <a:latin typeface="Times New Roman" pitchFamily="18" charset="0"/>
              <a:ea typeface="Times New Roman" pitchFamily="18" charset="0"/>
              <a:cs typeface="Times New Roman" pitchFamily="18" charset="0"/>
            </a:endParaRPr>
          </a:p>
          <a:p>
            <a:pPr algn="ctr"/>
            <a:r>
              <a:rPr lang="ru-RU" sz="1000" b="1" dirty="0" smtClean="0">
                <a:latin typeface="Times New Roman" pitchFamily="18" charset="0"/>
                <a:ea typeface="Times New Roman" pitchFamily="18" charset="0"/>
                <a:cs typeface="Times New Roman" pitchFamily="18" charset="0"/>
              </a:rPr>
              <a:t>Налоговые и неналоговые доходы </a:t>
            </a:r>
          </a:p>
          <a:p>
            <a:pPr algn="ctr"/>
            <a:endParaRPr lang="ru-RU" sz="1000" b="1" dirty="0" smtClean="0">
              <a:latin typeface="Times New Roman" pitchFamily="18" charset="0"/>
              <a:ea typeface="Times New Roman" pitchFamily="18" charset="0"/>
              <a:cs typeface="Times New Roman" pitchFamily="18" charset="0"/>
            </a:endParaRPr>
          </a:p>
          <a:p>
            <a:pPr algn="ctr"/>
            <a:r>
              <a:rPr lang="ru-RU" sz="1000" b="1" dirty="0" smtClean="0">
                <a:latin typeface="Times New Roman" pitchFamily="18" charset="0"/>
                <a:ea typeface="Times New Roman" pitchFamily="18" charset="0"/>
                <a:cs typeface="Times New Roman" pitchFamily="18" charset="0"/>
              </a:rPr>
              <a:t> </a:t>
            </a:r>
            <a:r>
              <a:rPr lang="ru-RU" sz="1000" dirty="0" smtClean="0">
                <a:latin typeface="Times New Roman" pitchFamily="18" charset="0"/>
                <a:ea typeface="Times New Roman" pitchFamily="18" charset="0"/>
                <a:cs typeface="Times New Roman" pitchFamily="18" charset="0"/>
              </a:rPr>
              <a:t>План    210 589,7  тыс.рублей                          Факт    216 425,3  тыс.рублей</a:t>
            </a:r>
            <a:endParaRPr lang="ru-RU" sz="1000" dirty="0" smtClean="0">
              <a:latin typeface="Arial" pitchFamily="34" charset="0"/>
              <a:cs typeface="Arial" pitchFamily="34" charset="0"/>
            </a:endParaRPr>
          </a:p>
          <a:p>
            <a:pPr lvl="0"/>
            <a:endParaRPr lang="ru-RU" sz="400" dirty="0" smtClean="0">
              <a:latin typeface="Arial" pitchFamily="34" charset="0"/>
              <a:cs typeface="Arial" pitchFamily="34" charset="0"/>
            </a:endParaRPr>
          </a:p>
          <a:p>
            <a:endParaRPr lang="ru-RU" sz="1000" dirty="0"/>
          </a:p>
        </p:txBody>
      </p:sp>
      <p:sp>
        <p:nvSpPr>
          <p:cNvPr id="17413" name="Rectangle 5"/>
          <p:cNvSpPr>
            <a:spLocks noChangeArrowheads="1"/>
          </p:cNvSpPr>
          <p:nvPr/>
        </p:nvSpPr>
        <p:spPr bwMode="auto">
          <a:xfrm>
            <a:off x="5429256" y="4071942"/>
            <a:ext cx="2643206" cy="1000132"/>
          </a:xfrm>
          <a:prstGeom prst="rect">
            <a:avLst/>
          </a:prstGeom>
          <a:solidFill>
            <a:srgbClr val="FF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vert="horz" wrap="square" lIns="91440" tIns="45720" rIns="91440" bIns="45720" numCol="1" anchor="t" anchorCtr="0" compatLnSpc="1">
            <a:prstTxWarp prst="textNoShape">
              <a:avLst/>
            </a:prstTxWarp>
            <a:flatTx/>
          </a:bodyPr>
          <a:lstStyle/>
          <a:p>
            <a:pPr lvl="0" algn="ctr"/>
            <a:r>
              <a:rPr lang="ru-RU" b="1" dirty="0" smtClean="0">
                <a:latin typeface="Times New Roman" pitchFamily="18" charset="0"/>
                <a:ea typeface="Times New Roman" pitchFamily="18" charset="0"/>
                <a:cs typeface="Times New Roman" pitchFamily="18" charset="0"/>
              </a:rPr>
              <a:t> </a:t>
            </a:r>
            <a:r>
              <a:rPr lang="ru-RU" sz="1000" b="1" dirty="0" smtClean="0">
                <a:latin typeface="Times New Roman" pitchFamily="18" charset="0"/>
                <a:ea typeface="Times New Roman" pitchFamily="18" charset="0"/>
                <a:cs typeface="Times New Roman" pitchFamily="18" charset="0"/>
              </a:rPr>
              <a:t>Безвозмездные поступления</a:t>
            </a:r>
          </a:p>
          <a:p>
            <a:pPr lvl="0" algn="ctr"/>
            <a:endParaRPr lang="ru-RU" sz="1000" b="1" dirty="0" smtClean="0">
              <a:latin typeface="Times New Roman" pitchFamily="18" charset="0"/>
              <a:ea typeface="Times New Roman" pitchFamily="18" charset="0"/>
              <a:cs typeface="Times New Roman" pitchFamily="18" charset="0"/>
            </a:endParaRPr>
          </a:p>
          <a:p>
            <a:pPr lvl="0" algn="ctr"/>
            <a:r>
              <a:rPr lang="ru-RU" sz="1000" b="1" dirty="0" smtClean="0">
                <a:latin typeface="Times New Roman" pitchFamily="18" charset="0"/>
                <a:ea typeface="Times New Roman" pitchFamily="18" charset="0"/>
                <a:cs typeface="Times New Roman" pitchFamily="18" charset="0"/>
              </a:rPr>
              <a:t> </a:t>
            </a:r>
            <a:r>
              <a:rPr lang="ru-RU" sz="1000" dirty="0" smtClean="0">
                <a:latin typeface="Times New Roman" pitchFamily="18" charset="0"/>
                <a:ea typeface="Times New Roman" pitchFamily="18" charset="0"/>
                <a:cs typeface="Times New Roman" pitchFamily="18" charset="0"/>
              </a:rPr>
              <a:t>План   835 412,1  тыс.рублей                          Факт   829 623,6   тыс.рублей</a:t>
            </a:r>
            <a:endParaRPr lang="ru-RU" sz="400" dirty="0" smtClean="0">
              <a:latin typeface="Arial" pitchFamily="34" charset="0"/>
              <a:cs typeface="Arial" pitchFamily="34" charset="0"/>
            </a:endParaRPr>
          </a:p>
          <a:p>
            <a:endParaRPr lang="ru-RU" sz="1000" dirty="0"/>
          </a:p>
        </p:txBody>
      </p:sp>
      <p:sp>
        <p:nvSpPr>
          <p:cNvPr id="17409" name="AutoShape 1"/>
          <p:cNvSpPr>
            <a:spLocks noChangeArrowheads="1"/>
          </p:cNvSpPr>
          <p:nvPr/>
        </p:nvSpPr>
        <p:spPr bwMode="auto">
          <a:xfrm>
            <a:off x="1071538" y="5643578"/>
            <a:ext cx="2381250" cy="9620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vert="horz" wrap="square" lIns="91440" tIns="45720" rIns="91440" bIns="45720" numCol="1" anchor="t" anchorCtr="0" compatLnSpc="1">
            <a:prstTxWarp prst="textNoShape">
              <a:avLst/>
            </a:prstTxWarp>
          </a:bodyPr>
          <a:lstStyle/>
          <a:p>
            <a:endParaRPr lang="ru-RU" sz="1200" dirty="0" smtClean="0">
              <a:latin typeface="Times New Roman" pitchFamily="18" charset="0"/>
              <a:ea typeface="Times New Roman" pitchFamily="18" charset="0"/>
              <a:cs typeface="Times New Roman" pitchFamily="18" charset="0"/>
            </a:endParaRPr>
          </a:p>
          <a:p>
            <a:pPr algn="ctr"/>
            <a:r>
              <a:rPr lang="ru-RU" sz="1200" dirty="0" smtClean="0">
                <a:latin typeface="Times New Roman" pitchFamily="18" charset="0"/>
                <a:ea typeface="Times New Roman" pitchFamily="18" charset="0"/>
                <a:cs typeface="Times New Roman" pitchFamily="18" charset="0"/>
              </a:rPr>
              <a:t>Удельный вес  -  20,7 %</a:t>
            </a:r>
            <a:endParaRPr lang="ru-RU" sz="1200" dirty="0"/>
          </a:p>
        </p:txBody>
      </p:sp>
      <p:sp>
        <p:nvSpPr>
          <p:cNvPr id="17410" name="AutoShape 2"/>
          <p:cNvSpPr>
            <a:spLocks noChangeArrowheads="1"/>
          </p:cNvSpPr>
          <p:nvPr/>
        </p:nvSpPr>
        <p:spPr bwMode="auto">
          <a:xfrm>
            <a:off x="6000760" y="5643578"/>
            <a:ext cx="2381250" cy="1012825"/>
          </a:xfrm>
          <a:prstGeom prst="can">
            <a:avLst>
              <a:gd name="adj" fmla="val 25000"/>
            </a:avLst>
          </a:prstGeom>
          <a:solidFill>
            <a:srgbClr val="D19049"/>
          </a:solidFill>
          <a:ln w="38100">
            <a:solidFill>
              <a:srgbClr val="F2F2F2"/>
            </a:solidFill>
            <a:round/>
            <a:headEnd/>
            <a:tailEnd/>
          </a:ln>
          <a:effectLst>
            <a:outerShdw dist="28398" dir="3806097" algn="ctr" rotWithShape="0">
              <a:srgbClr val="6F471C">
                <a:alpha val="50000"/>
              </a:srgbClr>
            </a:outerShdw>
          </a:effectLst>
        </p:spPr>
        <p:txBody>
          <a:bodyPr vert="horz" wrap="square" lIns="91440" tIns="45720" rIns="91440" bIns="45720" numCol="1" anchor="t" anchorCtr="0" compatLnSpc="1">
            <a:prstTxWarp prst="textNoShape">
              <a:avLst/>
            </a:prstTxWarp>
          </a:bodyPr>
          <a:lstStyle/>
          <a:p>
            <a:pPr algn="ctr"/>
            <a:endParaRPr lang="ru-RU" sz="1200" dirty="0" smtClean="0">
              <a:latin typeface="Times New Roman" pitchFamily="18" charset="0"/>
              <a:ea typeface="Times New Roman" pitchFamily="18" charset="0"/>
              <a:cs typeface="Times New Roman" pitchFamily="18" charset="0"/>
            </a:endParaRPr>
          </a:p>
          <a:p>
            <a:pPr algn="ctr"/>
            <a:r>
              <a:rPr lang="ru-RU" sz="1200" dirty="0" smtClean="0">
                <a:latin typeface="Times New Roman" pitchFamily="18" charset="0"/>
                <a:ea typeface="Times New Roman" pitchFamily="18" charset="0"/>
                <a:cs typeface="Times New Roman" pitchFamily="18" charset="0"/>
              </a:rPr>
              <a:t>Удельный вес  - 79,3 %</a:t>
            </a:r>
            <a:endParaRPr lang="ru-RU" sz="1200" dirty="0"/>
          </a:p>
        </p:txBody>
      </p:sp>
      <p:sp>
        <p:nvSpPr>
          <p:cNvPr id="17420" name="Rectangle 12"/>
          <p:cNvSpPr>
            <a:spLocks noChangeArrowheads="1"/>
          </p:cNvSpPr>
          <p:nvPr/>
        </p:nvSpPr>
        <p:spPr bwMode="auto">
          <a:xfrm>
            <a:off x="357158" y="0"/>
            <a:ext cx="878684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ctr"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Основные параметры бюджета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2600" b="1"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Пугачевского муниципального района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2600" b="1"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за 2020 год</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23" name="Rectangle 1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a:p>
            <a:pPr marL="0" marR="0" lvl="0" indent="355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7424" name="Rectangle 16"/>
          <p:cNvSpPr>
            <a:spLocks noChangeArrowheads="1"/>
          </p:cNvSpPr>
          <p:nvPr/>
        </p:nvSpPr>
        <p:spPr bwMode="auto">
          <a:xfrm>
            <a:off x="0" y="457200"/>
            <a:ext cx="3365024"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l" defTabSz="914400" rtl="0" eaLnBrk="0" fontAlgn="base" latinLnBrk="0" hangingPunct="0">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25" name="Rectangle 17"/>
          <p:cNvSpPr>
            <a:spLocks noChangeArrowheads="1"/>
          </p:cNvSpPr>
          <p:nvPr/>
        </p:nvSpPr>
        <p:spPr bwMode="auto">
          <a:xfrm>
            <a:off x="0" y="457200"/>
            <a:ext cx="543739"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26" name="Rectangle 18"/>
          <p:cNvSpPr>
            <a:spLocks noChangeArrowheads="1"/>
          </p:cNvSpPr>
          <p:nvPr/>
        </p:nvSpPr>
        <p:spPr bwMode="auto">
          <a:xfrm>
            <a:off x="0" y="457200"/>
            <a:ext cx="2659702" cy="6001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7427" name="AutoShape 19"/>
          <p:cNvCxnSpPr>
            <a:cxnSpLocks noChangeShapeType="1"/>
          </p:cNvCxnSpPr>
          <p:nvPr/>
        </p:nvCxnSpPr>
        <p:spPr bwMode="auto">
          <a:xfrm rot="5400000">
            <a:off x="4429918" y="2713826"/>
            <a:ext cx="714380" cy="1588"/>
          </a:xfrm>
          <a:prstGeom prst="straightConnector1">
            <a:avLst/>
          </a:prstGeom>
          <a:noFill/>
          <a:ln w="76200">
            <a:solidFill>
              <a:srgbClr val="7030A0"/>
            </a:solidFill>
            <a:round/>
            <a:headEnd/>
            <a:tailEnd type="triangle" w="med" len="med"/>
          </a:ln>
          <a:effectLst/>
        </p:spPr>
      </p:cxnSp>
      <p:cxnSp>
        <p:nvCxnSpPr>
          <p:cNvPr id="17428" name="AutoShape 20"/>
          <p:cNvCxnSpPr>
            <a:cxnSpLocks noChangeShapeType="1"/>
          </p:cNvCxnSpPr>
          <p:nvPr/>
        </p:nvCxnSpPr>
        <p:spPr bwMode="auto">
          <a:xfrm>
            <a:off x="2928926" y="3071810"/>
            <a:ext cx="3598863" cy="1588"/>
          </a:xfrm>
          <a:prstGeom prst="straightConnector1">
            <a:avLst/>
          </a:prstGeom>
          <a:noFill/>
          <a:ln w="63500">
            <a:solidFill>
              <a:srgbClr val="7030A0"/>
            </a:solidFill>
            <a:round/>
            <a:headEnd/>
            <a:tailEnd/>
          </a:ln>
        </p:spPr>
      </p:cxnSp>
      <p:cxnSp>
        <p:nvCxnSpPr>
          <p:cNvPr id="17429" name="AutoShape 21"/>
          <p:cNvCxnSpPr>
            <a:cxnSpLocks noChangeShapeType="1"/>
          </p:cNvCxnSpPr>
          <p:nvPr/>
        </p:nvCxnSpPr>
        <p:spPr bwMode="auto">
          <a:xfrm>
            <a:off x="2928926" y="3071810"/>
            <a:ext cx="0" cy="828675"/>
          </a:xfrm>
          <a:prstGeom prst="straightConnector1">
            <a:avLst/>
          </a:prstGeom>
          <a:noFill/>
          <a:ln w="76200">
            <a:solidFill>
              <a:srgbClr val="7030A0"/>
            </a:solidFill>
            <a:round/>
            <a:headEnd/>
            <a:tailEnd type="triangle" w="med" len="med"/>
          </a:ln>
          <a:effectLst/>
        </p:spPr>
      </p:cxnSp>
      <p:cxnSp>
        <p:nvCxnSpPr>
          <p:cNvPr id="17430" name="AutoShape 22"/>
          <p:cNvCxnSpPr>
            <a:cxnSpLocks noChangeShapeType="1"/>
          </p:cNvCxnSpPr>
          <p:nvPr/>
        </p:nvCxnSpPr>
        <p:spPr bwMode="auto">
          <a:xfrm rot="5400000">
            <a:off x="6072198" y="3500438"/>
            <a:ext cx="857256" cy="1588"/>
          </a:xfrm>
          <a:prstGeom prst="straightConnector1">
            <a:avLst/>
          </a:prstGeom>
          <a:noFill/>
          <a:ln w="76200">
            <a:solidFill>
              <a:srgbClr val="7030A0"/>
            </a:solidFill>
            <a:round/>
            <a:headEnd/>
            <a:tailEnd type="triangle" w="med" len="med"/>
          </a:ln>
          <a:effectLst/>
        </p:spPr>
      </p:cxnSp>
      <p:cxnSp>
        <p:nvCxnSpPr>
          <p:cNvPr id="17431" name="AutoShape 23"/>
          <p:cNvCxnSpPr>
            <a:cxnSpLocks noChangeShapeType="1"/>
          </p:cNvCxnSpPr>
          <p:nvPr/>
        </p:nvCxnSpPr>
        <p:spPr bwMode="auto">
          <a:xfrm rot="5400000">
            <a:off x="6715140" y="5357826"/>
            <a:ext cx="571504" cy="1588"/>
          </a:xfrm>
          <a:prstGeom prst="straightConnector1">
            <a:avLst/>
          </a:prstGeom>
          <a:noFill/>
          <a:ln w="76200">
            <a:solidFill>
              <a:srgbClr val="7030A0"/>
            </a:solidFill>
            <a:round/>
            <a:headEnd/>
            <a:tailEnd type="triangle" w="med" len="med"/>
          </a:ln>
          <a:effectLst/>
        </p:spPr>
      </p:cxnSp>
      <p:cxnSp>
        <p:nvCxnSpPr>
          <p:cNvPr id="17432" name="AutoShape 24"/>
          <p:cNvCxnSpPr>
            <a:cxnSpLocks noChangeShapeType="1"/>
          </p:cNvCxnSpPr>
          <p:nvPr/>
        </p:nvCxnSpPr>
        <p:spPr bwMode="auto">
          <a:xfrm rot="5400000">
            <a:off x="2143108" y="5357826"/>
            <a:ext cx="571504" cy="1588"/>
          </a:xfrm>
          <a:prstGeom prst="straightConnector1">
            <a:avLst/>
          </a:prstGeom>
          <a:noFill/>
          <a:ln w="76200">
            <a:solidFill>
              <a:srgbClr val="7030A0"/>
            </a:solidFill>
            <a:round/>
            <a:headEnd/>
            <a:tailEnd type="triangle" w="med" len="med"/>
          </a:ln>
          <a:effectLst/>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rmAutofit fontScale="90000"/>
          </a:bodyPr>
          <a:lstStyle/>
          <a:p>
            <a:pPr algn="just"/>
            <a:r>
              <a:rPr lang="ru-RU" sz="1600" dirty="0" smtClean="0"/>
              <a:t>          </a:t>
            </a:r>
            <a:r>
              <a:rPr lang="ru-RU" sz="1600" dirty="0" smtClean="0">
                <a:latin typeface="Times New Roman" pitchFamily="18" charset="0"/>
                <a:cs typeface="Times New Roman" pitchFamily="18" charset="0"/>
              </a:rPr>
              <a:t>Доходная часть бюджета за 2020 год исполнена в сумме 1 046 048,9 тыс.рублей, из которых налоговые, неналоговые доходы исполнены в сумме 216 425,3 тыс.рублей и составили 20,7 процентов доходов бюджета, безвозмездные поступления исполнены в сумме 829 623,6 тыс.рублей и составили 79,3 процентов всех доходов бюджета. (См. таблицу 1).  </a:t>
            </a:r>
            <a:br>
              <a:rPr lang="ru-RU" sz="1600"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5" name="Прямоугольник 4"/>
          <p:cNvSpPr/>
          <p:nvPr/>
        </p:nvSpPr>
        <p:spPr>
          <a:xfrm>
            <a:off x="683568" y="1268761"/>
            <a:ext cx="7992888" cy="769441"/>
          </a:xfrm>
          <a:prstGeom prst="rect">
            <a:avLst/>
          </a:prstGeom>
        </p:spPr>
        <p:txBody>
          <a:bodyPr wrap="square">
            <a:spAutoFit/>
          </a:bodyPr>
          <a:lstStyle/>
          <a:p>
            <a:pPr lvl="0" indent="630238" algn="r" fontAlgn="base">
              <a:spcBef>
                <a:spcPct val="0"/>
              </a:spcBef>
              <a:spcAft>
                <a:spcPct val="0"/>
              </a:spcAft>
            </a:pPr>
            <a:r>
              <a:rPr lang="ru-RU" sz="1200" dirty="0" smtClean="0">
                <a:latin typeface="Times New Roman" pitchFamily="18" charset="0"/>
                <a:ea typeface="Times New Roman" pitchFamily="18" charset="0"/>
                <a:cs typeface="Times New Roman" pitchFamily="18" charset="0"/>
              </a:rPr>
              <a:t>Таблица 1</a:t>
            </a:r>
            <a:endParaRPr lang="ru-RU" sz="1200" dirty="0" smtClean="0">
              <a:latin typeface="Arial" pitchFamily="34" charset="0"/>
              <a:cs typeface="Arial" pitchFamily="34" charset="0"/>
            </a:endParaRPr>
          </a:p>
          <a:p>
            <a:pPr lvl="0" indent="630238" algn="ctr" eaLnBrk="0" fontAlgn="base" hangingPunct="0">
              <a:spcBef>
                <a:spcPct val="0"/>
              </a:spcBef>
              <a:spcAft>
                <a:spcPct val="0"/>
              </a:spcAft>
            </a:pPr>
            <a:r>
              <a:rPr lang="ru-RU" sz="1600" b="1" dirty="0" smtClean="0">
                <a:solidFill>
                  <a:srgbClr val="0070C0"/>
                </a:solidFill>
                <a:latin typeface="Times New Roman" pitchFamily="18" charset="0"/>
                <a:ea typeface="Times New Roman" pitchFamily="18" charset="0"/>
                <a:cs typeface="Times New Roman" pitchFamily="18" charset="0"/>
              </a:rPr>
              <a:t>Исполнение бюджета</a:t>
            </a:r>
            <a:endParaRPr lang="ru-RU" sz="1600" dirty="0" smtClean="0">
              <a:latin typeface="Arial" pitchFamily="34" charset="0"/>
              <a:cs typeface="Arial" pitchFamily="34" charset="0"/>
            </a:endParaRPr>
          </a:p>
          <a:p>
            <a:pPr lvl="0" indent="630238" algn="ctr" eaLnBrk="0" fontAlgn="base" hangingPunct="0">
              <a:spcBef>
                <a:spcPct val="0"/>
              </a:spcBef>
              <a:spcAft>
                <a:spcPct val="0"/>
              </a:spcAft>
            </a:pPr>
            <a:r>
              <a:rPr lang="ru-RU" sz="1600" b="1" dirty="0" smtClean="0">
                <a:solidFill>
                  <a:srgbClr val="0070C0"/>
                </a:solidFill>
                <a:latin typeface="Times New Roman" pitchFamily="18" charset="0"/>
                <a:ea typeface="Times New Roman" pitchFamily="18" charset="0"/>
                <a:cs typeface="Times New Roman" pitchFamily="18" charset="0"/>
              </a:rPr>
              <a:t>Пугачевского муниципального района по доходам за 2020 год (тыс.рублей)</a:t>
            </a:r>
            <a:endParaRPr lang="ru-RU" sz="1000" dirty="0" smtClean="0">
              <a:latin typeface="Arial" pitchFamily="34" charset="0"/>
              <a:cs typeface="Arial" pitchFamily="34" charset="0"/>
            </a:endParaRPr>
          </a:p>
        </p:txBody>
      </p:sp>
      <p:graphicFrame>
        <p:nvGraphicFramePr>
          <p:cNvPr id="6" name="Таблица 5"/>
          <p:cNvGraphicFramePr>
            <a:graphicFrameLocks noGrp="1"/>
          </p:cNvGraphicFramePr>
          <p:nvPr/>
        </p:nvGraphicFramePr>
        <p:xfrm>
          <a:off x="571470" y="2060861"/>
          <a:ext cx="7960969" cy="4600481"/>
        </p:xfrm>
        <a:graphic>
          <a:graphicData uri="http://schemas.openxmlformats.org/drawingml/2006/table">
            <a:tbl>
              <a:tblPr/>
              <a:tblGrid>
                <a:gridCol w="2762483"/>
                <a:gridCol w="1379698"/>
                <a:gridCol w="1000159"/>
                <a:gridCol w="1454777"/>
                <a:gridCol w="1363852"/>
              </a:tblGrid>
              <a:tr h="792075">
                <a:tc>
                  <a:txBody>
                    <a:bodyPr/>
                    <a:lstStyle/>
                    <a:p>
                      <a:pPr algn="ctr" fontAlgn="ctr"/>
                      <a:r>
                        <a:rPr lang="ru-RU" sz="1000" b="0" i="0" u="none" strike="noStrike" dirty="0">
                          <a:solidFill>
                            <a:srgbClr val="000000"/>
                          </a:solidFill>
                          <a:latin typeface="Times New Roman"/>
                        </a:rPr>
                        <a:t>Доходы </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smtClean="0">
                          <a:solidFill>
                            <a:srgbClr val="000000"/>
                          </a:solidFill>
                          <a:latin typeface="Times New Roman"/>
                        </a:rPr>
                        <a:t>Утвержденный </a:t>
                      </a:r>
                    </a:p>
                    <a:p>
                      <a:pPr algn="ctr" fontAlgn="ctr"/>
                      <a:r>
                        <a:rPr lang="ru-RU" sz="1000" b="0" i="0" u="none" strike="noStrike" dirty="0" smtClean="0">
                          <a:solidFill>
                            <a:srgbClr val="000000"/>
                          </a:solidFill>
                          <a:latin typeface="Times New Roman"/>
                        </a:rPr>
                        <a:t>план</a:t>
                      </a:r>
                    </a:p>
                    <a:p>
                      <a:pPr algn="ctr" fontAlgn="ctr"/>
                      <a:r>
                        <a:rPr lang="ru-RU" sz="1000" b="0" i="0" u="none" strike="noStrike" dirty="0" smtClean="0">
                          <a:solidFill>
                            <a:srgbClr val="000000"/>
                          </a:solidFill>
                          <a:latin typeface="Times New Roman"/>
                        </a:rPr>
                        <a:t> </a:t>
                      </a:r>
                      <a:r>
                        <a:rPr lang="ru-RU" sz="1000" b="0" i="0" u="none" strike="noStrike" dirty="0">
                          <a:solidFill>
                            <a:srgbClr val="000000"/>
                          </a:solidFill>
                          <a:latin typeface="Times New Roman"/>
                        </a:rPr>
                        <a:t>на 2020 год </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Исполнено за 2020 год </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Отклонения фактического исполнения от плановых назначений </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0" i="0" u="none" strike="noStrike" dirty="0">
                          <a:solidFill>
                            <a:srgbClr val="000000"/>
                          </a:solidFill>
                          <a:latin typeface="Times New Roman"/>
                        </a:rPr>
                        <a:t>Процент исполнения </a:t>
                      </a:r>
                      <a:endParaRPr lang="ru-RU" sz="1000" b="0" i="0" u="none" strike="noStrike" dirty="0" smtClean="0">
                        <a:solidFill>
                          <a:srgbClr val="000000"/>
                        </a:solidFill>
                        <a:latin typeface="Times New Roman"/>
                      </a:endParaRPr>
                    </a:p>
                    <a:p>
                      <a:pPr algn="ctr" fontAlgn="ctr"/>
                      <a:r>
                        <a:rPr lang="ru-RU" sz="1000" b="0" i="0" u="none" strike="noStrike" dirty="0" smtClean="0">
                          <a:solidFill>
                            <a:srgbClr val="000000"/>
                          </a:solidFill>
                          <a:latin typeface="Times New Roman"/>
                        </a:rPr>
                        <a:t>плана </a:t>
                      </a:r>
                      <a:endParaRPr lang="ru-RU" sz="1000" b="0" i="0" u="none" strike="noStrike" dirty="0">
                        <a:solidFill>
                          <a:srgbClr val="000000"/>
                        </a:solidFill>
                        <a:latin typeface="Times New Roman"/>
                      </a:endParaRP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1" i="0" u="none" strike="noStrike" dirty="0">
                          <a:solidFill>
                            <a:srgbClr val="000000"/>
                          </a:solidFill>
                          <a:latin typeface="Times New Roman"/>
                        </a:rPr>
                        <a:t>Налоговые и неналоговые доходы</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210 589,7</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216 425,3</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ctr" latinLnBrk="0" hangingPunct="1"/>
                      <a:r>
                        <a:rPr lang="ru-RU" sz="1000" b="1" i="0" u="none" strike="noStrike" kern="1200" dirty="0">
                          <a:solidFill>
                            <a:srgbClr val="000000"/>
                          </a:solidFill>
                          <a:latin typeface="Times New Roman"/>
                          <a:ea typeface="+mn-ea"/>
                          <a:cs typeface="+mn-cs"/>
                        </a:rPr>
                        <a:t>5 835,6</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b"/>
                      <a:r>
                        <a:rPr lang="ru-RU" sz="1000" b="1" i="1" u="none" strike="noStrike" dirty="0">
                          <a:solidFill>
                            <a:srgbClr val="000000"/>
                          </a:solidFill>
                          <a:latin typeface="Times New Roman"/>
                        </a:rPr>
                        <a:t>102,8%</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1" i="0" u="none" strike="noStrike" dirty="0">
                          <a:solidFill>
                            <a:srgbClr val="000000"/>
                          </a:solidFill>
                          <a:latin typeface="Times New Roman"/>
                        </a:rPr>
                        <a:t>Налоговые доходы</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189 408,2</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195 832,8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ctr" latinLnBrk="0" hangingPunct="1"/>
                      <a:r>
                        <a:rPr lang="ru-RU" sz="1000" b="1" i="0" u="none" strike="noStrike" kern="1200" dirty="0">
                          <a:solidFill>
                            <a:srgbClr val="000000"/>
                          </a:solidFill>
                          <a:latin typeface="Times New Roman"/>
                          <a:ea typeface="+mn-ea"/>
                          <a:cs typeface="+mn-cs"/>
                        </a:rPr>
                        <a:t>6 424,6</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b"/>
                      <a:r>
                        <a:rPr lang="ru-RU" sz="1000" b="1" i="1" u="none" strike="noStrike" dirty="0">
                          <a:solidFill>
                            <a:srgbClr val="000000"/>
                          </a:solidFill>
                          <a:latin typeface="Times New Roman"/>
                        </a:rPr>
                        <a:t>103,4%</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Налог на доходы физических лиц</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121 092,8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128 330,0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7 237,2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106,0%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Акцизы на нефтепродукты</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30 000,0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30 328,3</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328,3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101,1%</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Единый налог на вмененный доход</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18 473,7</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17 027,5</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-1 446,2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92,2%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Единый сельскохозяйственный налог</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14 325,7</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14 557,0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231,3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a:solidFill>
                            <a:srgbClr val="000000"/>
                          </a:solidFill>
                          <a:latin typeface="Times New Roman"/>
                        </a:rPr>
                        <a:t>101,6%</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smtClean="0">
                          <a:solidFill>
                            <a:srgbClr val="000000"/>
                          </a:solidFill>
                          <a:latin typeface="Times New Roman"/>
                        </a:rPr>
                        <a:t>Патентная система налогообложения</a:t>
                      </a:r>
                      <a:endParaRPr lang="ru-RU" sz="1000" b="0" i="0" u="none" strike="noStrike" dirty="0">
                        <a:solidFill>
                          <a:srgbClr val="000000"/>
                        </a:solidFill>
                        <a:latin typeface="Times New Roman"/>
                      </a:endParaRP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357,0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407,8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50,8</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114,2%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a:solidFill>
                            <a:srgbClr val="000000"/>
                          </a:solidFill>
                          <a:latin typeface="Times New Roman"/>
                        </a:rPr>
                        <a:t>Государственная пошлина</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5 159,0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5 182,2</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23,2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100,4%</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1" i="0" u="none" strike="noStrike" dirty="0">
                          <a:solidFill>
                            <a:srgbClr val="000000"/>
                          </a:solidFill>
                          <a:latin typeface="Times New Roman"/>
                        </a:rPr>
                        <a:t>Неналоговые доходы</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a:solidFill>
                            <a:srgbClr val="000000"/>
                          </a:solidFill>
                          <a:latin typeface="Times New Roman"/>
                        </a:rPr>
                        <a:t>21 181,5</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a:solidFill>
                            <a:srgbClr val="000000"/>
                          </a:solidFill>
                          <a:latin typeface="Times New Roman"/>
                        </a:rPr>
                        <a:t>20 592,5</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ctr" latinLnBrk="0" hangingPunct="1"/>
                      <a:r>
                        <a:rPr lang="ru-RU" sz="1000" b="1" i="0" u="none" strike="noStrike" kern="1200" dirty="0">
                          <a:solidFill>
                            <a:srgbClr val="000000"/>
                          </a:solidFill>
                          <a:latin typeface="Times New Roman"/>
                          <a:ea typeface="+mn-ea"/>
                          <a:cs typeface="+mn-cs"/>
                        </a:rPr>
                        <a:t>-589,0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b"/>
                      <a:r>
                        <a:rPr lang="ru-RU" sz="1000" b="1" i="1" u="none" strike="noStrike" dirty="0">
                          <a:solidFill>
                            <a:srgbClr val="000000"/>
                          </a:solidFill>
                          <a:latin typeface="Times New Roman"/>
                        </a:rPr>
                        <a:t>97,2%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217722">
                <a:tc>
                  <a:txBody>
                    <a:bodyPr/>
                    <a:lstStyle/>
                    <a:p>
                      <a:pPr algn="l" fontAlgn="t"/>
                      <a:r>
                        <a:rPr lang="ru-RU" sz="1000" b="0" i="0" u="none" strike="noStrike" dirty="0">
                          <a:solidFill>
                            <a:srgbClr val="000000"/>
                          </a:solidFill>
                          <a:latin typeface="Times New Roman"/>
                        </a:rPr>
                        <a:t>Доходы от использования </a:t>
                      </a:r>
                      <a:r>
                        <a:rPr lang="ru-RU" sz="1000" b="0" i="0" u="none" strike="noStrike" dirty="0" smtClean="0">
                          <a:solidFill>
                            <a:srgbClr val="000000"/>
                          </a:solidFill>
                          <a:latin typeface="Times New Roman"/>
                        </a:rPr>
                        <a:t>имущества</a:t>
                      </a:r>
                      <a:endParaRPr lang="ru-RU" sz="1000" b="0" i="0" u="none" strike="noStrike" dirty="0">
                        <a:solidFill>
                          <a:srgbClr val="000000"/>
                        </a:solidFill>
                        <a:latin typeface="Times New Roman"/>
                      </a:endParaRP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6 051,5</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7 050,3</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998,8</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116,5%</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200083">
                <a:tc>
                  <a:txBody>
                    <a:bodyPr/>
                    <a:lstStyle/>
                    <a:p>
                      <a:pPr algn="l" fontAlgn="t"/>
                      <a:r>
                        <a:rPr lang="ru-RU" sz="1000" b="0" i="0" u="none" strike="noStrike" dirty="0">
                          <a:solidFill>
                            <a:srgbClr val="000000"/>
                          </a:solidFill>
                          <a:latin typeface="Times New Roman"/>
                        </a:rPr>
                        <a:t>Плата за негативное воздействие на окружающую среду</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762,0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458,7</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-303,3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60,2%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216024">
                <a:tc>
                  <a:txBody>
                    <a:bodyPr/>
                    <a:lstStyle/>
                    <a:p>
                      <a:pPr algn="l" fontAlgn="t"/>
                      <a:r>
                        <a:rPr lang="ru-RU" sz="1000" b="0" i="0" u="none" strike="noStrike" dirty="0">
                          <a:solidFill>
                            <a:srgbClr val="000000"/>
                          </a:solidFill>
                          <a:latin typeface="Times New Roman"/>
                        </a:rPr>
                        <a:t>Доходы от продажи материальных и нематериальных активов</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12 918,0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11 527,4</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-1 390,6</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89,2%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Штрафы, санкции, возмещение ущерба</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1 450,0</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1 556,1</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106,1</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107,3%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1" i="0" u="none" strike="noStrike" dirty="0">
                          <a:solidFill>
                            <a:srgbClr val="000000"/>
                          </a:solidFill>
                          <a:latin typeface="Times New Roman"/>
                        </a:rPr>
                        <a:t>Безвозмездные перечисления</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a:solidFill>
                            <a:srgbClr val="000000"/>
                          </a:solidFill>
                          <a:latin typeface="Times New Roman"/>
                        </a:rPr>
                        <a:t>835 412,1</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829 623,6</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ctr" latinLnBrk="0" hangingPunct="1"/>
                      <a:r>
                        <a:rPr lang="ru-RU" sz="1000" b="1" i="0" u="none" strike="noStrike" kern="1200" dirty="0">
                          <a:solidFill>
                            <a:srgbClr val="000000"/>
                          </a:solidFill>
                          <a:latin typeface="Times New Roman"/>
                          <a:ea typeface="+mn-ea"/>
                          <a:cs typeface="+mn-cs"/>
                        </a:rPr>
                        <a:t>-5 788,5</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b"/>
                      <a:r>
                        <a:rPr lang="ru-RU" sz="1000" b="1" i="1" u="none" strike="noStrike" dirty="0">
                          <a:solidFill>
                            <a:srgbClr val="000000"/>
                          </a:solidFill>
                          <a:latin typeface="Times New Roman"/>
                        </a:rPr>
                        <a:t>99,3%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Дотации бюджетам муниципальных районов </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176 443,8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176 443,8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0,0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100,0%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a:solidFill>
                            <a:srgbClr val="000000"/>
                          </a:solidFill>
                          <a:latin typeface="Times New Roman"/>
                        </a:rPr>
                        <a:t>Субсидии бюджетам муниципальных районов </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102 017,7</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97 539,5</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-4 478,2</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95,6%</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Субвенции бюджетам муниципальных районов </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531 953,4</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dirty="0">
                          <a:solidFill>
                            <a:srgbClr val="000000"/>
                          </a:solidFill>
                          <a:latin typeface="Times New Roman"/>
                        </a:rPr>
                        <a:t>530 643,1</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-1 310,3</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99,8%</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l" fontAlgn="t"/>
                      <a:r>
                        <a:rPr lang="ru-RU" sz="1000" b="0" i="0" u="none" strike="noStrike" dirty="0">
                          <a:solidFill>
                            <a:srgbClr val="000000"/>
                          </a:solidFill>
                          <a:latin typeface="Times New Roman"/>
                        </a:rPr>
                        <a:t>Иные межбюджетные трансферты</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24 997,2</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000" b="0" i="0" u="none" strike="noStrike">
                          <a:solidFill>
                            <a:srgbClr val="000000"/>
                          </a:solidFill>
                          <a:latin typeface="Times New Roman"/>
                        </a:rPr>
                        <a:t>24 997,2</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ctr" latinLnBrk="0" hangingPunct="1"/>
                      <a:r>
                        <a:rPr lang="ru-RU" sz="1000" b="0" i="0" u="none" strike="noStrike" kern="1200" dirty="0">
                          <a:solidFill>
                            <a:srgbClr val="000000"/>
                          </a:solidFill>
                          <a:latin typeface="Times New Roman"/>
                          <a:ea typeface="+mn-ea"/>
                          <a:cs typeface="+mn-cs"/>
                        </a:rPr>
                        <a:t>0,0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1000" b="0" i="1" u="none" strike="noStrike" dirty="0">
                          <a:solidFill>
                            <a:srgbClr val="000000"/>
                          </a:solidFill>
                          <a:latin typeface="Times New Roman"/>
                        </a:rPr>
                        <a:t>100,0%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85603">
                <a:tc>
                  <a:txBody>
                    <a:bodyPr/>
                    <a:lstStyle/>
                    <a:p>
                      <a:pPr algn="ctr" fontAlgn="t"/>
                      <a:r>
                        <a:rPr lang="ru-RU" sz="1000" b="1" i="0" u="none" strike="noStrike" dirty="0">
                          <a:solidFill>
                            <a:srgbClr val="000000"/>
                          </a:solidFill>
                          <a:latin typeface="Times New Roman"/>
                        </a:rPr>
                        <a:t>ВСЕГО ДОХОДОВ</a:t>
                      </a:r>
                    </a:p>
                  </a:txBody>
                  <a:tcPr marL="5718" marR="5718" marT="57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a:solidFill>
                            <a:srgbClr val="000000"/>
                          </a:solidFill>
                          <a:latin typeface="Times New Roman"/>
                        </a:rPr>
                        <a:t>1 046 001,8</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RU" sz="1000" b="1" i="0" u="none" strike="noStrike" dirty="0">
                          <a:solidFill>
                            <a:srgbClr val="000000"/>
                          </a:solidFill>
                          <a:latin typeface="Times New Roman"/>
                        </a:rPr>
                        <a:t>1 046 048,9</a:t>
                      </a:r>
                    </a:p>
                  </a:txBody>
                  <a:tcPr marL="5718" marR="5718" marT="57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ctr" latinLnBrk="0" hangingPunct="1"/>
                      <a:r>
                        <a:rPr lang="ru-RU" sz="1000" b="1" i="0" u="none" strike="noStrike" kern="1200" dirty="0">
                          <a:solidFill>
                            <a:srgbClr val="000000"/>
                          </a:solidFill>
                          <a:latin typeface="Times New Roman"/>
                          <a:ea typeface="+mn-ea"/>
                          <a:cs typeface="+mn-cs"/>
                        </a:rPr>
                        <a:t>47,1</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b"/>
                      <a:r>
                        <a:rPr lang="ru-RU" sz="1000" b="1" i="1" u="none" strike="noStrike" dirty="0">
                          <a:solidFill>
                            <a:srgbClr val="000000"/>
                          </a:solidFill>
                          <a:latin typeface="Times New Roman"/>
                        </a:rPr>
                        <a:t>100,0%</a:t>
                      </a:r>
                    </a:p>
                  </a:txBody>
                  <a:tcPr marL="5718" marR="5718" marT="571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8134672" cy="432047"/>
          </a:xfrm>
        </p:spPr>
        <p:txBody>
          <a:bodyPr>
            <a:noAutofit/>
          </a:bodyPr>
          <a:lstStyle/>
          <a:p>
            <a:r>
              <a:rPr lang="ru-RU" sz="1800" b="1" dirty="0" smtClean="0">
                <a:latin typeface="Times New Roman" pitchFamily="18" charset="0"/>
                <a:cs typeface="Times New Roman" pitchFamily="18" charset="0"/>
              </a:rPr>
              <a:t>Причины отклонения плановых назначений на 2020 год </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от фактического исполнения за 2020 год</a:t>
            </a:r>
            <a:endParaRPr lang="ru-RU" sz="18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71600" y="1268760"/>
            <a:ext cx="7344816" cy="4370040"/>
          </a:xfrm>
        </p:spPr>
        <p:txBody>
          <a:bodyPr>
            <a:noAutofit/>
          </a:bodyPr>
          <a:lstStyle/>
          <a:p>
            <a:pPr algn="just"/>
            <a:r>
              <a:rPr lang="ru-RU" sz="1400" dirty="0" smtClean="0">
                <a:solidFill>
                  <a:schemeClr val="tx1"/>
                </a:solidFill>
                <a:latin typeface="Times New Roman" pitchFamily="18" charset="0"/>
                <a:cs typeface="Times New Roman" pitchFamily="18" charset="0"/>
              </a:rPr>
              <a:t>                Налог на доходы физических лиц исполнен в 2020 году в сумме 128330,0 тыс. рублей, что составило 106% от плановых назначений (план 121092,8 тыс.рублей). План перевыполнен за счет увеличения фонда оплаты труда (повышение заработной платы) некоторых организаций. Единый налог на вмененный доход исполнен на 92,2% (план 18473,7 тыс.рублей, факт 17027,5 тыс.рублей) низкое исполнение плана обусловлено прекращением деятельности нескольких индивидуальных  предпринимателей, а также установлением льготной налоговой ставки (ставка налога уменьшена с 15% до 7,5% в связи с </a:t>
            </a:r>
            <a:r>
              <a:rPr lang="ru-RU" sz="1400" dirty="0" err="1" smtClean="0">
                <a:solidFill>
                  <a:schemeClr val="tx1"/>
                </a:solidFill>
                <a:latin typeface="Times New Roman" pitchFamily="18" charset="0"/>
                <a:cs typeface="Times New Roman" pitchFamily="18" charset="0"/>
              </a:rPr>
              <a:t>коронавирусной</a:t>
            </a:r>
            <a:r>
              <a:rPr lang="ru-RU" sz="1400" dirty="0" smtClean="0">
                <a:solidFill>
                  <a:schemeClr val="tx1"/>
                </a:solidFill>
                <a:latin typeface="Times New Roman" pitchFamily="18" charset="0"/>
                <a:cs typeface="Times New Roman" pitchFamily="18" charset="0"/>
              </a:rPr>
              <a:t> инфекцией). Доходы от использования имущества исполнены в сумме 7050,3 тыс.рублей, что составило 116,5 % от плановых назначений (план 6051,5 тыс.рублей), план перевыполнен за счет увеличения количества договоров аренды земельных участков. Доходы от продажи материальных и нематериальных активов исполнены на 89,2 % (план 12918,0, факт 11527,4 тыс.рублей) не все объекты муниципальной собственности согласно плана приватизации проданы на аукционе. </a:t>
            </a:r>
          </a:p>
          <a:p>
            <a:pPr algn="just"/>
            <a:r>
              <a:rPr lang="ru-RU" sz="1400" dirty="0" smtClean="0">
                <a:solidFill>
                  <a:schemeClr val="tx1"/>
                </a:solidFill>
                <a:latin typeface="Times New Roman" pitchFamily="18" charset="0"/>
                <a:cs typeface="Times New Roman" pitchFamily="18" charset="0"/>
              </a:rPr>
              <a:t>           </a:t>
            </a:r>
          </a:p>
          <a:p>
            <a:pPr algn="just"/>
            <a:r>
              <a:rPr lang="ru-RU" sz="1400" dirty="0" smtClean="0">
                <a:solidFill>
                  <a:schemeClr val="tx1"/>
                </a:solidFill>
                <a:latin typeface="Times New Roman" pitchFamily="18" charset="0"/>
                <a:cs typeface="Times New Roman" pitchFamily="18" charset="0"/>
              </a:rPr>
              <a:t>     По безвозмездным поступлениям запланировано на 2020 год 835412,1 тыс.рублей, поступило из вышестоящих бюджетов 829623,6 тыс.рублей, план исполнен на 99,3 %. Не в полном объеме поступили субсидии на обеспечение жильем молодых семей (план 7287,3 тыс.рублей, факт 6967,4 тыс.рублей), субвенции на ежемесячное вознаграждение за классное руководство (план 10233,7 тыс.рублей, факт 9362,8 тыс.рублей), субвенции на предоставление питания  (план 8083,2 тыс.рублей, факт 7888,0 тыс.рублей) которые исполнены под фактическую потребность.</a:t>
            </a:r>
            <a:endParaRPr lang="ru-RU" sz="1400"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57158" y="304488"/>
            <a:ext cx="8215370" cy="16773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30238"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Наибольший объем налоговых, неналоговых доходов бюджета Пугачевского муниципального района или 90,5 процента составили налоговые доходы, которые исполнены в сумме 195832,8 тыс. рублей, неналоговые доходы бюджета Пугачевского муниципального района исполнены в сумме 20592,5 тыс.рублей и составили 9,5 процентов от общего объема налоговых, неналоговых доходов. </a:t>
            </a:r>
          </a:p>
          <a:p>
            <a:pPr marL="0" marR="0" lvl="0" indent="630238"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Структура поступления налоговых, неналоговых доходов приведена на диаграммах.</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630238" algn="ctr" defTabSz="914400" rtl="0" eaLnBrk="0" fontAlgn="base" latinLnBrk="0" hangingPunct="0">
              <a:lnSpc>
                <a:spcPct val="100000"/>
              </a:lnSpc>
              <a:spcBef>
                <a:spcPct val="0"/>
              </a:spcBef>
              <a:spcAft>
                <a:spcPct val="0"/>
              </a:spcAft>
              <a:buClrTx/>
              <a:buSzTx/>
              <a:buFontTx/>
              <a:buNone/>
              <a:tabLst/>
            </a:pPr>
            <a:endParaRPr kumimoji="0" lang="ru-RU" sz="11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630238" algn="ctr" defTabSz="914400" rtl="0" eaLnBrk="0" fontAlgn="base" latinLnBrk="0" hangingPunct="0">
              <a:lnSpc>
                <a:spcPct val="100000"/>
              </a:lnSpc>
              <a:spcBef>
                <a:spcPct val="0"/>
              </a:spcBef>
              <a:spcAft>
                <a:spcPct val="0"/>
              </a:spcAft>
              <a:buClrTx/>
              <a:buSzTx/>
              <a:buFontTx/>
              <a:buNone/>
              <a:tabLst/>
            </a:pPr>
            <a:r>
              <a:rPr kumimoji="0" lang="ru-RU" sz="22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Исполнение налоговых доходов за 2020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7" name="Rectangle 3"/>
          <p:cNvSpPr>
            <a:spLocks noChangeArrowheads="1"/>
          </p:cNvSpPr>
          <p:nvPr/>
        </p:nvSpPr>
        <p:spPr bwMode="auto">
          <a:xfrm>
            <a:off x="0" y="4403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7" name="Диаграмма 6"/>
          <p:cNvGraphicFramePr/>
          <p:nvPr/>
        </p:nvGraphicFramePr>
        <p:xfrm>
          <a:off x="971600" y="2060848"/>
          <a:ext cx="7488832" cy="41764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312847"/>
            <a:ext cx="8429684"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Times New Roman" pitchFamily="18" charset="0"/>
                <a:ea typeface="Times New Roman" pitchFamily="18" charset="0"/>
                <a:cs typeface="Times New Roman" pitchFamily="18" charset="0"/>
              </a:rPr>
              <a:t>Сравнение фактического исполнения 2019 и 2020 годов</a:t>
            </a:r>
          </a:p>
          <a:p>
            <a:pPr marL="0" marR="0" lvl="0" indent="355600" algn="ctr" defTabSz="914400" rtl="0" eaLnBrk="0" fontAlgn="base" latinLnBrk="0" hangingPunct="0">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lvl="0" indent="355600" algn="just" eaLnBrk="0" fontAlgn="base" hangingPunct="0">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Поступление налоговых, неналоговых доходов бюджета Пугачевского муниципального района в 2020 году  увеличилось по сравнению с 2019 годом на +1525,2 тыс.рублей. </a:t>
            </a:r>
          </a:p>
          <a:p>
            <a:pPr lvl="0" indent="355600" algn="just" eaLnBrk="0" fontAlgn="base" hangingPunct="0">
              <a:spcBef>
                <a:spcPct val="0"/>
              </a:spcBef>
              <a:spcAft>
                <a:spcPct val="0"/>
              </a:spcAft>
            </a:pPr>
            <a:r>
              <a:rPr lang="ru-RU" sz="1400" dirty="0" smtClean="0">
                <a:latin typeface="Times New Roman" pitchFamily="18" charset="0"/>
                <a:cs typeface="Times New Roman" pitchFamily="18" charset="0"/>
              </a:rPr>
              <a:t>Поступление безвозмездных поступлений в 2020 году ниже относительно 2019 года на 23113,5 тыс.рублей, из них: поступление дотации снизилось на 25837,8 тыс.рублей, субсидии из вышестоящих бюджетов на 45064,5 тыс.рублей, а по субвенции в 2020 году поступление выше относительно уровня прошлого года на 43554,8 тыс.рублей. </a:t>
            </a:r>
            <a:r>
              <a:rPr lang="ru-RU" sz="1400" dirty="0" smtClean="0">
                <a:latin typeface="Times New Roman" pitchFamily="18" charset="0"/>
                <a:ea typeface="Times New Roman" pitchFamily="18" charset="0"/>
                <a:cs typeface="Times New Roman" pitchFamily="18" charset="0"/>
              </a:rPr>
              <a:t>(См. таблицу 2).</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Таблица 2</a:t>
            </a:r>
            <a:endPar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5560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Поступление доходов в бюджет муниципального района в 2019 и в 2020 годах</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55600" algn="r" defTabSz="914400" rtl="0" eaLnBrk="0" fontAlgn="base" latinLnBrk="0" hangingPunct="0">
              <a:lnSpc>
                <a:spcPct val="100000"/>
              </a:lnSpc>
              <a:spcBef>
                <a:spcPct val="0"/>
              </a:spcBef>
              <a:spcAft>
                <a:spcPct val="0"/>
              </a:spcAft>
              <a:buClrTx/>
              <a:buSzTx/>
              <a:buFontTx/>
              <a:buNone/>
              <a:tabLst/>
            </a:pPr>
            <a:r>
              <a:rPr kumimoji="0" lang="ru-RU" sz="11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тыс.рублей</a:t>
            </a:r>
            <a:endParaRPr kumimoji="0" lang="ru-RU" sz="180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nvGraphicFramePr>
        <p:xfrm>
          <a:off x="539552" y="2852935"/>
          <a:ext cx="8424935" cy="3681992"/>
        </p:xfrm>
        <a:graphic>
          <a:graphicData uri="http://schemas.openxmlformats.org/drawingml/2006/table">
            <a:tbl>
              <a:tblPr/>
              <a:tblGrid>
                <a:gridCol w="4468879"/>
                <a:gridCol w="1172165"/>
                <a:gridCol w="1245425"/>
                <a:gridCol w="1538466"/>
              </a:tblGrid>
              <a:tr h="387009">
                <a:tc>
                  <a:txBody>
                    <a:bodyPr/>
                    <a:lstStyle/>
                    <a:p>
                      <a:pPr algn="ctr" fontAlgn="t"/>
                      <a:r>
                        <a:rPr lang="ru-RU" sz="900" b="1" i="0" u="none" strike="noStrike" dirty="0">
                          <a:solidFill>
                            <a:srgbClr val="000000"/>
                          </a:solidFill>
                          <a:latin typeface="Times New Roman"/>
                        </a:rPr>
                        <a:t>Доходы </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1" i="0" u="none" strike="noStrike" dirty="0" smtClean="0">
                          <a:solidFill>
                            <a:srgbClr val="000000"/>
                          </a:solidFill>
                          <a:latin typeface="Times New Roman"/>
                        </a:rPr>
                        <a:t>Фактически исполнено </a:t>
                      </a:r>
                    </a:p>
                    <a:p>
                      <a:pPr algn="ctr" fontAlgn="ctr"/>
                      <a:r>
                        <a:rPr lang="ru-RU" sz="900" b="1" i="0" u="none" strike="noStrike" dirty="0" smtClean="0">
                          <a:solidFill>
                            <a:srgbClr val="000000"/>
                          </a:solidFill>
                          <a:latin typeface="Times New Roman"/>
                        </a:rPr>
                        <a:t>за </a:t>
                      </a:r>
                      <a:r>
                        <a:rPr lang="ru-RU" sz="900" b="1" i="0" u="none" strike="noStrike" dirty="0">
                          <a:solidFill>
                            <a:srgbClr val="000000"/>
                          </a:solidFill>
                          <a:latin typeface="Times New Roman"/>
                        </a:rPr>
                        <a:t>2019 год </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1" i="0" u="none" strike="noStrike" smtClean="0">
                          <a:solidFill>
                            <a:srgbClr val="000000"/>
                          </a:solidFill>
                          <a:latin typeface="Times New Roman"/>
                        </a:rPr>
                        <a:t>Фактически </a:t>
                      </a:r>
                    </a:p>
                    <a:p>
                      <a:pPr algn="ctr" fontAlgn="ctr"/>
                      <a:r>
                        <a:rPr lang="ru-RU" sz="900" b="1" i="0" u="none" strike="noStrike" smtClean="0">
                          <a:solidFill>
                            <a:srgbClr val="000000"/>
                          </a:solidFill>
                          <a:latin typeface="Times New Roman"/>
                        </a:rPr>
                        <a:t>исполнено </a:t>
                      </a:r>
                      <a:endParaRPr lang="ru-RU" sz="900" b="1" i="0" u="none" strike="noStrike" dirty="0" smtClean="0">
                        <a:solidFill>
                          <a:srgbClr val="000000"/>
                        </a:solidFill>
                        <a:latin typeface="Times New Roman"/>
                      </a:endParaRPr>
                    </a:p>
                    <a:p>
                      <a:pPr algn="ctr" fontAlgn="ctr"/>
                      <a:r>
                        <a:rPr lang="ru-RU" sz="900" b="1" i="0" u="none" strike="noStrike" dirty="0" smtClean="0">
                          <a:solidFill>
                            <a:srgbClr val="000000"/>
                          </a:solidFill>
                          <a:latin typeface="Times New Roman"/>
                        </a:rPr>
                        <a:t>за </a:t>
                      </a:r>
                      <a:r>
                        <a:rPr lang="ru-RU" sz="900" b="1" i="0" u="none" strike="noStrike" dirty="0">
                          <a:solidFill>
                            <a:srgbClr val="000000"/>
                          </a:solidFill>
                          <a:latin typeface="Times New Roman"/>
                        </a:rPr>
                        <a:t>2020 год </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Отклонение </a:t>
                      </a:r>
                      <a:r>
                        <a:rPr lang="ru-RU" sz="900" b="0" i="1" u="none" strike="noStrike" dirty="0" smtClean="0">
                          <a:solidFill>
                            <a:srgbClr val="000000"/>
                          </a:solidFill>
                          <a:latin typeface="Times New Roman"/>
                        </a:rPr>
                        <a:t>исполнения</a:t>
                      </a:r>
                    </a:p>
                    <a:p>
                      <a:pPr algn="ctr" fontAlgn="ctr"/>
                      <a:r>
                        <a:rPr lang="ru-RU" sz="900" b="0" i="1" u="none" strike="noStrike" dirty="0" smtClean="0">
                          <a:solidFill>
                            <a:srgbClr val="000000"/>
                          </a:solidFill>
                          <a:latin typeface="Times New Roman"/>
                        </a:rPr>
                        <a:t> </a:t>
                      </a:r>
                      <a:r>
                        <a:rPr lang="ru-RU" sz="900" b="0" i="1" u="none" strike="noStrike" dirty="0">
                          <a:solidFill>
                            <a:srgbClr val="000000"/>
                          </a:solidFill>
                          <a:latin typeface="Times New Roman"/>
                        </a:rPr>
                        <a:t>2020 года </a:t>
                      </a:r>
                      <a:r>
                        <a:rPr lang="ru-RU" sz="900" b="0" i="1" u="none" strike="noStrike" dirty="0" smtClean="0">
                          <a:solidFill>
                            <a:srgbClr val="000000"/>
                          </a:solidFill>
                          <a:latin typeface="Times New Roman"/>
                        </a:rPr>
                        <a:t>от  исполнения 2019 </a:t>
                      </a:r>
                      <a:r>
                        <a:rPr lang="ru-RU" sz="900" b="0" i="1" u="none" strike="noStrike" dirty="0">
                          <a:solidFill>
                            <a:srgbClr val="000000"/>
                          </a:solidFill>
                          <a:latin typeface="Times New Roman"/>
                        </a:rPr>
                        <a:t>года</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86841">
                <a:tc>
                  <a:txBody>
                    <a:bodyPr/>
                    <a:lstStyle/>
                    <a:p>
                      <a:pPr algn="l" fontAlgn="t"/>
                      <a:r>
                        <a:rPr lang="ru-RU" sz="1200" b="1" i="0" u="none" strike="noStrike" dirty="0">
                          <a:solidFill>
                            <a:srgbClr val="000000"/>
                          </a:solidFill>
                          <a:latin typeface="Times New Roman"/>
                        </a:rPr>
                        <a:t>Налоговые и неналоговые </a:t>
                      </a:r>
                      <a:r>
                        <a:rPr lang="ru-RU" sz="1200" b="1" i="0" u="none" strike="noStrike" dirty="0" smtClean="0">
                          <a:solidFill>
                            <a:srgbClr val="000000"/>
                          </a:solidFill>
                          <a:latin typeface="Times New Roman"/>
                        </a:rPr>
                        <a:t>доходы</a:t>
                      </a:r>
                    </a:p>
                    <a:p>
                      <a:pPr algn="l" fontAlgn="t"/>
                      <a:endParaRPr lang="ru-RU" sz="1200" b="1" i="0" u="none" strike="noStrike" dirty="0">
                        <a:solidFill>
                          <a:srgbClr val="000000"/>
                        </a:solidFill>
                        <a:latin typeface="Times New Roman"/>
                      </a:endParaRP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a:solidFill>
                            <a:srgbClr val="000000"/>
                          </a:solidFill>
                          <a:latin typeface="Times New Roman"/>
                        </a:rPr>
                        <a:t>214 900,1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a:solidFill>
                            <a:srgbClr val="000000"/>
                          </a:solidFill>
                          <a:latin typeface="Times New Roman"/>
                        </a:rPr>
                        <a:t>216 425,3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1" u="none" strike="noStrike" dirty="0">
                          <a:solidFill>
                            <a:srgbClr val="000000"/>
                          </a:solidFill>
                          <a:latin typeface="Times New Roman"/>
                        </a:rPr>
                        <a:t>1 525,2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0617">
                <a:tc>
                  <a:txBody>
                    <a:bodyPr/>
                    <a:lstStyle/>
                    <a:p>
                      <a:pPr algn="l" fontAlgn="t"/>
                      <a:r>
                        <a:rPr lang="ru-RU" sz="900" b="0" i="0" u="none" strike="noStrike" dirty="0">
                          <a:solidFill>
                            <a:srgbClr val="000000"/>
                          </a:solidFill>
                          <a:latin typeface="Times New Roman"/>
                        </a:rPr>
                        <a:t>Налог на доходы физических лиц</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115 246,5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128 330,0</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13 083,5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0617">
                <a:tc>
                  <a:txBody>
                    <a:bodyPr/>
                    <a:lstStyle/>
                    <a:p>
                      <a:pPr algn="l" fontAlgn="t"/>
                      <a:r>
                        <a:rPr lang="ru-RU" sz="900" b="0" i="0" u="none" strike="noStrike" dirty="0">
                          <a:solidFill>
                            <a:srgbClr val="000000"/>
                          </a:solidFill>
                          <a:latin typeface="Times New Roman"/>
                        </a:rPr>
                        <a:t>Акцизы на нефтепродукты</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32 883,4</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30 328,3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-2 555,1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0617">
                <a:tc>
                  <a:txBody>
                    <a:bodyPr/>
                    <a:lstStyle/>
                    <a:p>
                      <a:pPr algn="l" fontAlgn="t"/>
                      <a:r>
                        <a:rPr lang="ru-RU" sz="900" b="0" i="0" u="none" strike="noStrike" dirty="0">
                          <a:solidFill>
                            <a:srgbClr val="000000"/>
                          </a:solidFill>
                          <a:latin typeface="Times New Roman"/>
                        </a:rPr>
                        <a:t>Единый налог на вмененный доход</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20 127,8</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17 027,5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-3 100,3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0617">
                <a:tc>
                  <a:txBody>
                    <a:bodyPr/>
                    <a:lstStyle/>
                    <a:p>
                      <a:pPr algn="l" fontAlgn="t"/>
                      <a:r>
                        <a:rPr lang="ru-RU" sz="900" b="0" i="0" u="none" strike="noStrike" dirty="0">
                          <a:solidFill>
                            <a:srgbClr val="000000"/>
                          </a:solidFill>
                          <a:latin typeface="Times New Roman"/>
                        </a:rPr>
                        <a:t>Единый сельскохозяйственный налог</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18 834,1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14 557,0</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-4 277,1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8785">
                <a:tc>
                  <a:txBody>
                    <a:bodyPr/>
                    <a:lstStyle/>
                    <a:p>
                      <a:pPr algn="l" fontAlgn="t"/>
                      <a:r>
                        <a:rPr lang="ru-RU" sz="900" b="0" i="0" u="none" strike="noStrike" dirty="0">
                          <a:solidFill>
                            <a:srgbClr val="000000"/>
                          </a:solidFill>
                          <a:latin typeface="Times New Roman"/>
                        </a:rPr>
                        <a:t>Налог, взимаемый, в связи с применением патентной системы налогообложения</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312,7</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407,8</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95,1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9112">
                <a:tc>
                  <a:txBody>
                    <a:bodyPr/>
                    <a:lstStyle/>
                    <a:p>
                      <a:pPr algn="l" fontAlgn="t"/>
                      <a:r>
                        <a:rPr lang="ru-RU" sz="900" b="0" i="0" u="none" strike="noStrike" dirty="0">
                          <a:solidFill>
                            <a:srgbClr val="000000"/>
                          </a:solidFill>
                          <a:latin typeface="Times New Roman"/>
                        </a:rPr>
                        <a:t>Государственная пошлина</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5 223,6</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5 182,2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-41,4</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73682">
                <a:tc>
                  <a:txBody>
                    <a:bodyPr/>
                    <a:lstStyle/>
                    <a:p>
                      <a:pPr algn="l" fontAlgn="t"/>
                      <a:r>
                        <a:rPr lang="ru-RU" sz="900" b="0" i="0" u="none" strike="noStrike" dirty="0">
                          <a:solidFill>
                            <a:srgbClr val="000000"/>
                          </a:solidFill>
                          <a:latin typeface="Times New Roman"/>
                        </a:rPr>
                        <a:t>Доходы от использования имущества, находящегося в муниципальной собственности</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5 632,1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7 050,3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1 418,2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77458">
                <a:tc>
                  <a:txBody>
                    <a:bodyPr/>
                    <a:lstStyle/>
                    <a:p>
                      <a:pPr algn="l" fontAlgn="t"/>
                      <a:r>
                        <a:rPr lang="ru-RU" sz="900" b="0" i="0" u="none" strike="noStrike" dirty="0">
                          <a:solidFill>
                            <a:srgbClr val="000000"/>
                          </a:solidFill>
                          <a:latin typeface="Times New Roman"/>
                        </a:rPr>
                        <a:t>Плата за негативное воздействие на окружающую среду</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615,3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458,7</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-156,6</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79345">
                <a:tc>
                  <a:txBody>
                    <a:bodyPr/>
                    <a:lstStyle/>
                    <a:p>
                      <a:pPr algn="l" fontAlgn="t"/>
                      <a:r>
                        <a:rPr lang="ru-RU" sz="900" b="0" i="0" u="none" strike="noStrike" dirty="0">
                          <a:solidFill>
                            <a:srgbClr val="000000"/>
                          </a:solidFill>
                          <a:latin typeface="Times New Roman"/>
                        </a:rPr>
                        <a:t>Доходы от продажи материальных и нематериальных активов</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11 791,6</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11 527,4</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-264,2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01944">
                <a:tc>
                  <a:txBody>
                    <a:bodyPr/>
                    <a:lstStyle/>
                    <a:p>
                      <a:pPr algn="l" fontAlgn="t"/>
                      <a:r>
                        <a:rPr lang="ru-RU" sz="900" b="0" i="0" u="none" strike="noStrike" dirty="0">
                          <a:solidFill>
                            <a:srgbClr val="000000"/>
                          </a:solidFill>
                          <a:latin typeface="Times New Roman"/>
                        </a:rPr>
                        <a:t>Штрафы, санкции, возмещение ущерба</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4 233,0</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1 556,1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-2 676,9</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4392">
                <a:tc>
                  <a:txBody>
                    <a:bodyPr/>
                    <a:lstStyle/>
                    <a:p>
                      <a:pPr algn="l" fontAlgn="t"/>
                      <a:r>
                        <a:rPr lang="ru-RU" sz="1200" b="1" i="0" u="none" strike="noStrike" dirty="0">
                          <a:solidFill>
                            <a:srgbClr val="000000"/>
                          </a:solidFill>
                          <a:latin typeface="Times New Roman"/>
                        </a:rPr>
                        <a:t>Безвозмездные </a:t>
                      </a:r>
                      <a:r>
                        <a:rPr lang="ru-RU" sz="1200" b="1" i="0" u="none" strike="noStrike" dirty="0" smtClean="0">
                          <a:solidFill>
                            <a:srgbClr val="000000"/>
                          </a:solidFill>
                          <a:latin typeface="Times New Roman"/>
                        </a:rPr>
                        <a:t>перечисления</a:t>
                      </a:r>
                    </a:p>
                    <a:p>
                      <a:pPr algn="l" fontAlgn="t"/>
                      <a:endParaRPr lang="ru-RU" sz="1200" b="1" i="0" u="none" strike="noStrike" dirty="0">
                        <a:solidFill>
                          <a:srgbClr val="000000"/>
                        </a:solidFill>
                        <a:latin typeface="Times New Roman"/>
                      </a:endParaRP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a:solidFill>
                            <a:srgbClr val="000000"/>
                          </a:solidFill>
                          <a:latin typeface="Times New Roman"/>
                        </a:rPr>
                        <a:t>852 737,1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dirty="0">
                          <a:solidFill>
                            <a:srgbClr val="000000"/>
                          </a:solidFill>
                          <a:latin typeface="Times New Roman"/>
                        </a:rPr>
                        <a:t>829 623,6</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1" u="none" strike="noStrike" dirty="0">
                          <a:solidFill>
                            <a:srgbClr val="000000"/>
                          </a:solidFill>
                          <a:latin typeface="Times New Roman"/>
                        </a:rPr>
                        <a:t>-23 113,5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4392">
                <a:tc>
                  <a:txBody>
                    <a:bodyPr/>
                    <a:lstStyle/>
                    <a:p>
                      <a:pPr algn="l" fontAlgn="t"/>
                      <a:r>
                        <a:rPr lang="ru-RU" sz="900" b="0" i="0" u="none" strike="noStrike" dirty="0">
                          <a:solidFill>
                            <a:srgbClr val="000000"/>
                          </a:solidFill>
                          <a:latin typeface="Times New Roman"/>
                        </a:rPr>
                        <a:t>Дотации бюджетам муниципальных районов </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202 281,6</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176 443,8</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-25 837,8</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4392">
                <a:tc>
                  <a:txBody>
                    <a:bodyPr/>
                    <a:lstStyle/>
                    <a:p>
                      <a:pPr algn="l" fontAlgn="t"/>
                      <a:r>
                        <a:rPr lang="ru-RU" sz="900" b="0" i="0" u="none" strike="noStrike" dirty="0">
                          <a:solidFill>
                            <a:srgbClr val="000000"/>
                          </a:solidFill>
                          <a:latin typeface="Times New Roman"/>
                        </a:rPr>
                        <a:t>Субсидии бюджетам муниципальных районов </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142 604,0</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97 539,5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-45 064,5</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4392">
                <a:tc>
                  <a:txBody>
                    <a:bodyPr/>
                    <a:lstStyle/>
                    <a:p>
                      <a:pPr algn="l" fontAlgn="t"/>
                      <a:r>
                        <a:rPr lang="ru-RU" sz="900" b="0" i="0" u="none" strike="noStrike" dirty="0">
                          <a:solidFill>
                            <a:srgbClr val="000000"/>
                          </a:solidFill>
                          <a:latin typeface="Times New Roman"/>
                        </a:rPr>
                        <a:t>Субвенции бюджетам муниципальных районов </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a:solidFill>
                            <a:srgbClr val="000000"/>
                          </a:solidFill>
                          <a:latin typeface="Times New Roman"/>
                        </a:rPr>
                        <a:t>487 088,3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530 643,1</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43 554,8</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94392">
                <a:tc>
                  <a:txBody>
                    <a:bodyPr/>
                    <a:lstStyle/>
                    <a:p>
                      <a:pPr algn="l" fontAlgn="t"/>
                      <a:r>
                        <a:rPr lang="ru-RU" sz="900" b="0" i="0" u="none" strike="noStrike" dirty="0">
                          <a:solidFill>
                            <a:srgbClr val="000000"/>
                          </a:solidFill>
                          <a:latin typeface="Times New Roman"/>
                        </a:rPr>
                        <a:t>Иные межбюджетные трансферты</a:t>
                      </a: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20 763,2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0" u="none" strike="noStrike" dirty="0">
                          <a:solidFill>
                            <a:srgbClr val="000000"/>
                          </a:solidFill>
                          <a:latin typeface="Times New Roman"/>
                        </a:rPr>
                        <a:t>24 997,2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900" b="0" i="1" u="none" strike="noStrike" dirty="0">
                          <a:solidFill>
                            <a:srgbClr val="000000"/>
                          </a:solidFill>
                          <a:latin typeface="Times New Roman"/>
                        </a:rPr>
                        <a:t>4 234,0</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86841">
                <a:tc>
                  <a:txBody>
                    <a:bodyPr/>
                    <a:lstStyle/>
                    <a:p>
                      <a:pPr algn="ctr" fontAlgn="t"/>
                      <a:r>
                        <a:rPr lang="ru-RU" sz="1200" b="1" i="0" u="none" strike="noStrike" dirty="0">
                          <a:solidFill>
                            <a:srgbClr val="000000"/>
                          </a:solidFill>
                          <a:latin typeface="Times New Roman"/>
                        </a:rPr>
                        <a:t>ВСЕГО </a:t>
                      </a:r>
                      <a:r>
                        <a:rPr lang="ru-RU" sz="1200" b="1" i="0" u="none" strike="noStrike" dirty="0" smtClean="0">
                          <a:solidFill>
                            <a:srgbClr val="000000"/>
                          </a:solidFill>
                          <a:latin typeface="Times New Roman"/>
                        </a:rPr>
                        <a:t>ДОХОДОВ</a:t>
                      </a:r>
                    </a:p>
                    <a:p>
                      <a:pPr algn="ctr" fontAlgn="t"/>
                      <a:endParaRPr lang="ru-RU" sz="1200" b="1" i="0" u="none" strike="noStrike" dirty="0">
                        <a:solidFill>
                          <a:srgbClr val="000000"/>
                        </a:solidFill>
                        <a:latin typeface="Times New Roman"/>
                      </a:endParaRPr>
                    </a:p>
                  </a:txBody>
                  <a:tcPr marL="5883" marR="5883" marT="58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a:solidFill>
                            <a:srgbClr val="000000"/>
                          </a:solidFill>
                          <a:latin typeface="Times New Roman"/>
                        </a:rPr>
                        <a:t>1 067 637,2</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0" u="none" strike="noStrike" dirty="0">
                          <a:solidFill>
                            <a:srgbClr val="000000"/>
                          </a:solidFill>
                          <a:latin typeface="Times New Roman"/>
                        </a:rPr>
                        <a:t>1 046 048,9</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ru-RU" sz="1200" b="1" i="1" u="none" strike="noStrike" dirty="0">
                          <a:solidFill>
                            <a:srgbClr val="000000"/>
                          </a:solidFill>
                          <a:latin typeface="Times New Roman"/>
                        </a:rPr>
                        <a:t>-21 588,3</a:t>
                      </a:r>
                    </a:p>
                  </a:txBody>
                  <a:tcPr marL="5883" marR="5883" marT="58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864095"/>
          </a:xfrm>
        </p:spPr>
        <p:txBody>
          <a:bodyPr>
            <a:normAutofit/>
          </a:bodyPr>
          <a:lstStyle/>
          <a:p>
            <a:r>
              <a:rPr lang="ru-RU" sz="2000" b="1" dirty="0" smtClean="0">
                <a:latin typeface="Times New Roman" pitchFamily="18" charset="0"/>
                <a:cs typeface="Times New Roman" pitchFamily="18" charset="0"/>
              </a:rPr>
              <a:t>Причины отклонения фактического исполнения за 2020 год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от фактического исполнения за 2019 год</a:t>
            </a:r>
            <a:endParaRPr lang="ru-RU" sz="20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899592" y="1340768"/>
            <a:ext cx="7704856" cy="4896544"/>
          </a:xfrm>
        </p:spPr>
        <p:txBody>
          <a:bodyPr>
            <a:normAutofit/>
          </a:bodyPr>
          <a:lstStyle/>
          <a:p>
            <a:pPr algn="just"/>
            <a:r>
              <a:rPr lang="ru-RU" sz="16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Исполнение за 2020 год сложилось в сумме 1 046 048,9 тыс.рублей,  что ниже уровня 2019 года на 21 588,3 тыс.рублей (фактическое исполнение за 2019 год 1067 637,2 тыс.рублей).  При этом поступление по налоговым, неналоговым доходам в 2020 году выше уровня предыдущего года на 1525,2 тыс.рублей, за счет  увеличения поступления по налогу на доходы физических лиц (в связи с ростом заработной платы в некоторых отраслях экономики), по доходам от использования муниципальной собственности (за счет увеличения количества договоров аренды муниципального имущества).</a:t>
            </a:r>
          </a:p>
          <a:p>
            <a:pPr algn="just"/>
            <a:r>
              <a:rPr lang="ru-RU" sz="1800" dirty="0" smtClean="0">
                <a:solidFill>
                  <a:schemeClr val="tx1"/>
                </a:solidFill>
                <a:latin typeface="Times New Roman" pitchFamily="18" charset="0"/>
                <a:cs typeface="Times New Roman" pitchFamily="18" charset="0"/>
              </a:rPr>
              <a:t>          В следствие </a:t>
            </a:r>
            <a:r>
              <a:rPr lang="ru-RU" sz="1800" dirty="0" err="1" smtClean="0">
                <a:solidFill>
                  <a:schemeClr val="tx1"/>
                </a:solidFill>
                <a:latin typeface="Times New Roman" pitchFamily="18" charset="0"/>
                <a:cs typeface="Times New Roman" pitchFamily="18" charset="0"/>
              </a:rPr>
              <a:t>коронавирусной</a:t>
            </a:r>
            <a:r>
              <a:rPr lang="ru-RU" sz="1800" dirty="0" smtClean="0">
                <a:solidFill>
                  <a:schemeClr val="tx1"/>
                </a:solidFill>
                <a:latin typeface="Times New Roman" pitchFamily="18" charset="0"/>
                <a:cs typeface="Times New Roman" pitchFamily="18" charset="0"/>
              </a:rPr>
              <a:t> инфекции и изоляции уменьшилось поступление единого налога на вмененный доход (в 2020 году предоставили предпринимателям льготу по налогу в виде снижения ставки налога с 15 % до 7,5%), по штрафам, санкциям, возмещению ущерба поступление в 2020 году снизилось на 2676,9 тыс.рублей вследствие изменения бюджетного законодательства, которое изменило распределение штрафов между бюджетами.</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6382</TotalTime>
  <Words>4320</Words>
  <Application>Microsoft Office PowerPoint</Application>
  <PresentationFormat>Экран (4:3)</PresentationFormat>
  <Paragraphs>1049</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Бюджет для граждан  </vt:lpstr>
      <vt:lpstr>Слайд 2</vt:lpstr>
      <vt:lpstr>Слайд 3</vt:lpstr>
      <vt:lpstr>Слайд 4</vt:lpstr>
      <vt:lpstr>          Доходная часть бюджета за 2020 год исполнена в сумме 1 046 048,9 тыс.рублей, из которых налоговые, неналоговые доходы исполнены в сумме 216 425,3 тыс.рублей и составили 20,7 процентов доходов бюджета, безвозмездные поступления исполнены в сумме 829 623,6 тыс.рублей и составили 79,3 процентов всех доходов бюджета. (См. таблицу 1).   </vt:lpstr>
      <vt:lpstr>Причины отклонения плановых назначений на 2020 год  от фактического исполнения за 2020 год</vt:lpstr>
      <vt:lpstr>Слайд 7</vt:lpstr>
      <vt:lpstr>Слайд 8</vt:lpstr>
      <vt:lpstr>Причины отклонения фактического исполнения за 2020 год  от фактического исполнения за 2019 год</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dc:title>
  <dc:creator>naumova</dc:creator>
  <cp:lastModifiedBy>naumova</cp:lastModifiedBy>
  <cp:revision>606</cp:revision>
  <dcterms:created xsi:type="dcterms:W3CDTF">2019-03-11T05:43:54Z</dcterms:created>
  <dcterms:modified xsi:type="dcterms:W3CDTF">2021-05-31T09:57:26Z</dcterms:modified>
</cp:coreProperties>
</file>