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Layouts/slideLayout6.xml" ContentType="application/vnd.openxmlformats-officedocument.presentationml.slideLayout+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charts/chart17.xml" ContentType="application/vnd.openxmlformats-officedocument.drawingml.chart+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charts/chart13.xml" ContentType="application/vnd.openxmlformats-officedocument.drawingml.chart+xml"/>
  <Override PartName="/ppt/charts/chart15.xml" ContentType="application/vnd.openxmlformats-officedocument.drawingml.chart+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charts/chart9.xml" ContentType="application/vnd.openxmlformats-officedocument.drawingml.chart+xml"/>
  <Override PartName="/ppt/charts/chart11.xml" ContentType="application/vnd.openxmlformats-officedocument.drawingml.chart+xml"/>
  <Override PartName="/ppt/charts/chart22.xml" ContentType="application/vnd.openxmlformats-officedocument.drawingml.chart+xml"/>
  <Override PartName="/ppt/charts/chart7.xml" ContentType="application/vnd.openxmlformats-officedocument.drawingml.chart+xml"/>
  <Override PartName="/ppt/charts/chart20.xml" ContentType="application/vnd.openxmlformats-officedocument.drawingml.chart+xml"/>
  <Override PartName="/ppt/charts/chart3.xml" ContentType="application/vnd.openxmlformats-officedocument.drawingml.chart+xml"/>
  <Override PartName="/ppt/charts/chart5.xml" ContentType="application/vnd.openxmlformats-officedocument.drawingml.chart+xml"/>
  <Override PartName="/ppt/slides/slide7.xml" ContentType="application/vnd.openxmlformats-officedocument.presentationml.slide+xml"/>
  <Override PartName="/ppt/slides/slide9.xml" ContentType="application/vnd.openxmlformats-officedocument.presentationml.slide+xml"/>
  <Override PartName="/ppt/slides/slide5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charts/chart1.xml" ContentType="application/vnd.openxmlformats-officedocument.drawingml.chart+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charts/chart18.xml" ContentType="application/vnd.openxmlformats-officedocument.drawingml.char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Layouts/slideLayout3.xml" ContentType="application/vnd.openxmlformats-officedocument.presentationml.slideLayout+xml"/>
  <Default Extension="jpeg" ContentType="image/jpeg"/>
  <Default Extension="emf" ContentType="image/x-emf"/>
  <Override PartName="/ppt/charts/chart16.xml" ContentType="application/vnd.openxmlformats-officedocument.drawingml.chart+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ppt/charts/chart14.xml" ContentType="application/vnd.openxmlformats-officedocument.drawingml.char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charts/chart8.xml" ContentType="application/vnd.openxmlformats-officedocument.drawingml.chart+xml"/>
  <Override PartName="/ppt/charts/chart12.xml" ContentType="application/vnd.openxmlformats-officedocument.drawingml.chart+xml"/>
  <Override PartName="/ppt/charts/chart21.xml" ContentType="application/vnd.openxmlformats-officedocument.drawingml.chart+xml"/>
  <Override PartName="/ppt/slideLayouts/slideLayout10.xml" ContentType="application/vnd.openxmlformats-officedocument.presentationml.slideLayout+xml"/>
  <Override PartName="/ppt/charts/chart6.xml" ContentType="application/vnd.openxmlformats-officedocument.drawingml.chart+xml"/>
  <Override PartName="/ppt/charts/chart10.xml" ContentType="application/vnd.openxmlformats-officedocument.drawingml.chart+xml"/>
  <Override PartName="/ppt/charts/chart4.xml" ContentType="application/vnd.openxmlformats-officedocument.drawingml.chart+xml"/>
  <Override PartName="/ppt/slides/slide8.xml" ContentType="application/vnd.openxmlformats-officedocument.presentationml.slide+xml"/>
  <Override PartName="/ppt/slides/slide49.xml" ContentType="application/vnd.openxmlformats-officedocument.presentationml.slide+xml"/>
  <Override PartName="/ppt/charts/chart2.xml" ContentType="application/vnd.openxmlformats-officedocument.drawingml.chart+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charts/chart19.xml" ContentType="application/vnd.openxmlformats-officedocument.drawingml.chart+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Default Extension="rels" ContentType="application/vnd.openxmlformats-package.relationship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7">
  <p:sldMasterIdLst>
    <p:sldMasterId id="2147483648" r:id="rId1"/>
  </p:sldMasterIdLst>
  <p:notesMasterIdLst>
    <p:notesMasterId r:id="rId62"/>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2" r:id="rId27"/>
    <p:sldId id="283" r:id="rId28"/>
    <p:sldId id="284" r:id="rId29"/>
    <p:sldId id="285" r:id="rId30"/>
    <p:sldId id="286" r:id="rId31"/>
    <p:sldId id="287" r:id="rId32"/>
    <p:sldId id="288" r:id="rId33"/>
    <p:sldId id="289" r:id="rId34"/>
    <p:sldId id="290" r:id="rId35"/>
    <p:sldId id="291" r:id="rId36"/>
    <p:sldId id="281" r:id="rId37"/>
    <p:sldId id="292" r:id="rId38"/>
    <p:sldId id="293" r:id="rId39"/>
    <p:sldId id="294" r:id="rId40"/>
    <p:sldId id="314" r:id="rId41"/>
    <p:sldId id="298" r:id="rId42"/>
    <p:sldId id="299" r:id="rId43"/>
    <p:sldId id="300" r:id="rId44"/>
    <p:sldId id="301" r:id="rId45"/>
    <p:sldId id="302" r:id="rId46"/>
    <p:sldId id="303" r:id="rId47"/>
    <p:sldId id="304" r:id="rId48"/>
    <p:sldId id="306" r:id="rId49"/>
    <p:sldId id="307" r:id="rId50"/>
    <p:sldId id="308" r:id="rId51"/>
    <p:sldId id="309" r:id="rId52"/>
    <p:sldId id="310" r:id="rId53"/>
    <p:sldId id="315" r:id="rId54"/>
    <p:sldId id="318" r:id="rId55"/>
    <p:sldId id="317" r:id="rId56"/>
    <p:sldId id="311" r:id="rId57"/>
    <p:sldId id="319" r:id="rId58"/>
    <p:sldId id="322" r:id="rId59"/>
    <p:sldId id="312" r:id="rId60"/>
    <p:sldId id="313" r:id="rId61"/>
  </p:sldIdLst>
  <p:sldSz cx="9144000" cy="6858000" type="screen4x3"/>
  <p:notesSz cx="6797675" cy="9872663"/>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0815" autoAdjust="0"/>
    <p:restoredTop sz="94660"/>
  </p:normalViewPr>
  <p:slideViewPr>
    <p:cSldViewPr>
      <p:cViewPr>
        <p:scale>
          <a:sx n="100" d="100"/>
          <a:sy n="100" d="100"/>
        </p:scale>
        <p:origin x="-1080" y="11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presProps" Target="pres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s>
</file>

<file path=ppt/charts/_rels/chart1.xml.rels><?xml version="1.0" encoding="UTF-8" standalone="yes"?>
<Relationships xmlns="http://schemas.openxmlformats.org/package/2006/relationships"><Relationship Id="rId1" Type="http://schemas.openxmlformats.org/officeDocument/2006/relationships/oleObject" Target="file:///\\Putina\&#1082;%20&#1089;&#1077;&#1089;&#1089;&#1080;&#1080;\2021\1%20&#1095;&#1090;&#1077;&#1085;&#1080;&#1077;\3%20%20%20%20&#1041;&#1102;&#1076;&#1078;&#1077;&#1090;%20&#1076;&#1083;&#1103;%20&#1075;&#1088;&#1072;&#1078;&#1076;&#1072;&#1085;%20&#1085;&#1072;%202021%20&#1075;&#1086;&#1076;%20&#1087;&#1088;&#1086;&#1077;&#1082;&#1090;\&#1058;&#1072;&#1073;&#1083;&#1080;&#1094;&#1099;%20&#1076;&#1083;&#1103;%20&#1076;&#1080;&#1072;&#1075;&#1088;&#1072;&#1084;&#1084;&#1099;%20&#1056;&#1040;&#1057;&#1061;&#1054;&#1044;&#1067;.xlsx" TargetMode="External"/></Relationships>
</file>

<file path=ppt/charts/_rels/chart10.xml.rels><?xml version="1.0" encoding="UTF-8" standalone="yes"?>
<Relationships xmlns="http://schemas.openxmlformats.org/package/2006/relationships"><Relationship Id="rId1" Type="http://schemas.openxmlformats.org/officeDocument/2006/relationships/oleObject" Target="file:///\\Putina\&#1082;%20&#1089;&#1077;&#1089;&#1089;&#1080;&#1080;\2021\2%20&#1095;&#1090;&#1077;&#1085;&#1080;&#1077;\3%20%20%20%20&#1041;&#1102;&#1076;&#1078;&#1077;&#1090;%20&#1076;&#1083;&#1103;%20&#1075;&#1088;&#1072;&#1078;&#1076;&#1072;&#1085;%20&#1085;&#1072;%202021%20&#1075;&#1086;&#1076;%20&#1091;&#1090;&#1074;&#1077;&#1088;&#1078;&#1076;%20&#1073;&#1102;&#1076;&#1078;&#1077;&#1090;\&#1058;&#1072;&#1073;&#1083;&#1080;&#1094;&#1099;%20&#1076;&#1083;&#1103;%20&#1076;&#1080;&#1072;&#1075;&#1088;&#1072;&#1084;&#1084;&#1099;%20&#1044;&#1054;&#1061;&#1054;&#1044;&#1067;%20%20&#1053;&#1054;&#1042;&#1067;&#1045;.xlsx" TargetMode="External"/></Relationships>
</file>

<file path=ppt/charts/_rels/chart11.xml.rels><?xml version="1.0" encoding="UTF-8" standalone="yes"?>
<Relationships xmlns="http://schemas.openxmlformats.org/package/2006/relationships"><Relationship Id="rId1" Type="http://schemas.openxmlformats.org/officeDocument/2006/relationships/oleObject" Target="file:///\\Putina\&#1082;%20&#1089;&#1077;&#1089;&#1089;&#1080;&#1080;\2021\2%20&#1095;&#1090;&#1077;&#1085;&#1080;&#1077;\3%20%20%20%20&#1041;&#1102;&#1076;&#1078;&#1077;&#1090;%20&#1076;&#1083;&#1103;%20&#1075;&#1088;&#1072;&#1078;&#1076;&#1072;&#1085;%20&#1085;&#1072;%202021%20&#1075;&#1086;&#1076;%20&#1091;&#1090;&#1074;&#1077;&#1088;&#1078;&#1076;%20&#1073;&#1102;&#1076;&#1078;&#1077;&#1090;\&#1058;&#1072;&#1073;&#1083;&#1080;&#1094;&#1099;%20&#1076;&#1083;&#1103;%20&#1076;&#1080;&#1072;&#1075;&#1088;&#1072;&#1084;&#1084;&#1099;%20&#1044;&#1054;&#1061;&#1054;&#1044;&#1067;%20%20&#1053;&#1054;&#1042;&#1067;&#1045;.xlsx" TargetMode="External"/></Relationships>
</file>

<file path=ppt/charts/_rels/chart12.xml.rels><?xml version="1.0" encoding="UTF-8" standalone="yes"?>
<Relationships xmlns="http://schemas.openxmlformats.org/package/2006/relationships"><Relationship Id="rId2" Type="http://schemas.openxmlformats.org/officeDocument/2006/relationships/oleObject" Target="file:///\\Putina\&#1082;%20&#1089;&#1077;&#1089;&#1089;&#1080;&#1080;\2019\1%20&#1095;&#1090;&#1077;&#1085;&#1080;&#1077;\3%20%20%20%20&#1041;&#1102;&#1076;&#1078;&#1077;&#1090;%20&#1076;&#1083;&#1103;%20&#1075;&#1088;&#1072;&#1078;&#1076;&#1072;&#1085;%20&#1085;&#1072;%202018%20&#1075;&#1086;&#1076;\&#1058;&#1072;&#1073;&#1083;&#1080;&#1094;&#1099;%20&#1076;&#1083;&#1103;%20&#1076;&#1080;&#1072;&#1075;&#1088;&#1072;&#1084;&#1084;&#1099;%20&#1044;&#1054;&#1061;&#1054;&#1044;&#1067;.xlsx" TargetMode="External"/><Relationship Id="rId1" Type="http://schemas.openxmlformats.org/officeDocument/2006/relationships/image" Target="../media/image12.jpeg"/></Relationships>
</file>

<file path=ppt/charts/_rels/chart13.xml.rels><?xml version="1.0" encoding="UTF-8" standalone="yes"?>
<Relationships xmlns="http://schemas.openxmlformats.org/package/2006/relationships"><Relationship Id="rId1" Type="http://schemas.openxmlformats.org/officeDocument/2006/relationships/oleObject" Target="file:///\\Putina\&#1082;%20&#1089;&#1077;&#1089;&#1089;&#1080;&#1080;\2021\1%20&#1095;&#1090;&#1077;&#1085;&#1080;&#1077;\3%20%20%20%20&#1041;&#1102;&#1076;&#1078;&#1077;&#1090;%20&#1076;&#1083;&#1103;%20&#1075;&#1088;&#1072;&#1078;&#1076;&#1072;&#1085;%20&#1085;&#1072;%202021%20&#1075;&#1086;&#1076;%20&#1087;&#1088;&#1086;&#1077;&#1082;&#1090;\&#1058;&#1072;&#1073;&#1083;&#1080;&#1094;&#1099;%20&#1076;&#1083;&#1103;%20&#1076;&#1080;&#1072;&#1075;&#1088;&#1072;&#1084;&#1084;&#1099;%20&#1044;&#1054;&#1061;&#1054;&#1044;&#1067;%2011111111111.xlsx" TargetMode="External"/></Relationships>
</file>

<file path=ppt/charts/_rels/chart14.xml.rels><?xml version="1.0" encoding="UTF-8" standalone="yes"?>
<Relationships xmlns="http://schemas.openxmlformats.org/package/2006/relationships"><Relationship Id="rId2" Type="http://schemas.openxmlformats.org/officeDocument/2006/relationships/oleObject" Target="file:///\\Putina\&#1082;%20&#1089;&#1077;&#1089;&#1089;&#1080;&#1080;\2019\1%20&#1095;&#1090;&#1077;&#1085;&#1080;&#1077;\3%20%20%20%20&#1041;&#1102;&#1076;&#1078;&#1077;&#1090;%20&#1076;&#1083;&#1103;%20&#1075;&#1088;&#1072;&#1078;&#1076;&#1072;&#1085;%20&#1085;&#1072;%202018%20&#1075;&#1086;&#1076;\&#1058;&#1072;&#1073;&#1083;&#1080;&#1094;&#1099;%20&#1076;&#1083;&#1103;%20&#1076;&#1080;&#1072;&#1075;&#1088;&#1072;&#1084;&#1084;&#1099;%20&#1044;&#1054;&#1061;&#1054;&#1044;&#1067;.xlsx" TargetMode="External"/><Relationship Id="rId1" Type="http://schemas.openxmlformats.org/officeDocument/2006/relationships/image" Target="../media/image12.jpeg"/></Relationships>
</file>

<file path=ppt/charts/_rels/chart15.xml.rels><?xml version="1.0" encoding="UTF-8" standalone="yes"?>
<Relationships xmlns="http://schemas.openxmlformats.org/package/2006/relationships"><Relationship Id="rId1" Type="http://schemas.openxmlformats.org/officeDocument/2006/relationships/oleObject" Target="file:///\\Putina\&#1082;%20&#1089;&#1077;&#1089;&#1089;&#1080;&#1080;\2021\1%20&#1095;&#1090;&#1077;&#1085;&#1080;&#1077;\3%20%20%20%20&#1041;&#1102;&#1076;&#1078;&#1077;&#1090;%20&#1076;&#1083;&#1103;%20&#1075;&#1088;&#1072;&#1078;&#1076;&#1072;&#1085;%20&#1085;&#1072;%202021%20&#1075;&#1086;&#1076;%20&#1087;&#1088;&#1086;&#1077;&#1082;&#1090;\&#1058;&#1072;&#1073;&#1083;&#1080;&#1094;&#1099;%20&#1076;&#1083;&#1103;%20&#1076;&#1080;&#1072;&#1075;&#1088;&#1072;&#1084;&#1084;&#1099;%20&#1044;&#1054;&#1061;&#1054;&#1044;&#1067;%2011111111111.xlsx" TargetMode="External"/></Relationships>
</file>

<file path=ppt/charts/_rels/chart16.xml.rels><?xml version="1.0" encoding="UTF-8" standalone="yes"?>
<Relationships xmlns="http://schemas.openxmlformats.org/package/2006/relationships"><Relationship Id="rId1" Type="http://schemas.openxmlformats.org/officeDocument/2006/relationships/oleObject" Target="file:///\\Putina\&#1082;%20&#1089;&#1077;&#1089;&#1089;&#1080;&#1080;\2021\1%20&#1095;&#1090;&#1077;&#1085;&#1080;&#1077;\3%20%20%20%20&#1041;&#1102;&#1076;&#1078;&#1077;&#1090;%20&#1076;&#1083;&#1103;%20&#1075;&#1088;&#1072;&#1078;&#1076;&#1072;&#1085;%20&#1085;&#1072;%202021%20&#1075;&#1086;&#1076;%20&#1087;&#1088;&#1086;&#1077;&#1082;&#1090;\&#1058;&#1072;&#1073;&#1083;&#1080;&#1094;&#1099;%20&#1076;&#1083;&#1103;%20&#1076;&#1080;&#1072;&#1075;&#1088;&#1072;&#1084;&#1084;&#1099;%20&#1044;&#1054;&#1061;&#1054;&#1044;&#1067;%2011111111111.xlsx" TargetMode="External"/></Relationships>
</file>

<file path=ppt/charts/_rels/chart17.xml.rels><?xml version="1.0" encoding="UTF-8" standalone="yes"?>
<Relationships xmlns="http://schemas.openxmlformats.org/package/2006/relationships"><Relationship Id="rId1" Type="http://schemas.openxmlformats.org/officeDocument/2006/relationships/oleObject" Target="file:///\\Putina\&#1082;%20&#1089;&#1077;&#1089;&#1089;&#1080;&#1080;\2021\1%20&#1095;&#1090;&#1077;&#1085;&#1080;&#1077;\3%20%20%20%20&#1041;&#1102;&#1076;&#1078;&#1077;&#1090;%20&#1076;&#1083;&#1103;%20&#1075;&#1088;&#1072;&#1078;&#1076;&#1072;&#1085;%20&#1085;&#1072;%202021%20&#1075;&#1086;&#1076;%20&#1087;&#1088;&#1086;&#1077;&#1082;&#1090;\&#1058;&#1072;&#1073;&#1083;&#1080;&#1094;&#1099;%20&#1076;&#1083;&#1103;%20&#1076;&#1080;&#1072;&#1075;&#1088;&#1072;&#1084;&#1084;&#1099;%20&#1044;&#1054;&#1061;&#1054;&#1044;&#1067;%2011111111111.xlsx" TargetMode="External"/></Relationships>
</file>

<file path=ppt/charts/_rels/chart18.xml.rels><?xml version="1.0" encoding="UTF-8" standalone="yes"?>
<Relationships xmlns="http://schemas.openxmlformats.org/package/2006/relationships"><Relationship Id="rId1" Type="http://schemas.openxmlformats.org/officeDocument/2006/relationships/oleObject" Target="file:///\\Putina\&#1082;%20&#1089;&#1077;&#1089;&#1089;&#1080;&#1080;\2021\1%20&#1095;&#1090;&#1077;&#1085;&#1080;&#1077;\3%20%20%20%20&#1041;&#1102;&#1076;&#1078;&#1077;&#1090;%20&#1076;&#1083;&#1103;%20&#1075;&#1088;&#1072;&#1078;&#1076;&#1072;&#1085;%20&#1085;&#1072;%202021%20&#1075;&#1086;&#1076;%20&#1087;&#1088;&#1086;&#1077;&#1082;&#1090;\&#1058;&#1072;&#1073;&#1083;&#1080;&#1094;&#1099;%20&#1076;&#1083;&#1103;%20&#1076;&#1080;&#1072;&#1075;&#1088;&#1072;&#1084;&#1084;&#1099;%20&#1056;&#1040;&#1057;&#1061;&#1054;&#1044;&#1067;.xlsx" TargetMode="External"/></Relationships>
</file>

<file path=ppt/charts/_rels/chart19.xml.rels><?xml version="1.0" encoding="UTF-8" standalone="yes"?>
<Relationships xmlns="http://schemas.openxmlformats.org/package/2006/relationships"><Relationship Id="rId1" Type="http://schemas.openxmlformats.org/officeDocument/2006/relationships/oleObject" Target="file:///\\Putina\&#1082;%20&#1089;&#1077;&#1089;&#1089;&#1080;&#1080;\2021\2%20&#1095;&#1090;&#1077;&#1085;&#1080;&#1077;\3%20%20%20%20&#1041;&#1102;&#1076;&#1078;&#1077;&#1090;%20&#1076;&#1083;&#1103;%20&#1075;&#1088;&#1072;&#1078;&#1076;&#1072;&#1085;%20&#1085;&#1072;%202021%20&#1075;&#1086;&#1076;%20&#1091;&#1090;&#1074;&#1077;&#1088;&#1078;&#1076;%20&#1073;&#1102;&#1076;&#1078;&#1077;&#1090;\&#1058;&#1072;&#1073;&#1083;&#1080;&#1094;&#1099;%20&#1076;&#1083;&#1103;%20&#1076;&#1080;&#1072;&#1075;&#1088;&#1072;&#1084;&#1084;&#1099;%20&#1056;&#1040;&#1057;&#1061;&#1054;&#1044;&#1067;.xlsx"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file:///\\Putina\&#1082;%20&#1089;&#1077;&#1089;&#1089;&#1080;&#1080;\2021\1%20&#1095;&#1090;&#1077;&#1085;&#1080;&#1077;\3%20%20%20%20&#1041;&#1102;&#1076;&#1078;&#1077;&#1090;%20&#1076;&#1083;&#1103;%20&#1075;&#1088;&#1072;&#1078;&#1076;&#1072;&#1085;%20&#1085;&#1072;%202021%20&#1075;&#1086;&#1076;%20&#1087;&#1088;&#1086;&#1077;&#1082;&#1090;\&#1058;&#1072;&#1073;&#1083;&#1080;&#1094;&#1099;%20&#1076;&#1083;&#1103;%20&#1076;&#1080;&#1072;&#1075;&#1088;&#1072;&#1084;&#1084;&#1099;%20&#1056;&#1040;&#1057;&#1061;&#1054;&#1044;&#1067;.xlsx" TargetMode="External"/></Relationships>
</file>

<file path=ppt/charts/_rels/chart20.xml.rels><?xml version="1.0" encoding="UTF-8" standalone="yes"?>
<Relationships xmlns="http://schemas.openxmlformats.org/package/2006/relationships"><Relationship Id="rId1" Type="http://schemas.openxmlformats.org/officeDocument/2006/relationships/oleObject" Target="file:///\\Putina\&#1082;%20&#1089;&#1077;&#1089;&#1089;&#1080;&#1080;\2021\2%20&#1095;&#1090;&#1077;&#1085;&#1080;&#1077;\3%20%20%20%20&#1041;&#1102;&#1076;&#1078;&#1077;&#1090;%20&#1076;&#1083;&#1103;%20&#1075;&#1088;&#1072;&#1078;&#1076;&#1072;&#1085;%20&#1085;&#1072;%202021%20&#1075;&#1086;&#1076;%20&#1091;&#1090;&#1074;&#1077;&#1088;&#1078;&#1076;%20&#1073;&#1102;&#1076;&#1078;&#1077;&#1090;\&#1058;&#1072;&#1073;&#1083;&#1080;&#1094;&#1099;%20&#1076;&#1083;&#1103;%20&#1076;&#1080;&#1072;&#1075;&#1088;&#1072;&#1084;&#1084;&#1099;%20&#1056;&#1040;&#1057;&#1061;&#1054;&#1044;&#1067;.xlsx" TargetMode="External"/></Relationships>
</file>

<file path=ppt/charts/_rels/chart21.xml.rels><?xml version="1.0" encoding="UTF-8" standalone="yes"?>
<Relationships xmlns="http://schemas.openxmlformats.org/package/2006/relationships"><Relationship Id="rId1" Type="http://schemas.openxmlformats.org/officeDocument/2006/relationships/oleObject" Target="file:///\\Putina\&#1082;%20&#1089;&#1077;&#1089;&#1089;&#1080;&#1080;\2021\1%20&#1095;&#1090;&#1077;&#1085;&#1080;&#1077;\3%20%20%20%20&#1041;&#1102;&#1076;&#1078;&#1077;&#1090;%20&#1076;&#1083;&#1103;%20&#1075;&#1088;&#1072;&#1078;&#1076;&#1072;&#1085;%20&#1085;&#1072;%202021%20&#1075;&#1086;&#1076;%20&#1087;&#1088;&#1086;&#1077;&#1082;&#1090;\&#1058;&#1072;&#1073;&#1083;&#1080;&#1094;&#1099;%20&#1076;&#1083;&#1103;%20&#1076;&#1080;&#1072;&#1075;&#1088;&#1072;&#1084;&#1084;&#1099;%20&#1056;&#1040;&#1057;&#1061;&#1054;&#1044;&#1067;.xlsx" TargetMode="External"/></Relationships>
</file>

<file path=ppt/charts/_rels/chart22.xml.rels><?xml version="1.0" encoding="UTF-8" standalone="yes"?>
<Relationships xmlns="http://schemas.openxmlformats.org/package/2006/relationships"><Relationship Id="rId1" Type="http://schemas.openxmlformats.org/officeDocument/2006/relationships/oleObject" Target="file:///\\Putina\&#1082;%20&#1089;&#1077;&#1089;&#1089;&#1080;&#1080;\2021\2%20&#1095;&#1090;&#1077;&#1085;&#1080;&#1077;\3%20%20%20%20&#1041;&#1102;&#1076;&#1078;&#1077;&#1090;%20&#1076;&#1083;&#1103;%20&#1075;&#1088;&#1072;&#1078;&#1076;&#1072;&#1085;%20&#1085;&#1072;%202021%20&#1075;&#1086;&#1076;%20&#1091;&#1090;&#1074;&#1077;&#1088;&#1078;&#1076;%20&#1073;&#1102;&#1076;&#1078;&#1077;&#1090;\&#1058;&#1072;&#1073;&#1083;&#1080;&#1094;&#1099;%20&#1076;&#1083;&#1103;%20&#1076;&#1080;&#1072;&#1075;&#1088;&#1072;&#1084;&#1084;&#1099;%20&#1056;&#1040;&#1057;&#1061;&#1054;&#1044;&#1067;.xlsx" TargetMode="External"/></Relationships>
</file>

<file path=ppt/charts/_rels/chart3.xml.rels><?xml version="1.0" encoding="UTF-8" standalone="yes"?>
<Relationships xmlns="http://schemas.openxmlformats.org/package/2006/relationships"><Relationship Id="rId1" Type="http://schemas.openxmlformats.org/officeDocument/2006/relationships/oleObject" Target="file:///\\Putina\&#1082;%20&#1089;&#1077;&#1089;&#1089;&#1080;&#1080;\2021\1%20&#1095;&#1090;&#1077;&#1085;&#1080;&#1077;\3%20%20%20%20&#1041;&#1102;&#1076;&#1078;&#1077;&#1090;%20&#1076;&#1083;&#1103;%20&#1075;&#1088;&#1072;&#1078;&#1076;&#1072;&#1085;%20&#1085;&#1072;%202021%20&#1075;&#1086;&#1076;%20&#1087;&#1088;&#1086;&#1077;&#1082;&#1090;\&#1058;&#1072;&#1073;&#1083;&#1080;&#1094;&#1099;%20&#1076;&#1083;&#1103;%20&#1076;&#1080;&#1072;&#1075;&#1088;&#1072;&#1084;&#1084;&#1099;%20&#1056;&#1040;&#1057;&#1061;&#1054;&#1044;&#1067;.xlsx" TargetMode="External"/></Relationships>
</file>

<file path=ppt/charts/_rels/chart4.xml.rels><?xml version="1.0" encoding="UTF-8" standalone="yes"?>
<Relationships xmlns="http://schemas.openxmlformats.org/package/2006/relationships"><Relationship Id="rId1" Type="http://schemas.openxmlformats.org/officeDocument/2006/relationships/oleObject" Target="file:///\\Putina\&#1082;%20&#1089;&#1077;&#1089;&#1089;&#1080;&#1080;\2021\1%20&#1095;&#1090;&#1077;&#1085;&#1080;&#1077;\3%20%20%20%20&#1041;&#1102;&#1076;&#1078;&#1077;&#1090;%20&#1076;&#1083;&#1103;%20&#1075;&#1088;&#1072;&#1078;&#1076;&#1072;&#1085;%20&#1085;&#1072;%202021%20&#1075;&#1086;&#1076;%20&#1087;&#1088;&#1086;&#1077;&#1082;&#1090;\&#1058;&#1072;&#1073;&#1083;&#1080;&#1094;&#1099;%20&#1076;&#1083;&#1103;%20&#1076;&#1080;&#1072;&#1075;&#1088;&#1072;&#1084;&#1084;&#1099;%20&#1056;&#1040;&#1057;&#1061;&#1054;&#1044;&#1067;.xlsx" TargetMode="External"/></Relationships>
</file>

<file path=ppt/charts/_rels/chart5.xml.rels><?xml version="1.0" encoding="UTF-8" standalone="yes"?>
<Relationships xmlns="http://schemas.openxmlformats.org/package/2006/relationships"><Relationship Id="rId1" Type="http://schemas.openxmlformats.org/officeDocument/2006/relationships/oleObject" Target="file:///\\Putina\&#1082;%20&#1089;&#1077;&#1089;&#1089;&#1080;&#1080;\2021\1%20&#1095;&#1090;&#1077;&#1085;&#1080;&#1077;\3%20%20%20%20&#1041;&#1102;&#1076;&#1078;&#1077;&#1090;%20&#1076;&#1083;&#1103;%20&#1075;&#1088;&#1072;&#1078;&#1076;&#1072;&#1085;%20&#1085;&#1072;%202021%20&#1075;&#1086;&#1076;%20&#1087;&#1088;&#1086;&#1077;&#1082;&#1090;\&#1058;&#1072;&#1073;&#1083;&#1080;&#1094;&#1099;%20&#1076;&#1083;&#1103;%20&#1076;&#1080;&#1072;&#1075;&#1088;&#1072;&#1084;&#1084;&#1099;%20&#1056;&#1040;&#1057;&#1061;&#1054;&#1044;&#1067;.xlsx" TargetMode="External"/></Relationships>
</file>

<file path=ppt/charts/_rels/chart6.xml.rels><?xml version="1.0" encoding="UTF-8" standalone="yes"?>
<Relationships xmlns="http://schemas.openxmlformats.org/package/2006/relationships"><Relationship Id="rId1" Type="http://schemas.openxmlformats.org/officeDocument/2006/relationships/oleObject" Target="file:///\\Putina\&#1082;%20&#1089;&#1077;&#1089;&#1089;&#1080;&#1080;\2021\2%20&#1095;&#1090;&#1077;&#1085;&#1080;&#1077;\3%20%20%20%20&#1041;&#1102;&#1076;&#1078;&#1077;&#1090;%20&#1076;&#1083;&#1103;%20&#1075;&#1088;&#1072;&#1078;&#1076;&#1072;&#1085;%20&#1085;&#1072;%202021%20&#1075;&#1086;&#1076;%20&#1091;&#1090;&#1074;&#1077;&#1088;&#1078;&#1076;%20&#1073;&#1102;&#1076;&#1078;&#1077;&#1090;\&#1058;&#1072;&#1073;&#1083;&#1080;&#1094;&#1099;%20&#1076;&#1083;&#1103;%20&#1076;&#1080;&#1072;&#1075;&#1088;&#1072;&#1084;&#1084;&#1099;%20&#1044;&#1054;&#1061;&#1054;&#1044;&#1067;%20%20&#1053;&#1054;&#1042;&#1067;&#1045;.xlsx" TargetMode="External"/></Relationships>
</file>

<file path=ppt/charts/_rels/chart7.xml.rels><?xml version="1.0" encoding="UTF-8" standalone="yes"?>
<Relationships xmlns="http://schemas.openxmlformats.org/package/2006/relationships"><Relationship Id="rId1" Type="http://schemas.openxmlformats.org/officeDocument/2006/relationships/oleObject" Target="file:///\\Putina\&#1082;%20&#1089;&#1077;&#1089;&#1089;&#1080;&#1080;\2021\1%20&#1095;&#1090;&#1077;&#1085;&#1080;&#1077;\3%20%20%20%20&#1041;&#1102;&#1076;&#1078;&#1077;&#1090;%20&#1076;&#1083;&#1103;%20&#1075;&#1088;&#1072;&#1078;&#1076;&#1072;&#1085;%20&#1085;&#1072;%202021%20&#1075;&#1086;&#1076;%20&#1087;&#1088;&#1086;&#1077;&#1082;&#1090;\&#1058;&#1072;&#1073;&#1083;&#1080;&#1094;&#1099;%20&#1076;&#1083;&#1103;%20&#1076;&#1080;&#1072;&#1075;&#1088;&#1072;&#1084;&#1084;&#1099;%20&#1044;&#1054;&#1061;&#1054;&#1044;&#1067;%2011111111111.xlsx" TargetMode="External"/></Relationships>
</file>

<file path=ppt/charts/_rels/chart8.xml.rels><?xml version="1.0" encoding="UTF-8" standalone="yes"?>
<Relationships xmlns="http://schemas.openxmlformats.org/package/2006/relationships"><Relationship Id="rId2" Type="http://schemas.openxmlformats.org/officeDocument/2006/relationships/oleObject" Target="file:///\\Putina\&#1082;%20&#1089;&#1077;&#1089;&#1089;&#1080;&#1080;\2019\1%20&#1095;&#1090;&#1077;&#1085;&#1080;&#1077;\3%20%20%20%20&#1041;&#1102;&#1076;&#1078;&#1077;&#1090;%20&#1076;&#1083;&#1103;%20&#1075;&#1088;&#1072;&#1078;&#1076;&#1072;&#1085;%20&#1085;&#1072;%202018%20&#1075;&#1086;&#1076;\&#1058;&#1072;&#1073;&#1083;&#1080;&#1094;&#1099;%20&#1076;&#1083;&#1103;%20&#1076;&#1080;&#1072;&#1075;&#1088;&#1072;&#1084;&#1084;&#1099;%20&#1044;&#1054;&#1061;&#1054;&#1044;&#1067;.xlsx" TargetMode="External"/><Relationship Id="rId1" Type="http://schemas.openxmlformats.org/officeDocument/2006/relationships/image" Target="../media/image12.jpeg"/></Relationships>
</file>

<file path=ppt/charts/_rels/chart9.xml.rels><?xml version="1.0" encoding="UTF-8" standalone="yes"?>
<Relationships xmlns="http://schemas.openxmlformats.org/package/2006/relationships"><Relationship Id="rId1" Type="http://schemas.openxmlformats.org/officeDocument/2006/relationships/oleObject" Target="file:///\\Putina\&#1082;%20&#1089;&#1077;&#1089;&#1089;&#1080;&#1080;\2021\1%20&#1095;&#1090;&#1077;&#1085;&#1080;&#1077;\3%20%20%20%20&#1041;&#1102;&#1076;&#1078;&#1077;&#1090;%20&#1076;&#1083;&#1103;%20&#1075;&#1088;&#1072;&#1078;&#1076;&#1072;&#1085;%20&#1085;&#1072;%202021%20&#1075;&#1086;&#1076;%20&#1087;&#1088;&#1086;&#1077;&#1082;&#1090;\&#1058;&#1072;&#1073;&#1083;&#1080;&#1094;&#1099;%20&#1076;&#1083;&#1103;%20&#1076;&#1080;&#1072;&#1075;&#1088;&#1072;&#1084;&#1084;&#1099;%20&#1044;&#1054;&#1061;&#1054;&#1044;&#1067;%2011111111111.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ru-RU"/>
  <c:chart>
    <c:plotArea>
      <c:layout>
        <c:manualLayout>
          <c:layoutTarget val="inner"/>
          <c:xMode val="edge"/>
          <c:yMode val="edge"/>
          <c:x val="0.14155906420352513"/>
          <c:y val="7.9061540726264284E-2"/>
          <c:w val="0.85844089299381621"/>
          <c:h val="0.80153285142635644"/>
        </c:manualLayout>
      </c:layout>
      <c:lineChart>
        <c:grouping val="standard"/>
        <c:ser>
          <c:idx val="0"/>
          <c:order val="0"/>
          <c:marker>
            <c:symbol val="none"/>
          </c:marker>
          <c:dLbls>
            <c:dLbl>
              <c:idx val="0"/>
              <c:layout>
                <c:manualLayout>
                  <c:x val="3.174580955313915E-3"/>
                  <c:y val="3.1541168788828344E-2"/>
                </c:manualLayout>
              </c:layout>
              <c:showVal val="1"/>
            </c:dLbl>
            <c:dLbl>
              <c:idx val="1"/>
              <c:layout>
                <c:manualLayout>
                  <c:x val="-3.174580955313915E-3"/>
                  <c:y val="2.2939031846420595E-2"/>
                </c:manualLayout>
              </c:layout>
              <c:showVal val="1"/>
            </c:dLbl>
            <c:dLbl>
              <c:idx val="2"/>
              <c:layout>
                <c:manualLayout>
                  <c:x val="0"/>
                  <c:y val="2.0071652865618045E-2"/>
                </c:manualLayout>
              </c:layout>
              <c:showVal val="1"/>
            </c:dLbl>
            <c:dLbl>
              <c:idx val="3"/>
              <c:layout>
                <c:manualLayout>
                  <c:x val="6.3491619106278256E-3"/>
                  <c:y val="1.7204273884815442E-2"/>
                </c:manualLayout>
              </c:layout>
              <c:showVal val="1"/>
            </c:dLbl>
            <c:dLbl>
              <c:idx val="4"/>
              <c:layout>
                <c:manualLayout>
                  <c:x val="0"/>
                  <c:y val="-1.4336894904012801E-2"/>
                </c:manualLayout>
              </c:layout>
              <c:showVal val="1"/>
            </c:dLbl>
            <c:showVal val="1"/>
          </c:dLbls>
          <c:cat>
            <c:strRef>
              <c:f>Соцэконом!$A$2:$E$2</c:f>
              <c:strCache>
                <c:ptCount val="5"/>
                <c:pt idx="0">
                  <c:v>2019г.</c:v>
                </c:pt>
                <c:pt idx="1">
                  <c:v>2020г.</c:v>
                </c:pt>
                <c:pt idx="2">
                  <c:v>2021г.</c:v>
                </c:pt>
                <c:pt idx="3">
                  <c:v>2022г.</c:v>
                </c:pt>
                <c:pt idx="4">
                  <c:v>2023г.</c:v>
                </c:pt>
              </c:strCache>
            </c:strRef>
          </c:cat>
          <c:val>
            <c:numRef>
              <c:f>Соцэконом!$A$3:$E$3</c:f>
              <c:numCache>
                <c:formatCode>General</c:formatCode>
                <c:ptCount val="5"/>
                <c:pt idx="0">
                  <c:v>1960.6</c:v>
                </c:pt>
                <c:pt idx="1">
                  <c:v>1977.8</c:v>
                </c:pt>
                <c:pt idx="2">
                  <c:v>2073.5</c:v>
                </c:pt>
                <c:pt idx="3">
                  <c:v>2213.8000000000002</c:v>
                </c:pt>
                <c:pt idx="4">
                  <c:v>2356.3000000000002</c:v>
                </c:pt>
              </c:numCache>
            </c:numRef>
          </c:val>
        </c:ser>
        <c:marker val="1"/>
        <c:axId val="68983808"/>
        <c:axId val="68985600"/>
      </c:lineChart>
      <c:catAx>
        <c:axId val="68983808"/>
        <c:scaling>
          <c:orientation val="minMax"/>
        </c:scaling>
        <c:axPos val="b"/>
        <c:tickLblPos val="nextTo"/>
        <c:crossAx val="68985600"/>
        <c:crosses val="autoZero"/>
        <c:auto val="1"/>
        <c:lblAlgn val="ctr"/>
        <c:lblOffset val="100"/>
      </c:catAx>
      <c:valAx>
        <c:axId val="68985600"/>
        <c:scaling>
          <c:orientation val="minMax"/>
        </c:scaling>
        <c:axPos val="l"/>
        <c:majorGridlines/>
        <c:numFmt formatCode="General" sourceLinked="1"/>
        <c:tickLblPos val="nextTo"/>
        <c:crossAx val="68983808"/>
        <c:crosses val="autoZero"/>
        <c:crossBetween val="between"/>
      </c:valAx>
    </c:plotArea>
    <c:plotVisOnly val="1"/>
  </c:chart>
  <c:externalData r:id="rId1"/>
</c:chartSpace>
</file>

<file path=ppt/charts/chart10.xml><?xml version="1.0" encoding="utf-8"?>
<c:chartSpace xmlns:c="http://schemas.openxmlformats.org/drawingml/2006/chart" xmlns:a="http://schemas.openxmlformats.org/drawingml/2006/main" xmlns:r="http://schemas.openxmlformats.org/officeDocument/2006/relationships">
  <c:date1904 val="1"/>
  <c:lang val="ru-RU"/>
  <c:chart>
    <c:plotArea>
      <c:layout>
        <c:manualLayout>
          <c:layoutTarget val="inner"/>
          <c:xMode val="edge"/>
          <c:yMode val="edge"/>
          <c:x val="0.13494646740952737"/>
          <c:y val="0.11362143336730701"/>
          <c:w val="0.44540646634858388"/>
          <c:h val="0.71652344586511307"/>
        </c:manualLayout>
      </c:layout>
      <c:pieChart>
        <c:varyColors val="1"/>
        <c:ser>
          <c:idx val="0"/>
          <c:order val="0"/>
          <c:explosion val="11"/>
          <c:dPt>
            <c:idx val="0"/>
            <c:explosion val="21"/>
          </c:dPt>
          <c:dPt>
            <c:idx val="1"/>
            <c:explosion val="0"/>
          </c:dPt>
          <c:dLbls>
            <c:dLbl>
              <c:idx val="0"/>
              <c:layout>
                <c:manualLayout>
                  <c:x val="-9.9114237557188234E-2"/>
                  <c:y val="0.31223905878412828"/>
                </c:manualLayout>
              </c:layout>
              <c:showCatName val="1"/>
            </c:dLbl>
            <c:dLbl>
              <c:idx val="1"/>
              <c:layout>
                <c:manualLayout>
                  <c:x val="0.18751032167597018"/>
                  <c:y val="0.22715732873481037"/>
                </c:manualLayout>
              </c:layout>
              <c:showCatName val="1"/>
            </c:dLbl>
            <c:dLbl>
              <c:idx val="2"/>
              <c:layout>
                <c:manualLayout>
                  <c:x val="1.1559025974090967E-3"/>
                  <c:y val="0.2116389241775069"/>
                </c:manualLayout>
              </c:layout>
              <c:tx>
                <c:rich>
                  <a:bodyPr/>
                  <a:lstStyle/>
                  <a:p>
                    <a:r>
                      <a:rPr lang="ru-RU" dirty="0" smtClean="0"/>
                      <a:t> Единый </a:t>
                    </a:r>
                    <a:r>
                      <a:rPr lang="ru-RU" dirty="0" err="1" smtClean="0"/>
                      <a:t>сельско-хозяйствен</a:t>
                    </a:r>
                    <a:r>
                      <a:rPr lang="ru-RU" dirty="0" smtClean="0"/>
                      <a:t>-</a:t>
                    </a:r>
                    <a:r>
                      <a:rPr lang="ru-RU" baseline="0" dirty="0" smtClean="0"/>
                      <a:t>                </a:t>
                    </a:r>
                  </a:p>
                  <a:p>
                    <a:r>
                      <a:rPr lang="ru-RU" dirty="0" err="1" smtClean="0"/>
                      <a:t>ный</a:t>
                    </a:r>
                    <a:r>
                      <a:rPr lang="ru-RU" dirty="0" smtClean="0"/>
                      <a:t> </a:t>
                    </a:r>
                    <a:r>
                      <a:rPr lang="ru-RU" dirty="0"/>
                      <a:t>налог</a:t>
                    </a:r>
                  </a:p>
                </c:rich>
              </c:tx>
              <c:showCatName val="1"/>
            </c:dLbl>
            <c:dLbl>
              <c:idx val="3"/>
              <c:layout>
                <c:manualLayout>
                  <c:x val="-4.3599509964358317E-2"/>
                  <c:y val="-5.0533435093363298E-2"/>
                </c:manualLayout>
              </c:layout>
              <c:showCatName val="1"/>
            </c:dLbl>
            <c:dLbl>
              <c:idx val="4"/>
              <c:layout>
                <c:manualLayout>
                  <c:x val="4.9367637830031133E-2"/>
                  <c:y val="-7.8806662383728798E-2"/>
                </c:manualLayout>
              </c:layout>
              <c:showCatName val="1"/>
            </c:dLbl>
            <c:dLbl>
              <c:idx val="5"/>
              <c:layout>
                <c:manualLayout>
                  <c:x val="0.14053994000666611"/>
                  <c:y val="-1.0414905590200122E-2"/>
                </c:manualLayout>
              </c:layout>
              <c:showCatName val="1"/>
            </c:dLbl>
            <c:txPr>
              <a:bodyPr/>
              <a:lstStyle/>
              <a:p>
                <a:pPr>
                  <a:defRPr sz="1200">
                    <a:latin typeface="Times New Roman" pitchFamily="18" charset="0"/>
                    <a:cs typeface="Times New Roman" pitchFamily="18" charset="0"/>
                  </a:defRPr>
                </a:pPr>
                <a:endParaRPr lang="ru-RU"/>
              </a:p>
            </c:txPr>
            <c:showCatName val="1"/>
            <c:showLeaderLines val="1"/>
          </c:dLbls>
          <c:cat>
            <c:strRef>
              <c:f>'Налоговые  2019 - 2021'!$A$25:$A$30</c:f>
              <c:strCache>
                <c:ptCount val="6"/>
                <c:pt idx="0">
                  <c:v>Налог на доходы физических лиц</c:v>
                </c:pt>
                <c:pt idx="1">
                  <c:v>Акцизы на нефтепродукты</c:v>
                </c:pt>
                <c:pt idx="2">
                  <c:v>Единый сельскохозяйственный налог</c:v>
                </c:pt>
                <c:pt idx="3">
                  <c:v>патент</c:v>
                </c:pt>
                <c:pt idx="4">
                  <c:v>Транспортный налог</c:v>
                </c:pt>
                <c:pt idx="5">
                  <c:v>Государственная пошлина</c:v>
                </c:pt>
              </c:strCache>
            </c:strRef>
          </c:cat>
          <c:val>
            <c:numRef>
              <c:f>'Налоговые  2019 - 2021'!$B$25:$B$30</c:f>
              <c:numCache>
                <c:formatCode>#,##0.0</c:formatCode>
                <c:ptCount val="6"/>
                <c:pt idx="0">
                  <c:v>139797.20000000001</c:v>
                </c:pt>
                <c:pt idx="1">
                  <c:v>36748.9</c:v>
                </c:pt>
                <c:pt idx="2">
                  <c:v>9578.2000000000007</c:v>
                </c:pt>
                <c:pt idx="3">
                  <c:v>419</c:v>
                </c:pt>
                <c:pt idx="4">
                  <c:v>50074</c:v>
                </c:pt>
                <c:pt idx="5">
                  <c:v>5175</c:v>
                </c:pt>
              </c:numCache>
            </c:numRef>
          </c:val>
        </c:ser>
        <c:firstSliceAng val="0"/>
      </c:pieChart>
    </c:plotArea>
    <c:legend>
      <c:legendPos val="r"/>
      <c:layout>
        <c:manualLayout>
          <c:xMode val="edge"/>
          <c:yMode val="edge"/>
          <c:x val="0.68751940527214028"/>
          <c:y val="0.1212759628185343"/>
          <c:w val="0.3022075127506878"/>
          <c:h val="0.78363179038889885"/>
        </c:manualLayout>
      </c:layout>
      <c:txPr>
        <a:bodyPr/>
        <a:lstStyle/>
        <a:p>
          <a:pPr>
            <a:defRPr sz="1400" b="1">
              <a:latin typeface="Times New Roman" pitchFamily="18" charset="0"/>
              <a:cs typeface="Times New Roman" pitchFamily="18" charset="0"/>
            </a:defRPr>
          </a:pPr>
          <a:endParaRPr lang="ru-RU"/>
        </a:p>
      </c:txPr>
    </c:legend>
    <c:plotVisOnly val="1"/>
  </c:chart>
  <c:externalData r:id="rId1"/>
</c:chartSpace>
</file>

<file path=ppt/charts/chart11.xml><?xml version="1.0" encoding="utf-8"?>
<c:chartSpace xmlns:c="http://schemas.openxmlformats.org/drawingml/2006/chart" xmlns:a="http://schemas.openxmlformats.org/drawingml/2006/main" xmlns:r="http://schemas.openxmlformats.org/officeDocument/2006/relationships">
  <c:date1904 val="1"/>
  <c:lang val="ru-RU"/>
  <c:chart>
    <c:autoTitleDeleted val="1"/>
    <c:plotArea>
      <c:layout>
        <c:manualLayout>
          <c:layoutTarget val="inner"/>
          <c:xMode val="edge"/>
          <c:yMode val="edge"/>
          <c:x val="0.17591703875270376"/>
          <c:y val="8.8858875670368265E-2"/>
          <c:w val="0.48600803174522006"/>
          <c:h val="0.74560136848200764"/>
        </c:manualLayout>
      </c:layout>
      <c:pieChart>
        <c:varyColors val="1"/>
        <c:ser>
          <c:idx val="0"/>
          <c:order val="0"/>
          <c:tx>
            <c:strRef>
              <c:f>'Налоговые  2019 - 2021'!$B$38</c:f>
              <c:strCache>
                <c:ptCount val="1"/>
                <c:pt idx="0">
                  <c:v>План на 2023 год </c:v>
                </c:pt>
              </c:strCache>
            </c:strRef>
          </c:tx>
          <c:explosion val="4"/>
          <c:dPt>
            <c:idx val="0"/>
            <c:explosion val="10"/>
          </c:dPt>
          <c:dLbls>
            <c:dLbl>
              <c:idx val="0"/>
              <c:layout>
                <c:manualLayout>
                  <c:x val="-0.20485367594575213"/>
                  <c:y val="-0.20058726481527325"/>
                </c:manualLayout>
              </c:layout>
              <c:showCatName val="1"/>
              <c:showPercent val="1"/>
            </c:dLbl>
            <c:dLbl>
              <c:idx val="1"/>
              <c:layout>
                <c:manualLayout>
                  <c:x val="1.3099306139075232E-2"/>
                  <c:y val="0.1176342061632636"/>
                </c:manualLayout>
              </c:layout>
              <c:showCatName val="1"/>
              <c:showPercent val="1"/>
            </c:dLbl>
            <c:dLbl>
              <c:idx val="2"/>
              <c:layout>
                <c:manualLayout>
                  <c:x val="3.5268818518185054E-3"/>
                  <c:y val="-2.0678435723360269E-3"/>
                </c:manualLayout>
              </c:layout>
              <c:showCatName val="1"/>
              <c:showPercent val="1"/>
            </c:dLbl>
            <c:dLbl>
              <c:idx val="3"/>
              <c:layout>
                <c:manualLayout>
                  <c:x val="-3.2246646304222755E-2"/>
                  <c:y val="-6.7027288039136074E-3"/>
                </c:manualLayout>
              </c:layout>
              <c:showCatName val="1"/>
              <c:showPercent val="1"/>
            </c:dLbl>
            <c:txPr>
              <a:bodyPr/>
              <a:lstStyle/>
              <a:p>
                <a:pPr>
                  <a:defRPr sz="1200">
                    <a:latin typeface="Times New Roman" pitchFamily="18" charset="0"/>
                    <a:cs typeface="Times New Roman" pitchFamily="18" charset="0"/>
                  </a:defRPr>
                </a:pPr>
                <a:endParaRPr lang="ru-RU"/>
              </a:p>
            </c:txPr>
            <c:showCatName val="1"/>
            <c:showPercent val="1"/>
            <c:showLeaderLines val="1"/>
          </c:dLbls>
          <c:cat>
            <c:strRef>
              <c:f>'Налоговые  2019 - 2021'!$A$39:$A$43</c:f>
              <c:strCache>
                <c:ptCount val="5"/>
                <c:pt idx="0">
                  <c:v>Налог на доходы физических лиц</c:v>
                </c:pt>
                <c:pt idx="1">
                  <c:v>Акцизы на нефтепродукты</c:v>
                </c:pt>
                <c:pt idx="2">
                  <c:v>Единый сельскохозяйственный налог</c:v>
                </c:pt>
                <c:pt idx="3">
                  <c:v>транспортный налог </c:v>
                </c:pt>
                <c:pt idx="4">
                  <c:v>Государственная пошлина</c:v>
                </c:pt>
              </c:strCache>
            </c:strRef>
          </c:cat>
          <c:val>
            <c:numRef>
              <c:f>'Налоговые  2019 - 2021'!$B$39:$B$43</c:f>
              <c:numCache>
                <c:formatCode>#,##0.0</c:formatCode>
                <c:ptCount val="5"/>
                <c:pt idx="0">
                  <c:v>150388.1</c:v>
                </c:pt>
                <c:pt idx="1">
                  <c:v>37895.300000000003</c:v>
                </c:pt>
                <c:pt idx="2">
                  <c:v>10152.799999999987</c:v>
                </c:pt>
                <c:pt idx="3">
                  <c:v>50074</c:v>
                </c:pt>
                <c:pt idx="4">
                  <c:v>6042.2</c:v>
                </c:pt>
              </c:numCache>
            </c:numRef>
          </c:val>
        </c:ser>
        <c:firstSliceAng val="0"/>
      </c:pieChart>
    </c:plotArea>
    <c:legend>
      <c:legendPos val="r"/>
      <c:layout>
        <c:manualLayout>
          <c:xMode val="edge"/>
          <c:yMode val="edge"/>
          <c:x val="0.68713141129391264"/>
          <c:y val="0.15864098824293796"/>
          <c:w val="0.277599770577239"/>
          <c:h val="0.75742519219348092"/>
        </c:manualLayout>
      </c:layout>
      <c:txPr>
        <a:bodyPr/>
        <a:lstStyle/>
        <a:p>
          <a:pPr>
            <a:defRPr sz="1200" b="1">
              <a:latin typeface="Times New Roman" pitchFamily="18" charset="0"/>
              <a:cs typeface="Times New Roman" pitchFamily="18" charset="0"/>
            </a:defRPr>
          </a:pPr>
          <a:endParaRPr lang="ru-RU"/>
        </a:p>
      </c:txPr>
    </c:legend>
    <c:plotVisOnly val="1"/>
  </c:chart>
  <c:externalData r:id="rId1"/>
</c:chartSpace>
</file>

<file path=ppt/charts/chart12.xml><?xml version="1.0" encoding="utf-8"?>
<c:chartSpace xmlns:c="http://schemas.openxmlformats.org/drawingml/2006/chart" xmlns:a="http://schemas.openxmlformats.org/drawingml/2006/main" xmlns:r="http://schemas.openxmlformats.org/officeDocument/2006/relationships">
  <c:date1904 val="1"/>
  <c:lang val="ru-RU"/>
  <c:chart>
    <c:autoTitleDeleted val="1"/>
    <c:view3D>
      <c:rotX val="30"/>
      <c:perspective val="30"/>
    </c:view3D>
    <c:plotArea>
      <c:layout/>
      <c:pie3DChart>
        <c:varyColors val="1"/>
      </c:pie3DChart>
      <c:spPr>
        <a:blipFill dpi="0" rotWithShape="1">
          <a:blip xmlns:r="http://schemas.openxmlformats.org/officeDocument/2006/relationships" r:embed="rId1">
            <a:alphaModFix amt="0"/>
          </a:blip>
          <a:srcRect/>
          <a:tile tx="0" ty="0" sx="100000" sy="100000" flip="none" algn="tl"/>
        </a:blipFill>
      </c:spPr>
    </c:plotArea>
    <c:legend>
      <c:legendPos val="r"/>
      <c:layout>
        <c:manualLayout>
          <c:xMode val="edge"/>
          <c:yMode val="edge"/>
          <c:x val="0.7511411890733557"/>
          <c:y val="8.1323397075365553E-2"/>
          <c:w val="0.24026818535097902"/>
          <c:h val="0.72300787401574862"/>
        </c:manualLayout>
      </c:layout>
      <c:txPr>
        <a:bodyPr/>
        <a:lstStyle/>
        <a:p>
          <a:pPr>
            <a:defRPr sz="1200" b="1">
              <a:latin typeface="Times New Roman" pitchFamily="18" charset="0"/>
              <a:cs typeface="Times New Roman" pitchFamily="18" charset="0"/>
            </a:defRPr>
          </a:pPr>
          <a:endParaRPr lang="ru-RU"/>
        </a:p>
      </c:txPr>
    </c:legend>
    <c:plotVisOnly val="1"/>
  </c:chart>
  <c:externalData r:id="rId2"/>
</c:chartSpace>
</file>

<file path=ppt/charts/chart13.xml><?xml version="1.0" encoding="utf-8"?>
<c:chartSpace xmlns:c="http://schemas.openxmlformats.org/drawingml/2006/chart" xmlns:a="http://schemas.openxmlformats.org/drawingml/2006/main" xmlns:r="http://schemas.openxmlformats.org/officeDocument/2006/relationships">
  <c:date1904 val="1"/>
  <c:lang val="ru-RU"/>
  <c:chart>
    <c:autoTitleDeleted val="1"/>
    <c:view3D>
      <c:rotX val="30"/>
      <c:perspective val="30"/>
    </c:view3D>
    <c:plotArea>
      <c:layout>
        <c:manualLayout>
          <c:layoutTarget val="inner"/>
          <c:xMode val="edge"/>
          <c:yMode val="edge"/>
          <c:x val="5.9225902454369567E-2"/>
          <c:y val="9.1936173099955443E-2"/>
          <c:w val="0.498620069356907"/>
          <c:h val="0.74119881091550788"/>
        </c:manualLayout>
      </c:layout>
      <c:pie3DChart>
        <c:varyColors val="1"/>
        <c:ser>
          <c:idx val="0"/>
          <c:order val="0"/>
          <c:tx>
            <c:strRef>
              <c:f>'Неналоговые 2018 - 2020 (2)'!$B$5</c:f>
              <c:strCache>
                <c:ptCount val="1"/>
                <c:pt idx="0">
                  <c:v>План на 2021 год </c:v>
                </c:pt>
              </c:strCache>
            </c:strRef>
          </c:tx>
          <c:explosion val="44"/>
          <c:dPt>
            <c:idx val="0"/>
            <c:explosion val="32"/>
          </c:dPt>
          <c:dPt>
            <c:idx val="2"/>
            <c:explosion val="16"/>
          </c:dPt>
          <c:dLbls>
            <c:dLbl>
              <c:idx val="0"/>
              <c:layout>
                <c:manualLayout>
                  <c:x val="2.9363567678791012E-3"/>
                  <c:y val="-0.12547529930164253"/>
                </c:manualLayout>
              </c:layout>
              <c:showCatName val="1"/>
              <c:showPercent val="1"/>
            </c:dLbl>
            <c:dLbl>
              <c:idx val="1"/>
              <c:layout>
                <c:manualLayout>
                  <c:x val="-5.761873622478117E-2"/>
                  <c:y val="0.18465640194899291"/>
                </c:manualLayout>
              </c:layout>
              <c:showCatName val="1"/>
              <c:showPercent val="1"/>
            </c:dLbl>
            <c:dLbl>
              <c:idx val="2"/>
              <c:layout>
                <c:manualLayout>
                  <c:x val="9.2802275258874647E-2"/>
                  <c:y val="0.23548959551067533"/>
                </c:manualLayout>
              </c:layout>
              <c:showCatName val="1"/>
              <c:showPercent val="1"/>
            </c:dLbl>
            <c:dLbl>
              <c:idx val="3"/>
              <c:layout>
                <c:manualLayout>
                  <c:x val="5.3561154526955805E-3"/>
                  <c:y val="-4.8883652990043491E-2"/>
                </c:manualLayout>
              </c:layout>
              <c:showCatName val="1"/>
              <c:showPercent val="1"/>
            </c:dLbl>
            <c:showCatName val="1"/>
            <c:showPercent val="1"/>
            <c:showLeaderLines val="1"/>
          </c:dLbls>
          <c:cat>
            <c:strRef>
              <c:f>'Неналоговые 2018 - 2020 (2)'!$A$6:$A$9</c:f>
              <c:strCache>
                <c:ptCount val="4"/>
                <c:pt idx="0">
                  <c:v>Доходы от использования муниципального имущества</c:v>
                </c:pt>
                <c:pt idx="1">
                  <c:v>Платежи при пользовании природными ресурсами</c:v>
                </c:pt>
                <c:pt idx="2">
                  <c:v>Доходы от продажи материальных и нематериальных активов</c:v>
                </c:pt>
                <c:pt idx="3">
                  <c:v>Штрафы, санкции, возмещение ущерба</c:v>
                </c:pt>
              </c:strCache>
            </c:strRef>
          </c:cat>
          <c:val>
            <c:numRef>
              <c:f>'Неналоговые 2018 - 2020 (2)'!$B$6:$B$9</c:f>
              <c:numCache>
                <c:formatCode>#,##0.0</c:formatCode>
                <c:ptCount val="4"/>
                <c:pt idx="0">
                  <c:v>5253.8</c:v>
                </c:pt>
                <c:pt idx="1">
                  <c:v>653</c:v>
                </c:pt>
                <c:pt idx="2">
                  <c:v>9600</c:v>
                </c:pt>
                <c:pt idx="3">
                  <c:v>750</c:v>
                </c:pt>
              </c:numCache>
            </c:numRef>
          </c:val>
        </c:ser>
      </c:pie3DChart>
    </c:plotArea>
    <c:legend>
      <c:legendPos val="r"/>
      <c:layout>
        <c:manualLayout>
          <c:xMode val="edge"/>
          <c:yMode val="edge"/>
          <c:x val="0.70363837208225632"/>
          <c:y val="6.2431993014508004E-2"/>
          <c:w val="0.28682674262541785"/>
          <c:h val="0.74133450881994156"/>
        </c:manualLayout>
      </c:layout>
      <c:txPr>
        <a:bodyPr/>
        <a:lstStyle/>
        <a:p>
          <a:pPr>
            <a:defRPr sz="1400" b="1">
              <a:latin typeface="Times New Roman" pitchFamily="18" charset="0"/>
              <a:cs typeface="Times New Roman" pitchFamily="18" charset="0"/>
            </a:defRPr>
          </a:pPr>
          <a:endParaRPr lang="ru-RU"/>
        </a:p>
      </c:txPr>
    </c:legend>
    <c:plotVisOnly val="1"/>
  </c:chart>
  <c:txPr>
    <a:bodyPr/>
    <a:lstStyle/>
    <a:p>
      <a:pPr>
        <a:defRPr sz="1400"/>
      </a:pPr>
      <a:endParaRPr lang="ru-RU"/>
    </a:p>
  </c:txPr>
  <c:externalData r:id="rId1"/>
</c:chartSpace>
</file>

<file path=ppt/charts/chart14.xml><?xml version="1.0" encoding="utf-8"?>
<c:chartSpace xmlns:c="http://schemas.openxmlformats.org/drawingml/2006/chart" xmlns:a="http://schemas.openxmlformats.org/drawingml/2006/main" xmlns:r="http://schemas.openxmlformats.org/officeDocument/2006/relationships">
  <c:date1904 val="1"/>
  <c:lang val="ru-RU"/>
  <c:chart>
    <c:autoTitleDeleted val="1"/>
    <c:view3D>
      <c:rotX val="30"/>
      <c:perspective val="30"/>
    </c:view3D>
    <c:plotArea>
      <c:layout/>
      <c:pie3DChart>
        <c:varyColors val="1"/>
      </c:pie3DChart>
      <c:spPr>
        <a:blipFill dpi="0" rotWithShape="1">
          <a:blip xmlns:r="http://schemas.openxmlformats.org/officeDocument/2006/relationships" r:embed="rId1">
            <a:alphaModFix amt="0"/>
          </a:blip>
          <a:srcRect/>
          <a:tile tx="0" ty="0" sx="100000" sy="100000" flip="none" algn="tl"/>
        </a:blipFill>
      </c:spPr>
    </c:plotArea>
    <c:legend>
      <c:legendPos val="r"/>
      <c:layout>
        <c:manualLayout>
          <c:xMode val="edge"/>
          <c:yMode val="edge"/>
          <c:x val="0.71385689157996668"/>
          <c:y val="0.34133994168269632"/>
          <c:w val="0.24057839882376941"/>
          <c:h val="0.6030304615097557"/>
        </c:manualLayout>
      </c:layout>
      <c:txPr>
        <a:bodyPr/>
        <a:lstStyle/>
        <a:p>
          <a:pPr>
            <a:defRPr sz="1200" b="1">
              <a:latin typeface="Times New Roman" pitchFamily="18" charset="0"/>
              <a:cs typeface="Times New Roman" pitchFamily="18" charset="0"/>
            </a:defRPr>
          </a:pPr>
          <a:endParaRPr lang="ru-RU"/>
        </a:p>
      </c:txPr>
    </c:legend>
    <c:plotVisOnly val="1"/>
  </c:chart>
  <c:externalData r:id="rId2"/>
</c:chartSpace>
</file>

<file path=ppt/charts/chart15.xml><?xml version="1.0" encoding="utf-8"?>
<c:chartSpace xmlns:c="http://schemas.openxmlformats.org/drawingml/2006/chart" xmlns:a="http://schemas.openxmlformats.org/drawingml/2006/main" xmlns:r="http://schemas.openxmlformats.org/officeDocument/2006/relationships">
  <c:date1904 val="1"/>
  <c:lang val="ru-RU"/>
  <c:chart>
    <c:autoTitleDeleted val="1"/>
    <c:view3D>
      <c:rotX val="30"/>
      <c:perspective val="30"/>
    </c:view3D>
    <c:plotArea>
      <c:layout/>
      <c:pie3DChart>
        <c:varyColors val="1"/>
        <c:ser>
          <c:idx val="0"/>
          <c:order val="0"/>
          <c:tx>
            <c:strRef>
              <c:f>'Неналоговые 2018 - 2020 (2)'!$B$19</c:f>
              <c:strCache>
                <c:ptCount val="1"/>
                <c:pt idx="0">
                  <c:v>План на 2022 год </c:v>
                </c:pt>
              </c:strCache>
            </c:strRef>
          </c:tx>
          <c:explosion val="25"/>
          <c:dLbls>
            <c:dLbl>
              <c:idx val="0"/>
              <c:layout>
                <c:manualLayout>
                  <c:x val="-5.1875192881311219E-2"/>
                  <c:y val="-0.1443530183727034"/>
                </c:manualLayout>
              </c:layout>
              <c:showCatName val="1"/>
              <c:showPercent val="1"/>
            </c:dLbl>
            <c:dLbl>
              <c:idx val="1"/>
              <c:layout>
                <c:manualLayout>
                  <c:x val="-7.3231630123066813E-2"/>
                  <c:y val="5.048928258967629E-2"/>
                </c:manualLayout>
              </c:layout>
              <c:showCatName val="1"/>
              <c:showPercent val="1"/>
            </c:dLbl>
            <c:showCatName val="1"/>
            <c:showPercent val="1"/>
            <c:showLeaderLines val="1"/>
          </c:dLbls>
          <c:cat>
            <c:strRef>
              <c:f>'Неналоговые 2018 - 2020 (2)'!$A$20:$A$23</c:f>
              <c:strCache>
                <c:ptCount val="4"/>
                <c:pt idx="0">
                  <c:v>Доходы от использования муниципального имущества</c:v>
                </c:pt>
                <c:pt idx="1">
                  <c:v>Платежи при пользовании природными ресурсами</c:v>
                </c:pt>
                <c:pt idx="2">
                  <c:v>Доходы от продажи материальных и нематериальных активов</c:v>
                </c:pt>
                <c:pt idx="3">
                  <c:v>Штрафы, санкции, возмещение ущерба</c:v>
                </c:pt>
              </c:strCache>
            </c:strRef>
          </c:cat>
          <c:val>
            <c:numRef>
              <c:f>'Неналоговые 2018 - 2020 (2)'!$B$20:$B$23</c:f>
              <c:numCache>
                <c:formatCode>#,##0.0</c:formatCode>
                <c:ptCount val="4"/>
                <c:pt idx="0">
                  <c:v>5253.5</c:v>
                </c:pt>
                <c:pt idx="1">
                  <c:v>679.2</c:v>
                </c:pt>
                <c:pt idx="2">
                  <c:v>7100</c:v>
                </c:pt>
                <c:pt idx="3">
                  <c:v>750</c:v>
                </c:pt>
              </c:numCache>
            </c:numRef>
          </c:val>
        </c:ser>
      </c:pie3DChart>
    </c:plotArea>
    <c:legend>
      <c:legendPos val="r"/>
      <c:layout>
        <c:manualLayout>
          <c:xMode val="edge"/>
          <c:yMode val="edge"/>
          <c:x val="0.71180677915576851"/>
          <c:y val="6.2820866141732323E-2"/>
          <c:w val="0.25405339882381828"/>
          <c:h val="0.93717913385826768"/>
        </c:manualLayout>
      </c:layout>
      <c:txPr>
        <a:bodyPr/>
        <a:lstStyle/>
        <a:p>
          <a:pPr>
            <a:defRPr sz="1200" b="1">
              <a:latin typeface="Times New Roman" pitchFamily="18" charset="0"/>
              <a:cs typeface="Times New Roman" pitchFamily="18" charset="0"/>
            </a:defRPr>
          </a:pPr>
          <a:endParaRPr lang="ru-RU"/>
        </a:p>
      </c:txPr>
    </c:legend>
    <c:plotVisOnly val="1"/>
  </c:chart>
  <c:txPr>
    <a:bodyPr/>
    <a:lstStyle/>
    <a:p>
      <a:pPr>
        <a:defRPr sz="1400"/>
      </a:pPr>
      <a:endParaRPr lang="ru-RU"/>
    </a:p>
  </c:txPr>
  <c:externalData r:id="rId1"/>
</c:chartSpace>
</file>

<file path=ppt/charts/chart16.xml><?xml version="1.0" encoding="utf-8"?>
<c:chartSpace xmlns:c="http://schemas.openxmlformats.org/drawingml/2006/chart" xmlns:a="http://schemas.openxmlformats.org/drawingml/2006/main" xmlns:r="http://schemas.openxmlformats.org/officeDocument/2006/relationships">
  <c:date1904 val="1"/>
  <c:lang val="ru-RU"/>
  <c:chart>
    <c:autoTitleDeleted val="1"/>
    <c:view3D>
      <c:rotX val="30"/>
      <c:perspective val="30"/>
    </c:view3D>
    <c:plotArea>
      <c:layout/>
      <c:pie3DChart>
        <c:varyColors val="1"/>
        <c:ser>
          <c:idx val="0"/>
          <c:order val="0"/>
          <c:tx>
            <c:strRef>
              <c:f>'Неналоговые 2018 - 2020 (2)'!$B$38</c:f>
              <c:strCache>
                <c:ptCount val="1"/>
                <c:pt idx="0">
                  <c:v>План на 2023 год </c:v>
                </c:pt>
              </c:strCache>
            </c:strRef>
          </c:tx>
          <c:explosion val="25"/>
          <c:dLbls>
            <c:dLbl>
              <c:idx val="0"/>
              <c:layout>
                <c:manualLayout>
                  <c:x val="-0.13363623993487078"/>
                  <c:y val="-0.16957279559802893"/>
                </c:manualLayout>
              </c:layout>
              <c:showCatName val="1"/>
              <c:showPercent val="1"/>
            </c:dLbl>
            <c:dLbl>
              <c:idx val="1"/>
              <c:layout>
                <c:manualLayout>
                  <c:x val="-0.13109533446334773"/>
                  <c:y val="7.6910955271328338E-2"/>
                </c:manualLayout>
              </c:layout>
              <c:showCatName val="1"/>
              <c:showPercent val="1"/>
            </c:dLbl>
            <c:dLbl>
              <c:idx val="2"/>
              <c:layout>
                <c:manualLayout>
                  <c:x val="7.1247818376883348E-2"/>
                  <c:y val="0.27458420639627457"/>
                </c:manualLayout>
              </c:layout>
              <c:showCatName val="1"/>
              <c:showPercent val="1"/>
            </c:dLbl>
            <c:dLbl>
              <c:idx val="3"/>
              <c:layout>
                <c:manualLayout>
                  <c:x val="-2.5161741916802371E-2"/>
                  <c:y val="-8.4151677390138555E-2"/>
                </c:manualLayout>
              </c:layout>
              <c:showCatName val="1"/>
              <c:showPercent val="1"/>
            </c:dLbl>
            <c:txPr>
              <a:bodyPr/>
              <a:lstStyle/>
              <a:p>
                <a:pPr>
                  <a:defRPr sz="1200">
                    <a:latin typeface="Times New Roman" pitchFamily="18" charset="0"/>
                    <a:cs typeface="Times New Roman" pitchFamily="18" charset="0"/>
                  </a:defRPr>
                </a:pPr>
                <a:endParaRPr lang="ru-RU"/>
              </a:p>
            </c:txPr>
            <c:showCatName val="1"/>
            <c:showPercent val="1"/>
            <c:showLeaderLines val="1"/>
          </c:dLbls>
          <c:cat>
            <c:strRef>
              <c:f>'Неналоговые 2018 - 2020 (2)'!$A$39:$A$42</c:f>
              <c:strCache>
                <c:ptCount val="4"/>
                <c:pt idx="0">
                  <c:v>Доходы, получаемые в виде арендной платы за пользование муниципальным имуществом</c:v>
                </c:pt>
                <c:pt idx="1">
                  <c:v>Платежи при пользовании природными ресурсами</c:v>
                </c:pt>
                <c:pt idx="2">
                  <c:v>Доходы от продажи материальных и нематериальных активов</c:v>
                </c:pt>
                <c:pt idx="3">
                  <c:v>Штрафы, санкции, возмещение ущерба</c:v>
                </c:pt>
              </c:strCache>
            </c:strRef>
          </c:cat>
          <c:val>
            <c:numRef>
              <c:f>'Неналоговые 2018 - 2020 (2)'!$B$39:$B$42</c:f>
              <c:numCache>
                <c:formatCode>#,##0.0</c:formatCode>
                <c:ptCount val="4"/>
                <c:pt idx="0">
                  <c:v>5253.5</c:v>
                </c:pt>
                <c:pt idx="1">
                  <c:v>706.3</c:v>
                </c:pt>
                <c:pt idx="2">
                  <c:v>7100</c:v>
                </c:pt>
                <c:pt idx="3">
                  <c:v>750</c:v>
                </c:pt>
              </c:numCache>
            </c:numRef>
          </c:val>
        </c:ser>
      </c:pie3DChart>
    </c:plotArea>
    <c:legend>
      <c:legendPos val="r"/>
      <c:layout>
        <c:manualLayout>
          <c:xMode val="edge"/>
          <c:yMode val="edge"/>
          <c:x val="0.74419201280169922"/>
          <c:y val="3.3397908452231159E-2"/>
          <c:w val="0.22168663216829121"/>
          <c:h val="0.95924925318511689"/>
        </c:manualLayout>
      </c:layout>
      <c:txPr>
        <a:bodyPr/>
        <a:lstStyle/>
        <a:p>
          <a:pPr>
            <a:defRPr sz="1400" b="1">
              <a:latin typeface="Times New Roman" pitchFamily="18" charset="0"/>
              <a:cs typeface="Times New Roman" pitchFamily="18" charset="0"/>
            </a:defRPr>
          </a:pPr>
          <a:endParaRPr lang="ru-RU"/>
        </a:p>
      </c:txPr>
    </c:legend>
    <c:plotVisOnly val="1"/>
  </c:chart>
  <c:txPr>
    <a:bodyPr/>
    <a:lstStyle/>
    <a:p>
      <a:pPr>
        <a:defRPr sz="1600"/>
      </a:pPr>
      <a:endParaRPr lang="ru-RU"/>
    </a:p>
  </c:txPr>
  <c:externalData r:id="rId1"/>
</c:chartSpace>
</file>

<file path=ppt/charts/chart17.xml><?xml version="1.0" encoding="utf-8"?>
<c:chartSpace xmlns:c="http://schemas.openxmlformats.org/drawingml/2006/chart" xmlns:a="http://schemas.openxmlformats.org/drawingml/2006/main" xmlns:r="http://schemas.openxmlformats.org/officeDocument/2006/relationships">
  <c:date1904 val="1"/>
  <c:lang val="ru-RU"/>
  <c:chart>
    <c:plotArea>
      <c:layout>
        <c:manualLayout>
          <c:layoutTarget val="inner"/>
          <c:xMode val="edge"/>
          <c:yMode val="edge"/>
          <c:x val="8.5916188770835691E-2"/>
          <c:y val="4.9147751731387995E-2"/>
          <c:w val="0.6612553510063317"/>
          <c:h val="0.83110213838486069"/>
        </c:manualLayout>
      </c:layout>
      <c:barChart>
        <c:barDir val="col"/>
        <c:grouping val="clustered"/>
        <c:ser>
          <c:idx val="0"/>
          <c:order val="0"/>
          <c:tx>
            <c:strRef>
              <c:f>'Безвозмездные 2018 - 2020'!$A$6</c:f>
              <c:strCache>
                <c:ptCount val="1"/>
                <c:pt idx="0">
                  <c:v>Дотации</c:v>
                </c:pt>
              </c:strCache>
            </c:strRef>
          </c:tx>
          <c:cat>
            <c:strRef>
              <c:f>'Безвозмездные 2018 - 2020'!$B$5:$D$5</c:f>
              <c:strCache>
                <c:ptCount val="3"/>
                <c:pt idx="0">
                  <c:v>План на 2021 год </c:v>
                </c:pt>
                <c:pt idx="1">
                  <c:v>План на 2022 год </c:v>
                </c:pt>
                <c:pt idx="2">
                  <c:v>План на 2023 год </c:v>
                </c:pt>
              </c:strCache>
            </c:strRef>
          </c:cat>
          <c:val>
            <c:numRef>
              <c:f>'Безвозмездные 2018 - 2020'!$B$6:$D$6</c:f>
              <c:numCache>
                <c:formatCode>#,##0.0</c:formatCode>
                <c:ptCount val="3"/>
                <c:pt idx="0">
                  <c:v>183734.6</c:v>
                </c:pt>
                <c:pt idx="1">
                  <c:v>153534.79999999999</c:v>
                </c:pt>
                <c:pt idx="2">
                  <c:v>148738.70000000001</c:v>
                </c:pt>
              </c:numCache>
            </c:numRef>
          </c:val>
        </c:ser>
        <c:ser>
          <c:idx val="1"/>
          <c:order val="1"/>
          <c:tx>
            <c:strRef>
              <c:f>'Безвозмездные 2018 - 2020'!$A$7</c:f>
              <c:strCache>
                <c:ptCount val="1"/>
                <c:pt idx="0">
                  <c:v>Субсидии</c:v>
                </c:pt>
              </c:strCache>
            </c:strRef>
          </c:tx>
          <c:cat>
            <c:strRef>
              <c:f>'Безвозмездные 2018 - 2020'!$B$5:$D$5</c:f>
              <c:strCache>
                <c:ptCount val="3"/>
                <c:pt idx="0">
                  <c:v>План на 2021 год </c:v>
                </c:pt>
                <c:pt idx="1">
                  <c:v>План на 2022 год </c:v>
                </c:pt>
                <c:pt idx="2">
                  <c:v>План на 2023 год </c:v>
                </c:pt>
              </c:strCache>
            </c:strRef>
          </c:cat>
          <c:val>
            <c:numRef>
              <c:f>'Безвозмездные 2018 - 2020'!$B$7:$D$7</c:f>
              <c:numCache>
                <c:formatCode>#,##0.0</c:formatCode>
                <c:ptCount val="3"/>
                <c:pt idx="0">
                  <c:v>33513.800000000003</c:v>
                </c:pt>
                <c:pt idx="1">
                  <c:v>33513.800000000003</c:v>
                </c:pt>
                <c:pt idx="2">
                  <c:v>33513.800000000003</c:v>
                </c:pt>
              </c:numCache>
            </c:numRef>
          </c:val>
        </c:ser>
        <c:ser>
          <c:idx val="2"/>
          <c:order val="2"/>
          <c:tx>
            <c:strRef>
              <c:f>'Безвозмездные 2018 - 2020'!$A$8</c:f>
              <c:strCache>
                <c:ptCount val="1"/>
                <c:pt idx="0">
                  <c:v>Субвенции</c:v>
                </c:pt>
              </c:strCache>
            </c:strRef>
          </c:tx>
          <c:cat>
            <c:strRef>
              <c:f>'Безвозмездные 2018 - 2020'!$B$5:$D$5</c:f>
              <c:strCache>
                <c:ptCount val="3"/>
                <c:pt idx="0">
                  <c:v>План на 2021 год </c:v>
                </c:pt>
                <c:pt idx="1">
                  <c:v>План на 2022 год </c:v>
                </c:pt>
                <c:pt idx="2">
                  <c:v>План на 2023 год </c:v>
                </c:pt>
              </c:strCache>
            </c:strRef>
          </c:cat>
          <c:val>
            <c:numRef>
              <c:f>'Безвозмездные 2018 - 2020'!$B$8:$D$8</c:f>
              <c:numCache>
                <c:formatCode>#,##0.0</c:formatCode>
                <c:ptCount val="3"/>
                <c:pt idx="0">
                  <c:v>482956.6</c:v>
                </c:pt>
                <c:pt idx="1">
                  <c:v>483574.1</c:v>
                </c:pt>
                <c:pt idx="2">
                  <c:v>484042.1</c:v>
                </c:pt>
              </c:numCache>
            </c:numRef>
          </c:val>
        </c:ser>
        <c:ser>
          <c:idx val="3"/>
          <c:order val="3"/>
          <c:tx>
            <c:strRef>
              <c:f>'Безвозмездные 2018 - 2020'!$A$9</c:f>
              <c:strCache>
                <c:ptCount val="1"/>
                <c:pt idx="0">
                  <c:v>Иные межбюджетные трансферты</c:v>
                </c:pt>
              </c:strCache>
            </c:strRef>
          </c:tx>
          <c:cat>
            <c:strRef>
              <c:f>'Безвозмездные 2018 - 2020'!$B$5:$D$5</c:f>
              <c:strCache>
                <c:ptCount val="3"/>
                <c:pt idx="0">
                  <c:v>План на 2021 год </c:v>
                </c:pt>
                <c:pt idx="1">
                  <c:v>План на 2022 год </c:v>
                </c:pt>
                <c:pt idx="2">
                  <c:v>План на 2023 год </c:v>
                </c:pt>
              </c:strCache>
            </c:strRef>
          </c:cat>
          <c:val>
            <c:numRef>
              <c:f>'Безвозмездные 2018 - 2020'!$B$9:$D$9</c:f>
              <c:numCache>
                <c:formatCode>General</c:formatCode>
                <c:ptCount val="3"/>
                <c:pt idx="2" formatCode="#,##0.0">
                  <c:v>4850</c:v>
                </c:pt>
              </c:numCache>
            </c:numRef>
          </c:val>
        </c:ser>
        <c:axId val="89824640"/>
        <c:axId val="89826432"/>
      </c:barChart>
      <c:catAx>
        <c:axId val="89824640"/>
        <c:scaling>
          <c:orientation val="minMax"/>
        </c:scaling>
        <c:axPos val="b"/>
        <c:tickLblPos val="nextTo"/>
        <c:txPr>
          <a:bodyPr/>
          <a:lstStyle/>
          <a:p>
            <a:pPr>
              <a:defRPr sz="1050"/>
            </a:pPr>
            <a:endParaRPr lang="ru-RU"/>
          </a:p>
        </c:txPr>
        <c:crossAx val="89826432"/>
        <c:crosses val="autoZero"/>
        <c:auto val="1"/>
        <c:lblAlgn val="ctr"/>
        <c:lblOffset val="100"/>
      </c:catAx>
      <c:valAx>
        <c:axId val="89826432"/>
        <c:scaling>
          <c:orientation val="minMax"/>
        </c:scaling>
        <c:axPos val="l"/>
        <c:majorGridlines/>
        <c:numFmt formatCode="#,##0.0" sourceLinked="1"/>
        <c:tickLblPos val="nextTo"/>
        <c:txPr>
          <a:bodyPr/>
          <a:lstStyle/>
          <a:p>
            <a:pPr>
              <a:defRPr sz="1050"/>
            </a:pPr>
            <a:endParaRPr lang="ru-RU"/>
          </a:p>
        </c:txPr>
        <c:crossAx val="89824640"/>
        <c:crosses val="autoZero"/>
        <c:crossBetween val="between"/>
      </c:valAx>
      <c:spPr>
        <a:noFill/>
        <a:ln w="25400">
          <a:noFill/>
        </a:ln>
      </c:spPr>
    </c:plotArea>
    <c:legend>
      <c:legendPos val="r"/>
      <c:layout>
        <c:manualLayout>
          <c:xMode val="edge"/>
          <c:yMode val="edge"/>
          <c:x val="0.82538749624286878"/>
          <c:y val="0.12742123313097131"/>
          <c:w val="0.16541062652587241"/>
          <c:h val="0.7495839056990018"/>
        </c:manualLayout>
      </c:layout>
      <c:txPr>
        <a:bodyPr/>
        <a:lstStyle/>
        <a:p>
          <a:pPr>
            <a:defRPr sz="1200" b="1">
              <a:latin typeface="Times New Roman" pitchFamily="18" charset="0"/>
              <a:cs typeface="Times New Roman" pitchFamily="18" charset="0"/>
            </a:defRPr>
          </a:pPr>
          <a:endParaRPr lang="ru-RU"/>
        </a:p>
      </c:txPr>
    </c:legend>
    <c:plotVisOnly val="1"/>
  </c:chart>
  <c:externalData r:id="rId1"/>
</c:chartSpace>
</file>

<file path=ppt/charts/chart18.xml><?xml version="1.0" encoding="utf-8"?>
<c:chartSpace xmlns:c="http://schemas.openxmlformats.org/drawingml/2006/chart" xmlns:a="http://schemas.openxmlformats.org/drawingml/2006/main" xmlns:r="http://schemas.openxmlformats.org/officeDocument/2006/relationships">
  <c:date1904 val="1"/>
  <c:lang val="ru-RU"/>
  <c:style val="4"/>
  <c:chart>
    <c:title>
      <c:tx>
        <c:rich>
          <a:bodyPr/>
          <a:lstStyle/>
          <a:p>
            <a:pPr>
              <a:defRPr/>
            </a:pPr>
            <a:r>
              <a:rPr lang="ru-RU" dirty="0"/>
              <a:t>Расходы на дошкольное образование на 2021-2023 годы </a:t>
            </a:r>
            <a:r>
              <a:rPr lang="ru-RU" dirty="0" smtClean="0"/>
              <a:t> </a:t>
            </a:r>
          </a:p>
          <a:p>
            <a:pPr>
              <a:defRPr/>
            </a:pPr>
            <a:r>
              <a:rPr lang="ru-RU" dirty="0" smtClean="0"/>
              <a:t>(</a:t>
            </a:r>
            <a:r>
              <a:rPr lang="ru-RU" dirty="0"/>
              <a:t>тыс. руб.)</a:t>
            </a:r>
          </a:p>
        </c:rich>
      </c:tx>
      <c:layout>
        <c:manualLayout>
          <c:xMode val="edge"/>
          <c:yMode val="edge"/>
          <c:x val="0.13699393389474351"/>
          <c:y val="2.1768555122152387E-2"/>
        </c:manualLayout>
      </c:layout>
    </c:title>
    <c:view3D>
      <c:rAngAx val="1"/>
    </c:view3D>
    <c:plotArea>
      <c:layout/>
      <c:bar3DChart>
        <c:barDir val="col"/>
        <c:grouping val="clustered"/>
        <c:ser>
          <c:idx val="0"/>
          <c:order val="0"/>
          <c:tx>
            <c:strRef>
              <c:f>Лист3!$A$2</c:f>
              <c:strCache>
                <c:ptCount val="1"/>
                <c:pt idx="0">
                  <c:v>Расходы на дошкольное образование на 2021-2023 годы (тыс. руб.)</c:v>
                </c:pt>
              </c:strCache>
            </c:strRef>
          </c:tx>
          <c:dLbls>
            <c:dLbl>
              <c:idx val="0"/>
              <c:layout>
                <c:manualLayout>
                  <c:x val="1.8233490615136287E-2"/>
                  <c:y val="-4.3537110244304927E-2"/>
                </c:manualLayout>
              </c:layout>
              <c:showVal val="1"/>
            </c:dLbl>
            <c:dLbl>
              <c:idx val="1"/>
              <c:layout>
                <c:manualLayout>
                  <c:x val="1.0636202858829434E-2"/>
                  <c:y val="-2.1768555122152387E-2"/>
                </c:manualLayout>
              </c:layout>
              <c:showVal val="1"/>
            </c:dLbl>
            <c:dLbl>
              <c:idx val="2"/>
              <c:layout>
                <c:manualLayout>
                  <c:x val="1.9752948166397541E-2"/>
                  <c:y val="-5.4421387805381333E-2"/>
                </c:manualLayout>
              </c:layout>
              <c:showVal val="1"/>
            </c:dLbl>
            <c:txPr>
              <a:bodyPr/>
              <a:lstStyle/>
              <a:p>
                <a:pPr>
                  <a:defRPr b="1"/>
                </a:pPr>
                <a:endParaRPr lang="ru-RU"/>
              </a:p>
            </c:txPr>
            <c:showVal val="1"/>
          </c:dLbls>
          <c:cat>
            <c:strRef>
              <c:f>Лист3!$B$1:$D$1</c:f>
              <c:strCache>
                <c:ptCount val="3"/>
                <c:pt idx="0">
                  <c:v>2021 год</c:v>
                </c:pt>
                <c:pt idx="1">
                  <c:v>2022 год</c:v>
                </c:pt>
                <c:pt idx="2">
                  <c:v>2023 год</c:v>
                </c:pt>
              </c:strCache>
            </c:strRef>
          </c:cat>
          <c:val>
            <c:numRef>
              <c:f>Лист3!$B$2:$D$2</c:f>
              <c:numCache>
                <c:formatCode>#,##0.0</c:formatCode>
                <c:ptCount val="3"/>
                <c:pt idx="0">
                  <c:v>205157.9</c:v>
                </c:pt>
                <c:pt idx="1">
                  <c:v>196162.8</c:v>
                </c:pt>
                <c:pt idx="2">
                  <c:v>200572.6</c:v>
                </c:pt>
              </c:numCache>
            </c:numRef>
          </c:val>
        </c:ser>
        <c:shape val="box"/>
        <c:axId val="90095616"/>
        <c:axId val="90097152"/>
        <c:axId val="0"/>
      </c:bar3DChart>
      <c:catAx>
        <c:axId val="90095616"/>
        <c:scaling>
          <c:orientation val="minMax"/>
        </c:scaling>
        <c:axPos val="b"/>
        <c:tickLblPos val="nextTo"/>
        <c:crossAx val="90097152"/>
        <c:crosses val="autoZero"/>
        <c:auto val="1"/>
        <c:lblAlgn val="ctr"/>
        <c:lblOffset val="100"/>
      </c:catAx>
      <c:valAx>
        <c:axId val="90097152"/>
        <c:scaling>
          <c:orientation val="minMax"/>
        </c:scaling>
        <c:axPos val="l"/>
        <c:majorGridlines/>
        <c:numFmt formatCode="#,##0.0" sourceLinked="1"/>
        <c:tickLblPos val="nextTo"/>
        <c:crossAx val="90095616"/>
        <c:crosses val="autoZero"/>
        <c:crossBetween val="between"/>
      </c:valAx>
    </c:plotArea>
    <c:legend>
      <c:legendPos val="r"/>
      <c:layout/>
      <c:txPr>
        <a:bodyPr/>
        <a:lstStyle/>
        <a:p>
          <a:pPr>
            <a:defRPr sz="1100" b="1"/>
          </a:pPr>
          <a:endParaRPr lang="ru-RU"/>
        </a:p>
      </c:txPr>
    </c:legend>
    <c:plotVisOnly val="1"/>
  </c:chart>
  <c:externalData r:id="rId1"/>
</c:chartSpace>
</file>

<file path=ppt/charts/chart19.xml><?xml version="1.0" encoding="utf-8"?>
<c:chartSpace xmlns:c="http://schemas.openxmlformats.org/drawingml/2006/chart" xmlns:a="http://schemas.openxmlformats.org/drawingml/2006/main" xmlns:r="http://schemas.openxmlformats.org/officeDocument/2006/relationships">
  <c:lang val="ru-RU"/>
  <c:chart>
    <c:title>
      <c:layout/>
    </c:title>
    <c:view3D>
      <c:rAngAx val="1"/>
    </c:view3D>
    <c:plotArea>
      <c:layout/>
      <c:bar3DChart>
        <c:barDir val="col"/>
        <c:grouping val="clustered"/>
        <c:ser>
          <c:idx val="0"/>
          <c:order val="0"/>
          <c:tx>
            <c:strRef>
              <c:f>Лист3!$A$17</c:f>
              <c:strCache>
                <c:ptCount val="1"/>
                <c:pt idx="0">
                  <c:v>Расходы на общее образование на 2021-2023 годы (тыс. руб.)</c:v>
                </c:pt>
              </c:strCache>
            </c:strRef>
          </c:tx>
          <c:dLbls>
            <c:dLbl>
              <c:idx val="0"/>
              <c:layout>
                <c:manualLayout>
                  <c:x val="1.391294609981048E-2"/>
                  <c:y val="-2.3087861493192009E-2"/>
                </c:manualLayout>
              </c:layout>
              <c:showVal val="1"/>
            </c:dLbl>
            <c:dLbl>
              <c:idx val="1"/>
              <c:layout>
                <c:manualLayout>
                  <c:x val="1.700471189976838E-2"/>
                  <c:y val="-2.7705433791830391E-2"/>
                </c:manualLayout>
              </c:layout>
              <c:showVal val="1"/>
            </c:dLbl>
            <c:dLbl>
              <c:idx val="2"/>
              <c:layout>
                <c:manualLayout>
                  <c:x val="1.8550594799747383E-2"/>
                  <c:y val="-3.6940578389107206E-2"/>
                </c:manualLayout>
              </c:layout>
              <c:showVal val="1"/>
            </c:dLbl>
            <c:showVal val="1"/>
          </c:dLbls>
          <c:cat>
            <c:strRef>
              <c:f>Лист3!$B$16:$D$16</c:f>
              <c:strCache>
                <c:ptCount val="3"/>
                <c:pt idx="0">
                  <c:v>2021 год</c:v>
                </c:pt>
                <c:pt idx="1">
                  <c:v>2022 год</c:v>
                </c:pt>
                <c:pt idx="2">
                  <c:v>2023 год</c:v>
                </c:pt>
              </c:strCache>
            </c:strRef>
          </c:cat>
          <c:val>
            <c:numRef>
              <c:f>Лист3!$B$17:$D$17</c:f>
              <c:numCache>
                <c:formatCode>#,##0.0</c:formatCode>
                <c:ptCount val="3"/>
                <c:pt idx="0">
                  <c:v>466868.2</c:v>
                </c:pt>
                <c:pt idx="1">
                  <c:v>449095.4</c:v>
                </c:pt>
                <c:pt idx="2">
                  <c:v>463659.2</c:v>
                </c:pt>
              </c:numCache>
            </c:numRef>
          </c:val>
        </c:ser>
        <c:shape val="box"/>
        <c:axId val="90109824"/>
        <c:axId val="90111360"/>
        <c:axId val="0"/>
      </c:bar3DChart>
      <c:catAx>
        <c:axId val="90109824"/>
        <c:scaling>
          <c:orientation val="minMax"/>
        </c:scaling>
        <c:axPos val="b"/>
        <c:tickLblPos val="nextTo"/>
        <c:crossAx val="90111360"/>
        <c:crosses val="autoZero"/>
        <c:auto val="1"/>
        <c:lblAlgn val="ctr"/>
        <c:lblOffset val="100"/>
      </c:catAx>
      <c:valAx>
        <c:axId val="90111360"/>
        <c:scaling>
          <c:orientation val="minMax"/>
        </c:scaling>
        <c:axPos val="l"/>
        <c:majorGridlines/>
        <c:numFmt formatCode="#,##0.0" sourceLinked="1"/>
        <c:tickLblPos val="nextTo"/>
        <c:crossAx val="90109824"/>
        <c:crosses val="autoZero"/>
        <c:crossBetween val="between"/>
      </c:valAx>
    </c:plotArea>
    <c:legend>
      <c:legendPos val="r"/>
      <c:layout/>
    </c:legend>
    <c:plotVisOnly val="1"/>
  </c:chart>
  <c:externalData r:id="rId1"/>
</c:chartSpace>
</file>

<file path=ppt/charts/chart2.xml><?xml version="1.0" encoding="utf-8"?>
<c:chartSpace xmlns:c="http://schemas.openxmlformats.org/drawingml/2006/chart" xmlns:a="http://schemas.openxmlformats.org/drawingml/2006/main" xmlns:r="http://schemas.openxmlformats.org/officeDocument/2006/relationships">
  <c:date1904 val="1"/>
  <c:lang val="ru-RU"/>
  <c:chart>
    <c:plotArea>
      <c:layout>
        <c:manualLayout>
          <c:layoutTarget val="inner"/>
          <c:xMode val="edge"/>
          <c:yMode val="edge"/>
          <c:x val="0.12641983258210054"/>
          <c:y val="7.4548702245552642E-2"/>
          <c:w val="0.85678937007874323"/>
          <c:h val="0.79822506561679785"/>
        </c:manualLayout>
      </c:layout>
      <c:barChart>
        <c:barDir val="col"/>
        <c:grouping val="clustered"/>
        <c:ser>
          <c:idx val="0"/>
          <c:order val="0"/>
          <c:dLbls>
            <c:showVal val="1"/>
          </c:dLbls>
          <c:cat>
            <c:strRef>
              <c:f>Соцэконом!$A$22:$E$22</c:f>
              <c:strCache>
                <c:ptCount val="5"/>
                <c:pt idx="0">
                  <c:v>2019г.</c:v>
                </c:pt>
                <c:pt idx="1">
                  <c:v>2020г.</c:v>
                </c:pt>
                <c:pt idx="2">
                  <c:v>2021г.</c:v>
                </c:pt>
                <c:pt idx="3">
                  <c:v>2022г.</c:v>
                </c:pt>
                <c:pt idx="4">
                  <c:v>2023г.</c:v>
                </c:pt>
              </c:strCache>
            </c:strRef>
          </c:cat>
          <c:val>
            <c:numRef>
              <c:f>Соцэконом!$A$23:$E$23</c:f>
              <c:numCache>
                <c:formatCode>0.0</c:formatCode>
                <c:ptCount val="5"/>
                <c:pt idx="0" formatCode="General">
                  <c:v>5460</c:v>
                </c:pt>
                <c:pt idx="1">
                  <c:v>5506.2</c:v>
                </c:pt>
                <c:pt idx="2" formatCode="General">
                  <c:v>5954.4</c:v>
                </c:pt>
                <c:pt idx="3" formatCode="General">
                  <c:v>6368.2</c:v>
                </c:pt>
                <c:pt idx="4" formatCode="General">
                  <c:v>6807</c:v>
                </c:pt>
              </c:numCache>
            </c:numRef>
          </c:val>
        </c:ser>
        <c:axId val="69210112"/>
        <c:axId val="69211648"/>
      </c:barChart>
      <c:catAx>
        <c:axId val="69210112"/>
        <c:scaling>
          <c:orientation val="minMax"/>
        </c:scaling>
        <c:axPos val="b"/>
        <c:tickLblPos val="nextTo"/>
        <c:crossAx val="69211648"/>
        <c:crosses val="autoZero"/>
        <c:auto val="1"/>
        <c:lblAlgn val="ctr"/>
        <c:lblOffset val="100"/>
      </c:catAx>
      <c:valAx>
        <c:axId val="69211648"/>
        <c:scaling>
          <c:orientation val="minMax"/>
        </c:scaling>
        <c:axPos val="l"/>
        <c:majorGridlines/>
        <c:numFmt formatCode="General" sourceLinked="1"/>
        <c:tickLblPos val="nextTo"/>
        <c:crossAx val="69210112"/>
        <c:crosses val="autoZero"/>
        <c:crossBetween val="between"/>
      </c:valAx>
    </c:plotArea>
    <c:plotVisOnly val="1"/>
  </c:chart>
  <c:externalData r:id="rId1"/>
</c:chartSpace>
</file>

<file path=ppt/charts/chart20.xml><?xml version="1.0" encoding="utf-8"?>
<c:chartSpace xmlns:c="http://schemas.openxmlformats.org/drawingml/2006/chart" xmlns:a="http://schemas.openxmlformats.org/drawingml/2006/main" xmlns:r="http://schemas.openxmlformats.org/officeDocument/2006/relationships">
  <c:lang val="ru-RU"/>
  <c:chart>
    <c:title/>
    <c:view3D>
      <c:rAngAx val="1"/>
    </c:view3D>
    <c:plotArea>
      <c:layout/>
      <c:bar3DChart>
        <c:barDir val="col"/>
        <c:grouping val="clustered"/>
        <c:ser>
          <c:idx val="0"/>
          <c:order val="0"/>
          <c:tx>
            <c:strRef>
              <c:f>Лист3!$A$22</c:f>
              <c:strCache>
                <c:ptCount val="1"/>
                <c:pt idx="0">
                  <c:v>Расходы на дополнительное образование на 2021-2023 годы (тыс. руб.)</c:v>
                </c:pt>
              </c:strCache>
            </c:strRef>
          </c:tx>
          <c:dLbls>
            <c:dLbl>
              <c:idx val="0"/>
              <c:layout>
                <c:manualLayout>
                  <c:x val="2.298834484882481E-2"/>
                  <c:y val="-3.2323006090468794E-2"/>
                </c:manualLayout>
              </c:layout>
              <c:showVal val="1"/>
            </c:dLbl>
            <c:dLbl>
              <c:idx val="1"/>
              <c:layout>
                <c:manualLayout>
                  <c:x val="2.7586013818589772E-2"/>
                  <c:y val="-3.6940578389107095E-2"/>
                </c:manualLayout>
              </c:layout>
              <c:showVal val="1"/>
            </c:dLbl>
            <c:dLbl>
              <c:idx val="2"/>
              <c:layout>
                <c:manualLayout>
                  <c:x val="2.298834484882481E-2"/>
                  <c:y val="-2.5396647642511191E-2"/>
                </c:manualLayout>
              </c:layout>
              <c:showVal val="1"/>
            </c:dLbl>
            <c:showVal val="1"/>
          </c:dLbls>
          <c:cat>
            <c:strRef>
              <c:f>Лист3!$B$21:$D$21</c:f>
              <c:strCache>
                <c:ptCount val="3"/>
                <c:pt idx="0">
                  <c:v>2021 год</c:v>
                </c:pt>
                <c:pt idx="1">
                  <c:v>2022 год</c:v>
                </c:pt>
                <c:pt idx="2">
                  <c:v>2023 год</c:v>
                </c:pt>
              </c:strCache>
            </c:strRef>
          </c:cat>
          <c:val>
            <c:numRef>
              <c:f>Лист3!$B$22:$D$22</c:f>
              <c:numCache>
                <c:formatCode>#,##0.0</c:formatCode>
                <c:ptCount val="3"/>
                <c:pt idx="0">
                  <c:v>28938.3</c:v>
                </c:pt>
                <c:pt idx="1">
                  <c:v>27837.4</c:v>
                </c:pt>
                <c:pt idx="2">
                  <c:v>28513</c:v>
                </c:pt>
              </c:numCache>
            </c:numRef>
          </c:val>
        </c:ser>
        <c:shape val="box"/>
        <c:axId val="90166784"/>
        <c:axId val="90168320"/>
        <c:axId val="0"/>
      </c:bar3DChart>
      <c:catAx>
        <c:axId val="90166784"/>
        <c:scaling>
          <c:orientation val="minMax"/>
        </c:scaling>
        <c:axPos val="b"/>
        <c:tickLblPos val="nextTo"/>
        <c:crossAx val="90168320"/>
        <c:crosses val="autoZero"/>
        <c:auto val="1"/>
        <c:lblAlgn val="ctr"/>
        <c:lblOffset val="100"/>
      </c:catAx>
      <c:valAx>
        <c:axId val="90168320"/>
        <c:scaling>
          <c:orientation val="minMax"/>
        </c:scaling>
        <c:axPos val="l"/>
        <c:majorGridlines/>
        <c:numFmt formatCode="#,##0.0" sourceLinked="1"/>
        <c:tickLblPos val="nextTo"/>
        <c:crossAx val="90166784"/>
        <c:crosses val="autoZero"/>
        <c:crossBetween val="between"/>
      </c:valAx>
    </c:plotArea>
    <c:legend>
      <c:legendPos val="r"/>
      <c:layout>
        <c:manualLayout>
          <c:xMode val="edge"/>
          <c:yMode val="edge"/>
          <c:x val="0.71309085476579226"/>
          <c:y val="0.49397879479908713"/>
          <c:w val="0.2593231314156188"/>
          <c:h val="0.15507153055796652"/>
        </c:manualLayout>
      </c:layout>
    </c:legend>
    <c:plotVisOnly val="1"/>
  </c:chart>
  <c:externalData r:id="rId1"/>
</c:chartSpace>
</file>

<file path=ppt/charts/chart21.xml><?xml version="1.0" encoding="utf-8"?>
<c:chartSpace xmlns:c="http://schemas.openxmlformats.org/drawingml/2006/chart" xmlns:a="http://schemas.openxmlformats.org/drawingml/2006/main" xmlns:r="http://schemas.openxmlformats.org/officeDocument/2006/relationships">
  <c:date1904 val="1"/>
  <c:lang val="ru-RU"/>
  <c:chart>
    <c:title>
      <c:layout/>
    </c:title>
    <c:view3D>
      <c:rAngAx val="1"/>
    </c:view3D>
    <c:plotArea>
      <c:layout/>
      <c:bar3DChart>
        <c:barDir val="col"/>
        <c:grouping val="clustered"/>
        <c:ser>
          <c:idx val="0"/>
          <c:order val="0"/>
          <c:tx>
            <c:strRef>
              <c:f>Лист3!$A$29</c:f>
              <c:strCache>
                <c:ptCount val="1"/>
                <c:pt idx="0">
                  <c:v>Расходы на молодежную политику на 2021-2023 годы (тыс. руб.)</c:v>
                </c:pt>
              </c:strCache>
            </c:strRef>
          </c:tx>
          <c:dLbls>
            <c:dLbl>
              <c:idx val="0"/>
              <c:layout>
                <c:manualLayout>
                  <c:x val="2.6053457495334779E-2"/>
                  <c:y val="-2.0740595574717472E-2"/>
                </c:manualLayout>
              </c:layout>
              <c:showVal val="1"/>
            </c:dLbl>
            <c:dLbl>
              <c:idx val="1"/>
              <c:layout>
                <c:manualLayout>
                  <c:x val="2.4520901172079782E-2"/>
                  <c:y val="-3.555530669951569E-2"/>
                </c:manualLayout>
              </c:layout>
              <c:showVal val="1"/>
            </c:dLbl>
            <c:dLbl>
              <c:idx val="2"/>
              <c:layout>
                <c:manualLayout>
                  <c:x val="2.298834484882481E-2"/>
                  <c:y val="-3.259236447455606E-2"/>
                </c:manualLayout>
              </c:layout>
              <c:showVal val="1"/>
            </c:dLbl>
            <c:showVal val="1"/>
          </c:dLbls>
          <c:cat>
            <c:strRef>
              <c:f>Лист3!$B$28:$D$28</c:f>
              <c:strCache>
                <c:ptCount val="3"/>
                <c:pt idx="0">
                  <c:v>2021 год</c:v>
                </c:pt>
                <c:pt idx="1">
                  <c:v>2022 год</c:v>
                </c:pt>
                <c:pt idx="2">
                  <c:v>2023 год</c:v>
                </c:pt>
              </c:strCache>
            </c:strRef>
          </c:cat>
          <c:val>
            <c:numRef>
              <c:f>Лист3!$B$29:$D$29</c:f>
              <c:numCache>
                <c:formatCode>#,##0.0</c:formatCode>
                <c:ptCount val="3"/>
                <c:pt idx="0">
                  <c:v>6852.2</c:v>
                </c:pt>
                <c:pt idx="1">
                  <c:v>5469.9</c:v>
                </c:pt>
                <c:pt idx="2">
                  <c:v>5344.1</c:v>
                </c:pt>
              </c:numCache>
            </c:numRef>
          </c:val>
        </c:ser>
        <c:shape val="box"/>
        <c:axId val="89684608"/>
        <c:axId val="89698688"/>
        <c:axId val="0"/>
      </c:bar3DChart>
      <c:catAx>
        <c:axId val="89684608"/>
        <c:scaling>
          <c:orientation val="minMax"/>
        </c:scaling>
        <c:axPos val="b"/>
        <c:tickLblPos val="nextTo"/>
        <c:crossAx val="89698688"/>
        <c:crosses val="autoZero"/>
        <c:auto val="1"/>
        <c:lblAlgn val="ctr"/>
        <c:lblOffset val="100"/>
      </c:catAx>
      <c:valAx>
        <c:axId val="89698688"/>
        <c:scaling>
          <c:orientation val="minMax"/>
        </c:scaling>
        <c:axPos val="l"/>
        <c:majorGridlines/>
        <c:numFmt formatCode="#,##0.0" sourceLinked="1"/>
        <c:tickLblPos val="nextTo"/>
        <c:crossAx val="89684608"/>
        <c:crosses val="autoZero"/>
        <c:crossBetween val="between"/>
      </c:valAx>
    </c:plotArea>
    <c:legend>
      <c:legendPos val="r"/>
      <c:layout>
        <c:manualLayout>
          <c:xMode val="edge"/>
          <c:yMode val="edge"/>
          <c:x val="0.69759453821061135"/>
          <c:y val="0.48254547066453896"/>
          <c:w val="0.29627523649636839"/>
          <c:h val="0.16816750188975055"/>
        </c:manualLayout>
      </c:layout>
      <c:txPr>
        <a:bodyPr/>
        <a:lstStyle/>
        <a:p>
          <a:pPr>
            <a:defRPr sz="1400" b="1"/>
          </a:pPr>
          <a:endParaRPr lang="ru-RU"/>
        </a:p>
      </c:txPr>
    </c:legend>
    <c:plotVisOnly val="1"/>
  </c:chart>
  <c:externalData r:id="rId1"/>
</c:chartSpace>
</file>

<file path=ppt/charts/chart22.xml><?xml version="1.0" encoding="utf-8"?>
<c:chartSpace xmlns:c="http://schemas.openxmlformats.org/drawingml/2006/chart" xmlns:a="http://schemas.openxmlformats.org/drawingml/2006/main" xmlns:r="http://schemas.openxmlformats.org/officeDocument/2006/relationships">
  <c:lang val="ru-RU"/>
  <c:chart>
    <c:view3D>
      <c:rAngAx val="1"/>
    </c:view3D>
    <c:plotArea>
      <c:layout/>
      <c:bar3DChart>
        <c:barDir val="col"/>
        <c:grouping val="clustered"/>
        <c:ser>
          <c:idx val="0"/>
          <c:order val="0"/>
          <c:tx>
            <c:strRef>
              <c:f>Лист1!$B$1</c:f>
              <c:strCache>
                <c:ptCount val="1"/>
                <c:pt idx="0">
                  <c:v>2021 год</c:v>
                </c:pt>
              </c:strCache>
            </c:strRef>
          </c:tx>
          <c:dLbls>
            <c:dLbl>
              <c:idx val="0"/>
              <c:layout>
                <c:manualLayout>
                  <c:x val="1.4939204495594806E-2"/>
                  <c:y val="-6.9564730499052402E-2"/>
                </c:manualLayout>
              </c:layout>
              <c:showVal val="1"/>
            </c:dLbl>
            <c:dLbl>
              <c:idx val="1"/>
              <c:layout>
                <c:manualLayout>
                  <c:x val="1.3445284046035353E-2"/>
                  <c:y val="-3.8647376807131061E-2"/>
                </c:manualLayout>
              </c:layout>
              <c:showVal val="1"/>
            </c:dLbl>
            <c:dLbl>
              <c:idx val="2"/>
              <c:layout>
                <c:manualLayout>
                  <c:x val="2.9878408991189632E-3"/>
                  <c:y val="-2.3188243499684201E-2"/>
                </c:manualLayout>
              </c:layout>
              <c:showVal val="1"/>
            </c:dLbl>
            <c:dLbl>
              <c:idx val="3"/>
              <c:layout>
                <c:manualLayout>
                  <c:x val="5.9756817982379341E-3"/>
                  <c:y val="-5.4105901499263039E-2"/>
                </c:manualLayout>
              </c:layout>
              <c:showVal val="1"/>
            </c:dLbl>
            <c:showVal val="1"/>
          </c:dLbls>
          <c:cat>
            <c:strRef>
              <c:f>Лист1!$A$2:$A$5</c:f>
              <c:strCache>
                <c:ptCount val="4"/>
                <c:pt idx="0">
                  <c:v>обеспечение деятельности клубных формирований </c:v>
                </c:pt>
                <c:pt idx="1">
                  <c:v>обеспечение деятельности музеев </c:v>
                </c:pt>
                <c:pt idx="2">
                  <c:v>обеспечение деятельности библиотек </c:v>
                </c:pt>
                <c:pt idx="3">
                  <c:v>прочие мероприятия в области культуры </c:v>
                </c:pt>
              </c:strCache>
            </c:strRef>
          </c:cat>
          <c:val>
            <c:numRef>
              <c:f>Лист1!$B$2:$B$5</c:f>
              <c:numCache>
                <c:formatCode>0.0%</c:formatCode>
                <c:ptCount val="4"/>
                <c:pt idx="0">
                  <c:v>0.61200000000000054</c:v>
                </c:pt>
                <c:pt idx="1">
                  <c:v>5.8000000000000003E-2</c:v>
                </c:pt>
                <c:pt idx="2">
                  <c:v>0.14600000000000013</c:v>
                </c:pt>
                <c:pt idx="3">
                  <c:v>0.18400000000000014</c:v>
                </c:pt>
              </c:numCache>
            </c:numRef>
          </c:val>
        </c:ser>
        <c:ser>
          <c:idx val="1"/>
          <c:order val="1"/>
          <c:tx>
            <c:strRef>
              <c:f>Лист1!$C$1</c:f>
              <c:strCache>
                <c:ptCount val="1"/>
                <c:pt idx="0">
                  <c:v>2022 год</c:v>
                </c:pt>
              </c:strCache>
            </c:strRef>
          </c:tx>
          <c:dLbls>
            <c:dLbl>
              <c:idx val="0"/>
              <c:layout>
                <c:manualLayout>
                  <c:x val="8.9635226973568995E-3"/>
                  <c:y val="-4.2511779749420914E-2"/>
                </c:manualLayout>
              </c:layout>
              <c:showVal val="1"/>
            </c:dLbl>
            <c:dLbl>
              <c:idx val="1"/>
              <c:layout>
                <c:manualLayout>
                  <c:x val="1.4939204495594806E-2"/>
                  <c:y val="-3.8647072499473613E-2"/>
                </c:manualLayout>
              </c:layout>
              <c:showVal val="1"/>
            </c:dLbl>
            <c:dLbl>
              <c:idx val="2"/>
              <c:layout>
                <c:manualLayout>
                  <c:x val="1.3445284046035353E-2"/>
                  <c:y val="-1.9323536249736806E-2"/>
                </c:manualLayout>
              </c:layout>
              <c:showVal val="1"/>
            </c:dLbl>
            <c:dLbl>
              <c:idx val="3"/>
              <c:layout>
                <c:manualLayout>
                  <c:x val="1.4939204495594806E-2"/>
                  <c:y val="-3.8647072499473613E-2"/>
                </c:manualLayout>
              </c:layout>
              <c:showVal val="1"/>
            </c:dLbl>
            <c:showVal val="1"/>
          </c:dLbls>
          <c:cat>
            <c:strRef>
              <c:f>Лист1!$A$2:$A$5</c:f>
              <c:strCache>
                <c:ptCount val="4"/>
                <c:pt idx="0">
                  <c:v>обеспечение деятельности клубных формирований </c:v>
                </c:pt>
                <c:pt idx="1">
                  <c:v>обеспечение деятельности музеев </c:v>
                </c:pt>
                <c:pt idx="2">
                  <c:v>обеспечение деятельности библиотек </c:v>
                </c:pt>
                <c:pt idx="3">
                  <c:v>прочие мероприятия в области культуры </c:v>
                </c:pt>
              </c:strCache>
            </c:strRef>
          </c:cat>
          <c:val>
            <c:numRef>
              <c:f>Лист1!$C$2:$C$5</c:f>
              <c:numCache>
                <c:formatCode>0.0%</c:formatCode>
                <c:ptCount val="4"/>
                <c:pt idx="0">
                  <c:v>0.59299999999999997</c:v>
                </c:pt>
                <c:pt idx="1">
                  <c:v>5.7000000000000023E-2</c:v>
                </c:pt>
                <c:pt idx="2">
                  <c:v>0.15000000000000013</c:v>
                </c:pt>
                <c:pt idx="3">
                  <c:v>0.2</c:v>
                </c:pt>
              </c:numCache>
            </c:numRef>
          </c:val>
        </c:ser>
        <c:ser>
          <c:idx val="2"/>
          <c:order val="2"/>
          <c:tx>
            <c:strRef>
              <c:f>Лист1!$D$1</c:f>
              <c:strCache>
                <c:ptCount val="1"/>
                <c:pt idx="0">
                  <c:v>2023 год</c:v>
                </c:pt>
              </c:strCache>
            </c:strRef>
          </c:tx>
          <c:dLbls>
            <c:dLbl>
              <c:idx val="0"/>
              <c:layout>
                <c:manualLayout>
                  <c:x val="1.7927045394713823E-2"/>
                  <c:y val="-4.6376486999368319E-2"/>
                </c:manualLayout>
              </c:layout>
              <c:showVal val="1"/>
            </c:dLbl>
            <c:dLbl>
              <c:idx val="1"/>
              <c:layout>
                <c:manualLayout>
                  <c:x val="1.6433124945154316E-2"/>
                  <c:y val="-4.2512084057078486E-2"/>
                </c:manualLayout>
              </c:layout>
              <c:showVal val="1"/>
            </c:dLbl>
            <c:dLbl>
              <c:idx val="2"/>
              <c:layout>
                <c:manualLayout>
                  <c:x val="2.2408806743392226E-2"/>
                  <c:y val="-2.7052950749631485E-2"/>
                </c:manualLayout>
              </c:layout>
              <c:showVal val="1"/>
            </c:dLbl>
            <c:dLbl>
              <c:idx val="3"/>
              <c:layout>
                <c:manualLayout>
                  <c:x val="2.539664764251108E-2"/>
                  <c:y val="-4.6376486999368395E-2"/>
                </c:manualLayout>
              </c:layout>
              <c:showVal val="1"/>
            </c:dLbl>
            <c:showVal val="1"/>
          </c:dLbls>
          <c:cat>
            <c:strRef>
              <c:f>Лист1!$A$2:$A$5</c:f>
              <c:strCache>
                <c:ptCount val="4"/>
                <c:pt idx="0">
                  <c:v>обеспечение деятельности клубных формирований </c:v>
                </c:pt>
                <c:pt idx="1">
                  <c:v>обеспечение деятельности музеев </c:v>
                </c:pt>
                <c:pt idx="2">
                  <c:v>обеспечение деятельности библиотек </c:v>
                </c:pt>
                <c:pt idx="3">
                  <c:v>прочие мероприятия в области культуры </c:v>
                </c:pt>
              </c:strCache>
            </c:strRef>
          </c:cat>
          <c:val>
            <c:numRef>
              <c:f>Лист1!$D$2:$D$5</c:f>
              <c:numCache>
                <c:formatCode>0.0%</c:formatCode>
                <c:ptCount val="4"/>
                <c:pt idx="0">
                  <c:v>0.61300000000000054</c:v>
                </c:pt>
                <c:pt idx="1">
                  <c:v>5.3000000000000012E-2</c:v>
                </c:pt>
                <c:pt idx="2">
                  <c:v>0.14300000000000004</c:v>
                </c:pt>
                <c:pt idx="3">
                  <c:v>0.191</c:v>
                </c:pt>
              </c:numCache>
            </c:numRef>
          </c:val>
        </c:ser>
        <c:shape val="box"/>
        <c:axId val="90286720"/>
        <c:axId val="90194304"/>
        <c:axId val="0"/>
      </c:bar3DChart>
      <c:catAx>
        <c:axId val="90286720"/>
        <c:scaling>
          <c:orientation val="minMax"/>
        </c:scaling>
        <c:axPos val="b"/>
        <c:tickLblPos val="nextTo"/>
        <c:crossAx val="90194304"/>
        <c:crosses val="autoZero"/>
        <c:auto val="1"/>
        <c:lblAlgn val="ctr"/>
        <c:lblOffset val="100"/>
      </c:catAx>
      <c:valAx>
        <c:axId val="90194304"/>
        <c:scaling>
          <c:orientation val="minMax"/>
        </c:scaling>
        <c:axPos val="l"/>
        <c:majorGridlines/>
        <c:numFmt formatCode="0.0%" sourceLinked="1"/>
        <c:tickLblPos val="nextTo"/>
        <c:crossAx val="90286720"/>
        <c:crosses val="autoZero"/>
        <c:crossBetween val="between"/>
      </c:valAx>
    </c:plotArea>
    <c:legend>
      <c:legendPos val="r"/>
      <c:layout/>
    </c:legend>
    <c:plotVisOnly val="1"/>
  </c:chart>
  <c:externalData r:id="rId1"/>
</c:chartSpace>
</file>

<file path=ppt/charts/chart3.xml><?xml version="1.0" encoding="utf-8"?>
<c:chartSpace xmlns:c="http://schemas.openxmlformats.org/drawingml/2006/chart" xmlns:a="http://schemas.openxmlformats.org/drawingml/2006/main" xmlns:r="http://schemas.openxmlformats.org/officeDocument/2006/relationships">
  <c:date1904 val="1"/>
  <c:lang val="ru-RU"/>
  <c:style val="4"/>
  <c:chart>
    <c:plotArea>
      <c:layout>
        <c:manualLayout>
          <c:layoutTarget val="inner"/>
          <c:xMode val="edge"/>
          <c:yMode val="edge"/>
          <c:x val="0.10569685039370079"/>
          <c:y val="7.4548702245552642E-2"/>
          <c:w val="0.8498587051618548"/>
          <c:h val="0.79822506561679785"/>
        </c:manualLayout>
      </c:layout>
      <c:barChart>
        <c:barDir val="col"/>
        <c:grouping val="clustered"/>
        <c:ser>
          <c:idx val="0"/>
          <c:order val="0"/>
          <c:dLbls>
            <c:showVal val="1"/>
          </c:dLbls>
          <c:cat>
            <c:strRef>
              <c:f>Соцэконом!$A$41:$E$41</c:f>
              <c:strCache>
                <c:ptCount val="5"/>
                <c:pt idx="0">
                  <c:v>2019г.</c:v>
                </c:pt>
                <c:pt idx="1">
                  <c:v>2020г.</c:v>
                </c:pt>
                <c:pt idx="2">
                  <c:v>2021г.</c:v>
                </c:pt>
                <c:pt idx="3">
                  <c:v>2022г.</c:v>
                </c:pt>
                <c:pt idx="4">
                  <c:v>2023г.</c:v>
                </c:pt>
              </c:strCache>
            </c:strRef>
          </c:cat>
          <c:val>
            <c:numRef>
              <c:f>Соцэконом!$A$42:$E$42</c:f>
              <c:numCache>
                <c:formatCode>0.0</c:formatCode>
                <c:ptCount val="5"/>
                <c:pt idx="0">
                  <c:v>115.1</c:v>
                </c:pt>
                <c:pt idx="1">
                  <c:v>114</c:v>
                </c:pt>
                <c:pt idx="2">
                  <c:v>123.3</c:v>
                </c:pt>
                <c:pt idx="3">
                  <c:v>131.9</c:v>
                </c:pt>
                <c:pt idx="4">
                  <c:v>141</c:v>
                </c:pt>
              </c:numCache>
            </c:numRef>
          </c:val>
        </c:ser>
        <c:axId val="69247360"/>
        <c:axId val="69248896"/>
      </c:barChart>
      <c:catAx>
        <c:axId val="69247360"/>
        <c:scaling>
          <c:orientation val="minMax"/>
        </c:scaling>
        <c:axPos val="b"/>
        <c:tickLblPos val="nextTo"/>
        <c:crossAx val="69248896"/>
        <c:crosses val="autoZero"/>
        <c:auto val="1"/>
        <c:lblAlgn val="ctr"/>
        <c:lblOffset val="100"/>
      </c:catAx>
      <c:valAx>
        <c:axId val="69248896"/>
        <c:scaling>
          <c:orientation val="minMax"/>
        </c:scaling>
        <c:axPos val="l"/>
        <c:majorGridlines/>
        <c:numFmt formatCode="0.0" sourceLinked="1"/>
        <c:tickLblPos val="nextTo"/>
        <c:crossAx val="69247360"/>
        <c:crosses val="autoZero"/>
        <c:crossBetween val="between"/>
      </c:valAx>
    </c:plotArea>
    <c:plotVisOnly val="1"/>
  </c:chart>
  <c:externalData r:id="rId1"/>
</c:chartSpace>
</file>

<file path=ppt/charts/chart4.xml><?xml version="1.0" encoding="utf-8"?>
<c:chartSpace xmlns:c="http://schemas.openxmlformats.org/drawingml/2006/chart" xmlns:a="http://schemas.openxmlformats.org/drawingml/2006/main" xmlns:r="http://schemas.openxmlformats.org/officeDocument/2006/relationships">
  <c:date1904 val="1"/>
  <c:lang val="ru-RU"/>
  <c:chart>
    <c:view3D>
      <c:perspective val="30"/>
    </c:view3D>
    <c:plotArea>
      <c:layout>
        <c:manualLayout>
          <c:layoutTarget val="inner"/>
          <c:xMode val="edge"/>
          <c:yMode val="edge"/>
          <c:x val="0.11977992800651212"/>
          <c:y val="7.4548724584914336E-2"/>
          <c:w val="0.79930336832895577"/>
          <c:h val="0.79822506561679785"/>
        </c:manualLayout>
      </c:layout>
      <c:area3DChart>
        <c:grouping val="stacked"/>
        <c:ser>
          <c:idx val="0"/>
          <c:order val="0"/>
          <c:dLbls>
            <c:dLbl>
              <c:idx val="0"/>
              <c:layout>
                <c:manualLayout>
                  <c:x val="-6.9716287646109688E-3"/>
                  <c:y val="-0.21702684493724644"/>
                </c:manualLayout>
              </c:layout>
              <c:showVal val="1"/>
            </c:dLbl>
            <c:dLbl>
              <c:idx val="1"/>
              <c:layout>
                <c:manualLayout>
                  <c:x val="-3.1372603914322582E-2"/>
                  <c:y val="-0.24934999205555949"/>
                </c:manualLayout>
              </c:layout>
              <c:showVal val="1"/>
            </c:dLbl>
            <c:dLbl>
              <c:idx val="2"/>
              <c:layout>
                <c:manualLayout>
                  <c:x val="-1.0457443146916373E-2"/>
                  <c:y val="-0.27243795428292605"/>
                </c:manualLayout>
              </c:layout>
              <c:showVal val="1"/>
            </c:dLbl>
            <c:dLbl>
              <c:idx val="3"/>
              <c:layout>
                <c:manualLayout>
                  <c:x val="-2.4400700676138202E-2"/>
                  <c:y val="-0.28167313917387282"/>
                </c:manualLayout>
              </c:layout>
              <c:showVal val="1"/>
            </c:dLbl>
            <c:dLbl>
              <c:idx val="4"/>
              <c:layout>
                <c:manualLayout>
                  <c:x val="-1.0457443146916373E-2"/>
                  <c:y val="-0.30014350895576608"/>
                </c:manualLayout>
              </c:layout>
              <c:showVal val="1"/>
            </c:dLbl>
            <c:showVal val="1"/>
          </c:dLbls>
          <c:cat>
            <c:strRef>
              <c:f>Соцэконом!$A$61:$E$61</c:f>
              <c:strCache>
                <c:ptCount val="5"/>
                <c:pt idx="0">
                  <c:v>2019г.</c:v>
                </c:pt>
                <c:pt idx="1">
                  <c:v>2020г.</c:v>
                </c:pt>
                <c:pt idx="2">
                  <c:v>2021г.</c:v>
                </c:pt>
                <c:pt idx="3">
                  <c:v>2022г.</c:v>
                </c:pt>
                <c:pt idx="4">
                  <c:v>2023г.</c:v>
                </c:pt>
              </c:strCache>
            </c:strRef>
          </c:cat>
          <c:val>
            <c:numRef>
              <c:f>Соцэконом!$A$62:$E$62</c:f>
              <c:numCache>
                <c:formatCode>0.0</c:formatCode>
                <c:ptCount val="5"/>
                <c:pt idx="0">
                  <c:v>6189</c:v>
                </c:pt>
                <c:pt idx="1">
                  <c:v>6758.2</c:v>
                </c:pt>
                <c:pt idx="2">
                  <c:v>7225.5</c:v>
                </c:pt>
                <c:pt idx="3">
                  <c:v>7725.1</c:v>
                </c:pt>
                <c:pt idx="4">
                  <c:v>8299</c:v>
                </c:pt>
              </c:numCache>
            </c:numRef>
          </c:val>
        </c:ser>
        <c:axId val="83822080"/>
        <c:axId val="83823616"/>
        <c:axId val="0"/>
      </c:area3DChart>
      <c:catAx>
        <c:axId val="83822080"/>
        <c:scaling>
          <c:orientation val="minMax"/>
        </c:scaling>
        <c:axPos val="b"/>
        <c:tickLblPos val="nextTo"/>
        <c:crossAx val="83823616"/>
        <c:crosses val="autoZero"/>
        <c:auto val="1"/>
        <c:lblAlgn val="ctr"/>
        <c:lblOffset val="100"/>
      </c:catAx>
      <c:valAx>
        <c:axId val="83823616"/>
        <c:scaling>
          <c:orientation val="minMax"/>
        </c:scaling>
        <c:axPos val="l"/>
        <c:majorGridlines/>
        <c:numFmt formatCode="0.0" sourceLinked="1"/>
        <c:tickLblPos val="nextTo"/>
        <c:crossAx val="83822080"/>
        <c:crosses val="autoZero"/>
        <c:crossBetween val="midCat"/>
      </c:valAx>
    </c:plotArea>
    <c:plotVisOnly val="1"/>
  </c:chart>
  <c:externalData r:id="rId1"/>
</c:chartSpace>
</file>

<file path=ppt/charts/chart5.xml><?xml version="1.0" encoding="utf-8"?>
<c:chartSpace xmlns:c="http://schemas.openxmlformats.org/drawingml/2006/chart" xmlns:a="http://schemas.openxmlformats.org/drawingml/2006/main" xmlns:r="http://schemas.openxmlformats.org/officeDocument/2006/relationships">
  <c:date1904 val="1"/>
  <c:lang val="ru-RU"/>
  <c:chart>
    <c:plotArea>
      <c:layout>
        <c:manualLayout>
          <c:layoutTarget val="inner"/>
          <c:xMode val="edge"/>
          <c:yMode val="edge"/>
          <c:x val="9.8766185476815566E-2"/>
          <c:y val="7.4548702245552642E-2"/>
          <c:w val="0.85678937007874345"/>
          <c:h val="0.79822506561679785"/>
        </c:manualLayout>
      </c:layout>
      <c:barChart>
        <c:barDir val="col"/>
        <c:grouping val="clustered"/>
        <c:ser>
          <c:idx val="0"/>
          <c:order val="0"/>
          <c:dLbls>
            <c:txPr>
              <a:bodyPr/>
              <a:lstStyle/>
              <a:p>
                <a:pPr>
                  <a:defRPr b="1"/>
                </a:pPr>
                <a:endParaRPr lang="ru-RU"/>
              </a:p>
            </c:txPr>
            <c:showVal val="1"/>
          </c:dLbls>
          <c:cat>
            <c:strRef>
              <c:f>'сред зп'!$A$3:$E$3</c:f>
              <c:strCache>
                <c:ptCount val="5"/>
                <c:pt idx="0">
                  <c:v>2019г.</c:v>
                </c:pt>
                <c:pt idx="1">
                  <c:v>2020г.</c:v>
                </c:pt>
                <c:pt idx="2">
                  <c:v>2021г.</c:v>
                </c:pt>
                <c:pt idx="3">
                  <c:v>2022г.</c:v>
                </c:pt>
                <c:pt idx="4">
                  <c:v>2023г.</c:v>
                </c:pt>
              </c:strCache>
            </c:strRef>
          </c:cat>
          <c:val>
            <c:numRef>
              <c:f>'сред зп'!$A$4:$E$4</c:f>
              <c:numCache>
                <c:formatCode>0.0</c:formatCode>
                <c:ptCount val="5"/>
                <c:pt idx="0" formatCode="General">
                  <c:v>23.2</c:v>
                </c:pt>
                <c:pt idx="1">
                  <c:v>26.4</c:v>
                </c:pt>
                <c:pt idx="2" formatCode="General">
                  <c:v>28.6</c:v>
                </c:pt>
                <c:pt idx="3" formatCode="General">
                  <c:v>30.8</c:v>
                </c:pt>
                <c:pt idx="4" formatCode="General">
                  <c:v>33.300000000000004</c:v>
                </c:pt>
              </c:numCache>
            </c:numRef>
          </c:val>
        </c:ser>
        <c:axId val="84014208"/>
        <c:axId val="84015744"/>
      </c:barChart>
      <c:catAx>
        <c:axId val="84014208"/>
        <c:scaling>
          <c:orientation val="minMax"/>
        </c:scaling>
        <c:axPos val="b"/>
        <c:tickLblPos val="nextTo"/>
        <c:crossAx val="84015744"/>
        <c:crosses val="autoZero"/>
        <c:auto val="1"/>
        <c:lblAlgn val="ctr"/>
        <c:lblOffset val="100"/>
      </c:catAx>
      <c:valAx>
        <c:axId val="84015744"/>
        <c:scaling>
          <c:orientation val="minMax"/>
        </c:scaling>
        <c:axPos val="l"/>
        <c:majorGridlines/>
        <c:numFmt formatCode="General" sourceLinked="1"/>
        <c:tickLblPos val="nextTo"/>
        <c:crossAx val="84014208"/>
        <c:crosses val="autoZero"/>
        <c:crossBetween val="between"/>
      </c:valAx>
    </c:plotArea>
    <c:plotVisOnly val="1"/>
  </c:chart>
  <c:externalData r:id="rId1"/>
</c:chartSpace>
</file>

<file path=ppt/charts/chart6.xml><?xml version="1.0" encoding="utf-8"?>
<c:chartSpace xmlns:c="http://schemas.openxmlformats.org/drawingml/2006/chart" xmlns:a="http://schemas.openxmlformats.org/drawingml/2006/main" xmlns:r="http://schemas.openxmlformats.org/officeDocument/2006/relationships">
  <c:date1904 val="1"/>
  <c:lang val="ru-RU"/>
  <c:chart>
    <c:view3D>
      <c:rAngAx val="1"/>
    </c:view3D>
    <c:plotArea>
      <c:layout>
        <c:manualLayout>
          <c:layoutTarget val="inner"/>
          <c:xMode val="edge"/>
          <c:yMode val="edge"/>
          <c:x val="9.1484819587947033E-2"/>
          <c:y val="2.9226022979204631E-2"/>
          <c:w val="0.48010599130960896"/>
          <c:h val="0.87270050425574663"/>
        </c:manualLayout>
      </c:layout>
      <c:bar3DChart>
        <c:barDir val="col"/>
        <c:grouping val="standard"/>
        <c:ser>
          <c:idx val="0"/>
          <c:order val="0"/>
          <c:tx>
            <c:strRef>
              <c:f>'Табл 2 '!$A$5</c:f>
              <c:strCache>
                <c:ptCount val="1"/>
                <c:pt idx="0">
                  <c:v>НАЛОГОВЫЕ И НЕНАЛОГОВЫЕ ДОХОДЫ</c:v>
                </c:pt>
              </c:strCache>
            </c:strRef>
          </c:tx>
          <c:cat>
            <c:strRef>
              <c:f>'Табл 2 '!$B$4:$D$4</c:f>
              <c:strCache>
                <c:ptCount val="3"/>
                <c:pt idx="0">
                  <c:v>План на 2021 год </c:v>
                </c:pt>
                <c:pt idx="1">
                  <c:v>План на 2022 год </c:v>
                </c:pt>
                <c:pt idx="2">
                  <c:v>План на 2023 год </c:v>
                </c:pt>
              </c:strCache>
            </c:strRef>
          </c:cat>
          <c:val>
            <c:numRef>
              <c:f>'Табл 2 '!$B$5:$D$5</c:f>
              <c:numCache>
                <c:formatCode>#,##0.0</c:formatCode>
                <c:ptCount val="3"/>
                <c:pt idx="0">
                  <c:v>248307.19999999998</c:v>
                </c:pt>
                <c:pt idx="1">
                  <c:v>255575.00000000003</c:v>
                </c:pt>
                <c:pt idx="2">
                  <c:v>267919</c:v>
                </c:pt>
              </c:numCache>
            </c:numRef>
          </c:val>
        </c:ser>
        <c:ser>
          <c:idx val="1"/>
          <c:order val="1"/>
          <c:tx>
            <c:strRef>
              <c:f>'Табл 2 '!$A$6</c:f>
              <c:strCache>
                <c:ptCount val="1"/>
                <c:pt idx="0">
                  <c:v>БЕЗВОЗМЕЗДНЫЕ ПОСТУПЛЕНИЯ</c:v>
                </c:pt>
              </c:strCache>
            </c:strRef>
          </c:tx>
          <c:cat>
            <c:strRef>
              <c:f>'Табл 2 '!$B$4:$D$4</c:f>
              <c:strCache>
                <c:ptCount val="3"/>
                <c:pt idx="0">
                  <c:v>План на 2021 год </c:v>
                </c:pt>
                <c:pt idx="1">
                  <c:v>План на 2022 год </c:v>
                </c:pt>
                <c:pt idx="2">
                  <c:v>План на 2023 год </c:v>
                </c:pt>
              </c:strCache>
            </c:strRef>
          </c:cat>
          <c:val>
            <c:numRef>
              <c:f>'Табл 2 '!$B$6:$D$6</c:f>
              <c:numCache>
                <c:formatCode>#,##0.0</c:formatCode>
                <c:ptCount val="3"/>
                <c:pt idx="0">
                  <c:v>789615.7</c:v>
                </c:pt>
                <c:pt idx="1">
                  <c:v>751312.1</c:v>
                </c:pt>
                <c:pt idx="2">
                  <c:v>752506.8</c:v>
                </c:pt>
              </c:numCache>
            </c:numRef>
          </c:val>
        </c:ser>
        <c:shape val="cylinder"/>
        <c:axId val="69330432"/>
        <c:axId val="69331968"/>
        <c:axId val="69276096"/>
      </c:bar3DChart>
      <c:catAx>
        <c:axId val="69330432"/>
        <c:scaling>
          <c:orientation val="minMax"/>
        </c:scaling>
        <c:axPos val="b"/>
        <c:tickLblPos val="nextTo"/>
        <c:crossAx val="69331968"/>
        <c:crosses val="autoZero"/>
        <c:auto val="1"/>
        <c:lblAlgn val="ctr"/>
        <c:lblOffset val="100"/>
      </c:catAx>
      <c:valAx>
        <c:axId val="69331968"/>
        <c:scaling>
          <c:orientation val="minMax"/>
        </c:scaling>
        <c:axPos val="l"/>
        <c:majorGridlines/>
        <c:numFmt formatCode="#,##0.0" sourceLinked="1"/>
        <c:tickLblPos val="nextTo"/>
        <c:crossAx val="69330432"/>
        <c:crosses val="autoZero"/>
        <c:crossBetween val="between"/>
      </c:valAx>
      <c:serAx>
        <c:axId val="69276096"/>
        <c:scaling>
          <c:orientation val="minMax"/>
        </c:scaling>
        <c:delete val="1"/>
        <c:axPos val="b"/>
        <c:tickLblPos val="none"/>
        <c:crossAx val="69331968"/>
        <c:crosses val="autoZero"/>
      </c:serAx>
    </c:plotArea>
    <c:legend>
      <c:legendPos val="r"/>
      <c:layout>
        <c:manualLayout>
          <c:xMode val="edge"/>
          <c:yMode val="edge"/>
          <c:x val="0.67433813938369125"/>
          <c:y val="8.9130851132627267E-2"/>
          <c:w val="0.28810173355223906"/>
          <c:h val="0.74539935032094273"/>
        </c:manualLayout>
      </c:layout>
      <c:txPr>
        <a:bodyPr/>
        <a:lstStyle/>
        <a:p>
          <a:pPr>
            <a:defRPr sz="1600" b="1">
              <a:latin typeface="Times New Roman" pitchFamily="18" charset="0"/>
              <a:cs typeface="Times New Roman" pitchFamily="18" charset="0"/>
            </a:defRPr>
          </a:pPr>
          <a:endParaRPr lang="ru-RU"/>
        </a:p>
      </c:txPr>
    </c:legend>
    <c:plotVisOnly val="1"/>
  </c:chart>
  <c:externalData r:id="rId1"/>
</c:chartSpace>
</file>

<file path=ppt/charts/chart7.xml><?xml version="1.0" encoding="utf-8"?>
<c:chartSpace xmlns:c="http://schemas.openxmlformats.org/drawingml/2006/chart" xmlns:a="http://schemas.openxmlformats.org/drawingml/2006/main" xmlns:r="http://schemas.openxmlformats.org/officeDocument/2006/relationships">
  <c:date1904 val="1"/>
  <c:lang val="ru-RU"/>
  <c:chart>
    <c:plotArea>
      <c:layout>
        <c:manualLayout>
          <c:layoutTarget val="inner"/>
          <c:xMode val="edge"/>
          <c:yMode val="edge"/>
          <c:x val="0.14278842754845442"/>
          <c:y val="2.6823884104201511E-2"/>
          <c:w val="0.5930888992132185"/>
          <c:h val="0.51968122263432015"/>
        </c:manualLayout>
      </c:layout>
      <c:barChart>
        <c:barDir val="col"/>
        <c:grouping val="clustered"/>
        <c:ser>
          <c:idx val="0"/>
          <c:order val="0"/>
          <c:tx>
            <c:strRef>
              <c:f>структура!$B$5</c:f>
              <c:strCache>
                <c:ptCount val="1"/>
                <c:pt idx="0">
                  <c:v>План на 2021 год </c:v>
                </c:pt>
              </c:strCache>
            </c:strRef>
          </c:tx>
          <c:cat>
            <c:strRef>
              <c:f>структура!$A$6:$A$16</c:f>
              <c:strCache>
                <c:ptCount val="11"/>
                <c:pt idx="0">
                  <c:v>Налог на доходы физических лиц</c:v>
                </c:pt>
                <c:pt idx="1">
                  <c:v>Акцизы на нефтепродукты</c:v>
                </c:pt>
                <c:pt idx="2">
                  <c:v>Единый налог на вмененный доход</c:v>
                </c:pt>
                <c:pt idx="3">
                  <c:v>Единый сельскохозяйственный налог</c:v>
                </c:pt>
                <c:pt idx="4">
                  <c:v>Налог, взимаемый в связи с применением патентной системы налогообложения</c:v>
                </c:pt>
                <c:pt idx="5">
                  <c:v>Транспортный налог</c:v>
                </c:pt>
                <c:pt idx="6">
                  <c:v>Государственная пошлина</c:v>
                </c:pt>
                <c:pt idx="7">
                  <c:v>Доходы от использования муниципального имущества</c:v>
                </c:pt>
                <c:pt idx="8">
                  <c:v>Платежи при пользовании природными ресурсами</c:v>
                </c:pt>
                <c:pt idx="9">
                  <c:v>Доходы от продажи материальных и нематериальных активов</c:v>
                </c:pt>
                <c:pt idx="10">
                  <c:v>Штрафы, санкции, возмещение ущерба</c:v>
                </c:pt>
              </c:strCache>
            </c:strRef>
          </c:cat>
          <c:val>
            <c:numRef>
              <c:f>структура!$B$6:$B$16</c:f>
              <c:numCache>
                <c:formatCode>#,##0.0</c:formatCode>
                <c:ptCount val="11"/>
                <c:pt idx="0">
                  <c:v>129711.1</c:v>
                </c:pt>
                <c:pt idx="1">
                  <c:v>34424.5</c:v>
                </c:pt>
                <c:pt idx="2">
                  <c:v>3173</c:v>
                </c:pt>
                <c:pt idx="3">
                  <c:v>9078.7999999999811</c:v>
                </c:pt>
                <c:pt idx="4">
                  <c:v>419</c:v>
                </c:pt>
                <c:pt idx="5">
                  <c:v>50074</c:v>
                </c:pt>
                <c:pt idx="6">
                  <c:v>5170</c:v>
                </c:pt>
                <c:pt idx="7">
                  <c:v>5253.8</c:v>
                </c:pt>
                <c:pt idx="8">
                  <c:v>653</c:v>
                </c:pt>
                <c:pt idx="9">
                  <c:v>9600</c:v>
                </c:pt>
                <c:pt idx="10">
                  <c:v>750</c:v>
                </c:pt>
              </c:numCache>
            </c:numRef>
          </c:val>
        </c:ser>
        <c:ser>
          <c:idx val="1"/>
          <c:order val="1"/>
          <c:tx>
            <c:strRef>
              <c:f>структура!$C$5</c:f>
              <c:strCache>
                <c:ptCount val="1"/>
                <c:pt idx="0">
                  <c:v>План на 2022 год </c:v>
                </c:pt>
              </c:strCache>
            </c:strRef>
          </c:tx>
          <c:cat>
            <c:strRef>
              <c:f>структура!$A$6:$A$16</c:f>
              <c:strCache>
                <c:ptCount val="11"/>
                <c:pt idx="0">
                  <c:v>Налог на доходы физических лиц</c:v>
                </c:pt>
                <c:pt idx="1">
                  <c:v>Акцизы на нефтепродукты</c:v>
                </c:pt>
                <c:pt idx="2">
                  <c:v>Единый налог на вмененный доход</c:v>
                </c:pt>
                <c:pt idx="3">
                  <c:v>Единый сельскохозяйственный налог</c:v>
                </c:pt>
                <c:pt idx="4">
                  <c:v>Налог, взимаемый в связи с применением патентной системы налогообложения</c:v>
                </c:pt>
                <c:pt idx="5">
                  <c:v>Транспортный налог</c:v>
                </c:pt>
                <c:pt idx="6">
                  <c:v>Государственная пошлина</c:v>
                </c:pt>
                <c:pt idx="7">
                  <c:v>Доходы от использования муниципального имущества</c:v>
                </c:pt>
                <c:pt idx="8">
                  <c:v>Платежи при пользовании природными ресурсами</c:v>
                </c:pt>
                <c:pt idx="9">
                  <c:v>Доходы от продажи материальных и нематериальных активов</c:v>
                </c:pt>
                <c:pt idx="10">
                  <c:v>Штрафы, санкции, возмещение ущерба</c:v>
                </c:pt>
              </c:strCache>
            </c:strRef>
          </c:cat>
          <c:val>
            <c:numRef>
              <c:f>структура!$C$6:$C$16</c:f>
              <c:numCache>
                <c:formatCode>#,##0.0</c:formatCode>
                <c:ptCount val="11"/>
                <c:pt idx="0">
                  <c:v>139797.20000000001</c:v>
                </c:pt>
                <c:pt idx="1">
                  <c:v>36748.9</c:v>
                </c:pt>
                <c:pt idx="2">
                  <c:v>0</c:v>
                </c:pt>
                <c:pt idx="3">
                  <c:v>9578.2000000000007</c:v>
                </c:pt>
                <c:pt idx="4">
                  <c:v>419</c:v>
                </c:pt>
                <c:pt idx="5">
                  <c:v>50074</c:v>
                </c:pt>
                <c:pt idx="6">
                  <c:v>5175</c:v>
                </c:pt>
                <c:pt idx="7">
                  <c:v>5253.5</c:v>
                </c:pt>
                <c:pt idx="8">
                  <c:v>679.2</c:v>
                </c:pt>
                <c:pt idx="9">
                  <c:v>7100</c:v>
                </c:pt>
                <c:pt idx="10">
                  <c:v>750</c:v>
                </c:pt>
              </c:numCache>
            </c:numRef>
          </c:val>
        </c:ser>
        <c:ser>
          <c:idx val="2"/>
          <c:order val="2"/>
          <c:tx>
            <c:strRef>
              <c:f>структура!$D$5</c:f>
              <c:strCache>
                <c:ptCount val="1"/>
                <c:pt idx="0">
                  <c:v>План на 2023 год </c:v>
                </c:pt>
              </c:strCache>
            </c:strRef>
          </c:tx>
          <c:cat>
            <c:strRef>
              <c:f>структура!$A$6:$A$16</c:f>
              <c:strCache>
                <c:ptCount val="11"/>
                <c:pt idx="0">
                  <c:v>Налог на доходы физических лиц</c:v>
                </c:pt>
                <c:pt idx="1">
                  <c:v>Акцизы на нефтепродукты</c:v>
                </c:pt>
                <c:pt idx="2">
                  <c:v>Единый налог на вмененный доход</c:v>
                </c:pt>
                <c:pt idx="3">
                  <c:v>Единый сельскохозяйственный налог</c:v>
                </c:pt>
                <c:pt idx="4">
                  <c:v>Налог, взимаемый в связи с применением патентной системы налогообложения</c:v>
                </c:pt>
                <c:pt idx="5">
                  <c:v>Транспортный налог</c:v>
                </c:pt>
                <c:pt idx="6">
                  <c:v>Государственная пошлина</c:v>
                </c:pt>
                <c:pt idx="7">
                  <c:v>Доходы от использования муниципального имущества</c:v>
                </c:pt>
                <c:pt idx="8">
                  <c:v>Платежи при пользовании природными ресурсами</c:v>
                </c:pt>
                <c:pt idx="9">
                  <c:v>Доходы от продажи материальных и нематериальных активов</c:v>
                </c:pt>
                <c:pt idx="10">
                  <c:v>Штрафы, санкции, возмещение ущерба</c:v>
                </c:pt>
              </c:strCache>
            </c:strRef>
          </c:cat>
          <c:val>
            <c:numRef>
              <c:f>структура!$D$6:$D$16</c:f>
              <c:numCache>
                <c:formatCode>#,##0.0</c:formatCode>
                <c:ptCount val="11"/>
                <c:pt idx="0">
                  <c:v>150388.1</c:v>
                </c:pt>
                <c:pt idx="1">
                  <c:v>37895.300000000003</c:v>
                </c:pt>
                <c:pt idx="2">
                  <c:v>0</c:v>
                </c:pt>
                <c:pt idx="3">
                  <c:v>10152.799999999987</c:v>
                </c:pt>
                <c:pt idx="4">
                  <c:v>419</c:v>
                </c:pt>
                <c:pt idx="5">
                  <c:v>50074</c:v>
                </c:pt>
                <c:pt idx="6">
                  <c:v>5180</c:v>
                </c:pt>
                <c:pt idx="7">
                  <c:v>5253.5</c:v>
                </c:pt>
                <c:pt idx="8">
                  <c:v>706.3</c:v>
                </c:pt>
                <c:pt idx="9">
                  <c:v>7100</c:v>
                </c:pt>
                <c:pt idx="10">
                  <c:v>750</c:v>
                </c:pt>
              </c:numCache>
            </c:numRef>
          </c:val>
        </c:ser>
        <c:axId val="84057088"/>
        <c:axId val="84075264"/>
      </c:barChart>
      <c:dateAx>
        <c:axId val="84057088"/>
        <c:scaling>
          <c:orientation val="minMax"/>
        </c:scaling>
        <c:axPos val="b"/>
        <c:tickLblPos val="nextTo"/>
        <c:txPr>
          <a:bodyPr/>
          <a:lstStyle/>
          <a:p>
            <a:pPr>
              <a:defRPr b="1"/>
            </a:pPr>
            <a:endParaRPr lang="ru-RU"/>
          </a:p>
        </c:txPr>
        <c:crossAx val="84075264"/>
        <c:crosses val="autoZero"/>
        <c:lblOffset val="100"/>
        <c:baseTimeUnit val="days"/>
      </c:dateAx>
      <c:valAx>
        <c:axId val="84075264"/>
        <c:scaling>
          <c:orientation val="minMax"/>
        </c:scaling>
        <c:axPos val="l"/>
        <c:majorGridlines/>
        <c:numFmt formatCode="#,##0.0" sourceLinked="1"/>
        <c:tickLblPos val="nextTo"/>
        <c:crossAx val="84057088"/>
        <c:crosses val="autoZero"/>
        <c:crossBetween val="between"/>
      </c:valAx>
    </c:plotArea>
    <c:legend>
      <c:legendPos val="r"/>
      <c:layout>
        <c:manualLayout>
          <c:xMode val="edge"/>
          <c:yMode val="edge"/>
          <c:x val="0.80726926806112453"/>
          <c:y val="5.9984202668501074E-2"/>
          <c:w val="0.18952401753340559"/>
          <c:h val="0.39682786387509672"/>
        </c:manualLayout>
      </c:layout>
      <c:txPr>
        <a:bodyPr/>
        <a:lstStyle/>
        <a:p>
          <a:pPr>
            <a:defRPr sz="1200" b="1">
              <a:latin typeface="Times New Roman" pitchFamily="18" charset="0"/>
              <a:cs typeface="Times New Roman" pitchFamily="18" charset="0"/>
            </a:defRPr>
          </a:pPr>
          <a:endParaRPr lang="ru-RU"/>
        </a:p>
      </c:txPr>
    </c:legend>
    <c:plotVisOnly val="1"/>
  </c:chart>
  <c:externalData r:id="rId1"/>
</c:chartSpace>
</file>

<file path=ppt/charts/chart8.xml><?xml version="1.0" encoding="utf-8"?>
<c:chartSpace xmlns:c="http://schemas.openxmlformats.org/drawingml/2006/chart" xmlns:a="http://schemas.openxmlformats.org/drawingml/2006/main" xmlns:r="http://schemas.openxmlformats.org/officeDocument/2006/relationships">
  <c:date1904 val="1"/>
  <c:lang val="ru-RU"/>
  <c:chart>
    <c:title>
      <c:tx>
        <c:rich>
          <a:bodyPr/>
          <a:lstStyle/>
          <a:p>
            <a:pPr>
              <a:defRPr/>
            </a:pPr>
            <a:r>
              <a:rPr lang="ru-RU" dirty="0"/>
              <a:t>                                                                </a:t>
            </a:r>
          </a:p>
        </c:rich>
      </c:tx>
      <c:layout/>
    </c:title>
    <c:plotArea>
      <c:layout>
        <c:manualLayout>
          <c:layoutTarget val="inner"/>
          <c:xMode val="edge"/>
          <c:yMode val="edge"/>
          <c:x val="9.8111460348676863E-2"/>
          <c:y val="0.14256493647805321"/>
          <c:w val="0.51150265799042949"/>
          <c:h val="0.75950227019538585"/>
        </c:manualLayout>
      </c:layout>
      <c:pieChart>
        <c:varyColors val="1"/>
        <c:firstSliceAng val="0"/>
      </c:pieChart>
      <c:spPr>
        <a:blipFill dpi="0" rotWithShape="1">
          <a:blip xmlns:r="http://schemas.openxmlformats.org/officeDocument/2006/relationships" r:embed="rId1">
            <a:alphaModFix amt="0"/>
          </a:blip>
          <a:srcRect/>
          <a:tile tx="0" ty="0" sx="100000" sy="100000" flip="none" algn="tl"/>
        </a:blipFill>
      </c:spPr>
    </c:plotArea>
    <c:legend>
      <c:legendPos val="r"/>
      <c:layout>
        <c:manualLayout>
          <c:xMode val="edge"/>
          <c:yMode val="edge"/>
          <c:x val="0.64834471849716302"/>
          <c:y val="8.2284923617020653E-2"/>
          <c:w val="0.30621254668275388"/>
          <c:h val="0.57364980557720113"/>
        </c:manualLayout>
      </c:layout>
      <c:txPr>
        <a:bodyPr/>
        <a:lstStyle/>
        <a:p>
          <a:pPr>
            <a:defRPr sz="1100" b="1">
              <a:latin typeface="Times New Roman" pitchFamily="18" charset="0"/>
              <a:cs typeface="Times New Roman" pitchFamily="18" charset="0"/>
            </a:defRPr>
          </a:pPr>
          <a:endParaRPr lang="ru-RU"/>
        </a:p>
      </c:txPr>
    </c:legend>
    <c:plotVisOnly val="1"/>
  </c:chart>
  <c:externalData r:id="rId2"/>
</c:chartSpace>
</file>

<file path=ppt/charts/chart9.xml><?xml version="1.0" encoding="utf-8"?>
<c:chartSpace xmlns:c="http://schemas.openxmlformats.org/drawingml/2006/chart" xmlns:a="http://schemas.openxmlformats.org/drawingml/2006/main" xmlns:r="http://schemas.openxmlformats.org/officeDocument/2006/relationships">
  <c:date1904 val="1"/>
  <c:lang val="ru-RU"/>
  <c:chart>
    <c:title>
      <c:tx>
        <c:rich>
          <a:bodyPr/>
          <a:lstStyle/>
          <a:p>
            <a:pPr>
              <a:defRPr/>
            </a:pPr>
            <a:endParaRPr lang="ru-RU"/>
          </a:p>
          <a:p>
            <a:pPr>
              <a:defRPr/>
            </a:pPr>
            <a:endParaRPr lang="ru-RU"/>
          </a:p>
        </c:rich>
      </c:tx>
      <c:layout/>
    </c:title>
    <c:plotArea>
      <c:layout>
        <c:manualLayout>
          <c:layoutTarget val="inner"/>
          <c:xMode val="edge"/>
          <c:yMode val="edge"/>
          <c:x val="0.19255597691572682"/>
          <c:y val="0.29570075161493331"/>
          <c:w val="0.34877108899227388"/>
          <c:h val="0.74866236016855581"/>
        </c:manualLayout>
      </c:layout>
      <c:pieChart>
        <c:varyColors val="1"/>
        <c:ser>
          <c:idx val="0"/>
          <c:order val="0"/>
          <c:tx>
            <c:strRef>
              <c:f>'Налоговые  2019 - 2021'!$B$7</c:f>
              <c:strCache>
                <c:ptCount val="1"/>
                <c:pt idx="0">
                  <c:v>План на 2021 год </c:v>
                </c:pt>
              </c:strCache>
            </c:strRef>
          </c:tx>
          <c:explosion val="12"/>
          <c:dPt>
            <c:idx val="1"/>
            <c:explosion val="6"/>
          </c:dPt>
          <c:dLbls>
            <c:dLbl>
              <c:idx val="0"/>
              <c:layout>
                <c:manualLayout>
                  <c:x val="-0.18871307340102564"/>
                  <c:y val="-5.5813459839481813E-2"/>
                </c:manualLayout>
              </c:layout>
              <c:showCatName val="1"/>
              <c:showPercent val="1"/>
            </c:dLbl>
            <c:dLbl>
              <c:idx val="1"/>
              <c:layout>
                <c:manualLayout>
                  <c:x val="0.12923909503312744"/>
                  <c:y val="8.4791557516570595E-2"/>
                </c:manualLayout>
              </c:layout>
              <c:showCatName val="1"/>
              <c:showPercent val="1"/>
            </c:dLbl>
            <c:dLbl>
              <c:idx val="2"/>
              <c:layout>
                <c:manualLayout>
                  <c:x val="-5.5628363627348541E-3"/>
                  <c:y val="0.15803175553023088"/>
                </c:manualLayout>
              </c:layout>
              <c:showCatName val="1"/>
              <c:showPercent val="1"/>
            </c:dLbl>
            <c:dLbl>
              <c:idx val="3"/>
              <c:layout/>
              <c:tx>
                <c:rich>
                  <a:bodyPr/>
                  <a:lstStyle/>
                  <a:p>
                    <a:r>
                      <a:rPr lang="ru-RU"/>
                      <a:t>Единый </a:t>
                    </a:r>
                    <a:r>
                      <a:rPr lang="ru-RU" smtClean="0"/>
                      <a:t>сельско-хозяйственный  налог</a:t>
                    </a:r>
                    <a:r>
                      <a:rPr lang="ru-RU"/>
                      <a:t>
4%</a:t>
                    </a:r>
                  </a:p>
                </c:rich>
              </c:tx>
              <c:showCatName val="1"/>
              <c:showPercent val="1"/>
            </c:dLbl>
            <c:dLbl>
              <c:idx val="4"/>
              <c:layout>
                <c:manualLayout>
                  <c:x val="-2.9979966542341276E-2"/>
                  <c:y val="-7.6818175967643954E-2"/>
                </c:manualLayout>
              </c:layout>
              <c:showCatName val="1"/>
              <c:showPercent val="1"/>
            </c:dLbl>
            <c:dLbl>
              <c:idx val="5"/>
              <c:layout>
                <c:manualLayout>
                  <c:x val="-5.4008741599998701E-3"/>
                  <c:y val="-0.14162205183964027"/>
                </c:manualLayout>
              </c:layout>
              <c:showCatName val="1"/>
              <c:showPercent val="1"/>
            </c:dLbl>
            <c:dLbl>
              <c:idx val="6"/>
              <c:layout>
                <c:manualLayout>
                  <c:x val="7.1722284814007234E-2"/>
                  <c:y val="-4.5710846968171723E-2"/>
                </c:manualLayout>
              </c:layout>
              <c:showCatName val="1"/>
              <c:showPercent val="1"/>
            </c:dLbl>
            <c:txPr>
              <a:bodyPr/>
              <a:lstStyle/>
              <a:p>
                <a:pPr>
                  <a:defRPr>
                    <a:latin typeface="Times New Roman" pitchFamily="18" charset="0"/>
                    <a:cs typeface="Times New Roman" pitchFamily="18" charset="0"/>
                  </a:defRPr>
                </a:pPr>
                <a:endParaRPr lang="ru-RU"/>
              </a:p>
            </c:txPr>
            <c:showCatName val="1"/>
            <c:showPercent val="1"/>
            <c:showLeaderLines val="1"/>
          </c:dLbls>
          <c:cat>
            <c:strRef>
              <c:f>'Налоговые  2019 - 2021'!$A$8:$A$14</c:f>
              <c:strCache>
                <c:ptCount val="7"/>
                <c:pt idx="0">
                  <c:v>Налог на доходы физических лиц</c:v>
                </c:pt>
                <c:pt idx="1">
                  <c:v>Акцизы на нефтепродукты</c:v>
                </c:pt>
                <c:pt idx="2">
                  <c:v>Единый налог на вмененный доход</c:v>
                </c:pt>
                <c:pt idx="3">
                  <c:v>Единый сельскохозяйственный налог</c:v>
                </c:pt>
                <c:pt idx="4">
                  <c:v>патент</c:v>
                </c:pt>
                <c:pt idx="5">
                  <c:v>транспортный налог</c:v>
                </c:pt>
                <c:pt idx="6">
                  <c:v>Государственная пошлина</c:v>
                </c:pt>
              </c:strCache>
            </c:strRef>
          </c:cat>
          <c:val>
            <c:numRef>
              <c:f>'Налоговые  2019 - 2021'!$B$8:$B$14</c:f>
              <c:numCache>
                <c:formatCode>#,##0.0</c:formatCode>
                <c:ptCount val="7"/>
                <c:pt idx="0">
                  <c:v>129711.1</c:v>
                </c:pt>
                <c:pt idx="1">
                  <c:v>34424.5</c:v>
                </c:pt>
                <c:pt idx="2">
                  <c:v>3173</c:v>
                </c:pt>
                <c:pt idx="3">
                  <c:v>9078.7999999999811</c:v>
                </c:pt>
                <c:pt idx="4">
                  <c:v>419</c:v>
                </c:pt>
                <c:pt idx="5">
                  <c:v>50074</c:v>
                </c:pt>
                <c:pt idx="6">
                  <c:v>5170</c:v>
                </c:pt>
              </c:numCache>
            </c:numRef>
          </c:val>
        </c:ser>
        <c:firstSliceAng val="0"/>
      </c:pieChart>
    </c:plotArea>
    <c:legend>
      <c:legendPos val="r"/>
      <c:layout>
        <c:manualLayout>
          <c:xMode val="edge"/>
          <c:yMode val="edge"/>
          <c:x val="0.59550355329271443"/>
          <c:y val="9.3262906157046993E-2"/>
          <c:w val="0.36007205008739301"/>
          <c:h val="0.85758964093407664"/>
        </c:manualLayout>
      </c:layout>
      <c:txPr>
        <a:bodyPr/>
        <a:lstStyle/>
        <a:p>
          <a:pPr>
            <a:defRPr sz="1400" b="1">
              <a:latin typeface="Times New Roman" pitchFamily="18" charset="0"/>
              <a:cs typeface="Times New Roman" pitchFamily="18" charset="0"/>
            </a:defRPr>
          </a:pPr>
          <a:endParaRPr lang="ru-RU"/>
        </a:p>
      </c:txPr>
    </c:legend>
    <c:plotVisOnly val="1"/>
  </c:chart>
  <c:txPr>
    <a:bodyPr/>
    <a:lstStyle/>
    <a:p>
      <a:pPr>
        <a:defRPr sz="1200"/>
      </a:pPr>
      <a:endParaRPr lang="ru-RU"/>
    </a:p>
  </c:txPr>
  <c:externalData r:id="rId1"/>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1" y="0"/>
            <a:ext cx="2945659" cy="493633"/>
          </a:xfrm>
          <a:prstGeom prst="rect">
            <a:avLst/>
          </a:prstGeom>
        </p:spPr>
        <p:txBody>
          <a:bodyPr vert="horz" lIns="91440" tIns="45720" rIns="91440" bIns="45720" rtlCol="0"/>
          <a:lstStyle>
            <a:lvl1pPr algn="l">
              <a:defRPr sz="1200"/>
            </a:lvl1pPr>
          </a:lstStyle>
          <a:p>
            <a:endParaRPr lang="ru-RU" dirty="0"/>
          </a:p>
        </p:txBody>
      </p:sp>
      <p:sp>
        <p:nvSpPr>
          <p:cNvPr id="3" name="Дата 2"/>
          <p:cNvSpPr>
            <a:spLocks noGrp="1"/>
          </p:cNvSpPr>
          <p:nvPr>
            <p:ph type="dt" idx="1"/>
          </p:nvPr>
        </p:nvSpPr>
        <p:spPr>
          <a:xfrm>
            <a:off x="3850444" y="0"/>
            <a:ext cx="2945659" cy="493633"/>
          </a:xfrm>
          <a:prstGeom prst="rect">
            <a:avLst/>
          </a:prstGeom>
        </p:spPr>
        <p:txBody>
          <a:bodyPr vert="horz" lIns="91440" tIns="45720" rIns="91440" bIns="45720" rtlCol="0"/>
          <a:lstStyle>
            <a:lvl1pPr algn="r">
              <a:defRPr sz="1200"/>
            </a:lvl1pPr>
          </a:lstStyle>
          <a:p>
            <a:fld id="{6C67EFD1-2759-41A2-894B-B20D194AA49C}" type="datetimeFigureOut">
              <a:rPr lang="ru-RU" smtClean="0"/>
              <a:pPr/>
              <a:t>13.01.2021</a:t>
            </a:fld>
            <a:endParaRPr lang="ru-RU" dirty="0"/>
          </a:p>
        </p:txBody>
      </p:sp>
      <p:sp>
        <p:nvSpPr>
          <p:cNvPr id="4" name="Образ слайда 3"/>
          <p:cNvSpPr>
            <a:spLocks noGrp="1" noRot="1" noChangeAspect="1"/>
          </p:cNvSpPr>
          <p:nvPr>
            <p:ph type="sldImg" idx="2"/>
          </p:nvPr>
        </p:nvSpPr>
        <p:spPr>
          <a:xfrm>
            <a:off x="930275" y="739775"/>
            <a:ext cx="4937125" cy="3703638"/>
          </a:xfrm>
          <a:prstGeom prst="rect">
            <a:avLst/>
          </a:prstGeom>
          <a:noFill/>
          <a:ln w="12700">
            <a:solidFill>
              <a:prstClr val="black"/>
            </a:solidFill>
          </a:ln>
        </p:spPr>
        <p:txBody>
          <a:bodyPr vert="horz" lIns="91440" tIns="45720" rIns="91440" bIns="45720" rtlCol="0" anchor="ctr"/>
          <a:lstStyle/>
          <a:p>
            <a:endParaRPr lang="ru-RU" dirty="0"/>
          </a:p>
        </p:txBody>
      </p:sp>
      <p:sp>
        <p:nvSpPr>
          <p:cNvPr id="5" name="Заметки 4"/>
          <p:cNvSpPr>
            <a:spLocks noGrp="1"/>
          </p:cNvSpPr>
          <p:nvPr>
            <p:ph type="body" sz="quarter" idx="3"/>
          </p:nvPr>
        </p:nvSpPr>
        <p:spPr>
          <a:xfrm>
            <a:off x="679768" y="4689515"/>
            <a:ext cx="5438140" cy="4442698"/>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1" y="9377316"/>
            <a:ext cx="2945659" cy="493633"/>
          </a:xfrm>
          <a:prstGeom prst="rect">
            <a:avLst/>
          </a:prstGeom>
        </p:spPr>
        <p:txBody>
          <a:bodyPr vert="horz" lIns="91440" tIns="45720" rIns="91440" bIns="45720" rtlCol="0" anchor="b"/>
          <a:lstStyle>
            <a:lvl1pPr algn="l">
              <a:defRPr sz="1200"/>
            </a:lvl1pPr>
          </a:lstStyle>
          <a:p>
            <a:endParaRPr lang="ru-RU" dirty="0"/>
          </a:p>
        </p:txBody>
      </p:sp>
      <p:sp>
        <p:nvSpPr>
          <p:cNvPr id="7" name="Номер слайда 6"/>
          <p:cNvSpPr>
            <a:spLocks noGrp="1"/>
          </p:cNvSpPr>
          <p:nvPr>
            <p:ph type="sldNum" sz="quarter" idx="5"/>
          </p:nvPr>
        </p:nvSpPr>
        <p:spPr>
          <a:xfrm>
            <a:off x="3850444" y="9377316"/>
            <a:ext cx="2945659" cy="493633"/>
          </a:xfrm>
          <a:prstGeom prst="rect">
            <a:avLst/>
          </a:prstGeom>
        </p:spPr>
        <p:txBody>
          <a:bodyPr vert="horz" lIns="91440" tIns="45720" rIns="91440" bIns="45720" rtlCol="0" anchor="b"/>
          <a:lstStyle>
            <a:lvl1pPr algn="r">
              <a:defRPr sz="1200"/>
            </a:lvl1pPr>
          </a:lstStyle>
          <a:p>
            <a:fld id="{CA36A485-9F61-4DEB-8E8D-D2C1108A4B11}" type="slidenum">
              <a:rPr lang="ru-RU" smtClean="0"/>
              <a:pPr/>
              <a:t>‹#›</a:t>
            </a:fld>
            <a:endParaRPr lang="ru-RU" dirty="0"/>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CA36A485-9F61-4DEB-8E8D-D2C1108A4B11}" type="slidenum">
              <a:rPr lang="ru-RU" smtClean="0"/>
              <a:pPr/>
              <a:t>1</a:t>
            </a:fld>
            <a:endParaRPr lang="ru-RU"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CA36A485-9F61-4DEB-8E8D-D2C1108A4B11}" type="slidenum">
              <a:rPr lang="ru-RU" smtClean="0"/>
              <a:pPr/>
              <a:t>3</a:t>
            </a:fld>
            <a:endParaRPr lang="ru-RU"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CA36A485-9F61-4DEB-8E8D-D2C1108A4B11}" type="slidenum">
              <a:rPr lang="ru-RU" smtClean="0"/>
              <a:pPr/>
              <a:t>13</a:t>
            </a:fld>
            <a:endParaRPr lang="ru-RU"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CA36A485-9F61-4DEB-8E8D-D2C1108A4B11}" type="slidenum">
              <a:rPr lang="ru-RU" smtClean="0"/>
              <a:pPr/>
              <a:t>20</a:t>
            </a:fld>
            <a:endParaRPr lang="ru-RU"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13.01.2021</a:t>
            </a:fld>
            <a:endParaRPr lang="ru-RU" dirty="0"/>
          </a:p>
        </p:txBody>
      </p:sp>
      <p:sp>
        <p:nvSpPr>
          <p:cNvPr id="5" name="Нижний колонтитул 4"/>
          <p:cNvSpPr>
            <a:spLocks noGrp="1"/>
          </p:cNvSpPr>
          <p:nvPr>
            <p:ph type="ftr" sz="quarter" idx="11"/>
          </p:nvPr>
        </p:nvSpPr>
        <p:spPr/>
        <p:txBody>
          <a:bodyPr/>
          <a:lstStyle/>
          <a:p>
            <a:endParaRPr lang="ru-RU" dirty="0"/>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13.01.2021</a:t>
            </a:fld>
            <a:endParaRPr lang="ru-RU" dirty="0"/>
          </a:p>
        </p:txBody>
      </p:sp>
      <p:sp>
        <p:nvSpPr>
          <p:cNvPr id="5" name="Нижний колонтитул 4"/>
          <p:cNvSpPr>
            <a:spLocks noGrp="1"/>
          </p:cNvSpPr>
          <p:nvPr>
            <p:ph type="ftr" sz="quarter" idx="11"/>
          </p:nvPr>
        </p:nvSpPr>
        <p:spPr/>
        <p:txBody>
          <a:bodyPr/>
          <a:lstStyle/>
          <a:p>
            <a:endParaRPr lang="ru-RU" dirty="0"/>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13.01.2021</a:t>
            </a:fld>
            <a:endParaRPr lang="ru-RU" dirty="0"/>
          </a:p>
        </p:txBody>
      </p:sp>
      <p:sp>
        <p:nvSpPr>
          <p:cNvPr id="5" name="Нижний колонтитул 4"/>
          <p:cNvSpPr>
            <a:spLocks noGrp="1"/>
          </p:cNvSpPr>
          <p:nvPr>
            <p:ph type="ftr" sz="quarter" idx="11"/>
          </p:nvPr>
        </p:nvSpPr>
        <p:spPr/>
        <p:txBody>
          <a:bodyPr/>
          <a:lstStyle/>
          <a:p>
            <a:endParaRPr lang="ru-RU" dirty="0"/>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13.01.2021</a:t>
            </a:fld>
            <a:endParaRPr lang="ru-RU" dirty="0"/>
          </a:p>
        </p:txBody>
      </p:sp>
      <p:sp>
        <p:nvSpPr>
          <p:cNvPr id="5" name="Нижний колонтитул 4"/>
          <p:cNvSpPr>
            <a:spLocks noGrp="1"/>
          </p:cNvSpPr>
          <p:nvPr>
            <p:ph type="ftr" sz="quarter" idx="11"/>
          </p:nvPr>
        </p:nvSpPr>
        <p:spPr/>
        <p:txBody>
          <a:bodyPr/>
          <a:lstStyle/>
          <a:p>
            <a:endParaRPr lang="ru-RU" dirty="0"/>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5B106E36-FD25-4E2D-B0AA-010F637433A0}" type="datetimeFigureOut">
              <a:rPr lang="ru-RU" smtClean="0"/>
              <a:pPr/>
              <a:t>13.01.2021</a:t>
            </a:fld>
            <a:endParaRPr lang="ru-RU" dirty="0"/>
          </a:p>
        </p:txBody>
      </p:sp>
      <p:sp>
        <p:nvSpPr>
          <p:cNvPr id="5" name="Нижний колонтитул 4"/>
          <p:cNvSpPr>
            <a:spLocks noGrp="1"/>
          </p:cNvSpPr>
          <p:nvPr>
            <p:ph type="ftr" sz="quarter" idx="11"/>
          </p:nvPr>
        </p:nvSpPr>
        <p:spPr/>
        <p:txBody>
          <a:bodyPr/>
          <a:lstStyle/>
          <a:p>
            <a:endParaRPr lang="ru-RU" dirty="0"/>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5B106E36-FD25-4E2D-B0AA-010F637433A0}" type="datetimeFigureOut">
              <a:rPr lang="ru-RU" smtClean="0"/>
              <a:pPr/>
              <a:t>13.01.2021</a:t>
            </a:fld>
            <a:endParaRPr lang="ru-RU" dirty="0"/>
          </a:p>
        </p:txBody>
      </p:sp>
      <p:sp>
        <p:nvSpPr>
          <p:cNvPr id="6" name="Нижний колонтитул 5"/>
          <p:cNvSpPr>
            <a:spLocks noGrp="1"/>
          </p:cNvSpPr>
          <p:nvPr>
            <p:ph type="ftr" sz="quarter" idx="11"/>
          </p:nvPr>
        </p:nvSpPr>
        <p:spPr/>
        <p:txBody>
          <a:bodyPr/>
          <a:lstStyle/>
          <a:p>
            <a:endParaRPr lang="ru-RU" dirty="0"/>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5B106E36-FD25-4E2D-B0AA-010F637433A0}" type="datetimeFigureOut">
              <a:rPr lang="ru-RU" smtClean="0"/>
              <a:pPr/>
              <a:t>13.01.2021</a:t>
            </a:fld>
            <a:endParaRPr lang="ru-RU" dirty="0"/>
          </a:p>
        </p:txBody>
      </p:sp>
      <p:sp>
        <p:nvSpPr>
          <p:cNvPr id="8" name="Нижний колонтитул 7"/>
          <p:cNvSpPr>
            <a:spLocks noGrp="1"/>
          </p:cNvSpPr>
          <p:nvPr>
            <p:ph type="ftr" sz="quarter" idx="11"/>
          </p:nvPr>
        </p:nvSpPr>
        <p:spPr/>
        <p:txBody>
          <a:bodyPr/>
          <a:lstStyle/>
          <a:p>
            <a:endParaRPr lang="ru-RU" dirty="0"/>
          </a:p>
        </p:txBody>
      </p:sp>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5B106E36-FD25-4E2D-B0AA-010F637433A0}" type="datetimeFigureOut">
              <a:rPr lang="ru-RU" smtClean="0"/>
              <a:pPr/>
              <a:t>13.01.2021</a:t>
            </a:fld>
            <a:endParaRPr lang="ru-RU" dirty="0"/>
          </a:p>
        </p:txBody>
      </p:sp>
      <p:sp>
        <p:nvSpPr>
          <p:cNvPr id="4" name="Нижний колонтитул 3"/>
          <p:cNvSpPr>
            <a:spLocks noGrp="1"/>
          </p:cNvSpPr>
          <p:nvPr>
            <p:ph type="ftr" sz="quarter" idx="11"/>
          </p:nvPr>
        </p:nvSpPr>
        <p:spPr/>
        <p:txBody>
          <a:bodyPr/>
          <a:lstStyle/>
          <a:p>
            <a:endParaRPr lang="ru-RU" dirty="0"/>
          </a:p>
        </p:txBody>
      </p:sp>
      <p:sp>
        <p:nvSpPr>
          <p:cNvPr id="5" name="Номер слайда 4"/>
          <p:cNvSpPr>
            <a:spLocks noGrp="1"/>
          </p:cNvSpPr>
          <p:nvPr>
            <p:ph type="sldNum" sz="quarter" idx="12"/>
          </p:nvPr>
        </p:nvSpPr>
        <p:spPr/>
        <p:txBody>
          <a:bodyPr/>
          <a:lstStyle/>
          <a:p>
            <a:fld id="{725C68B6-61C2-468F-89AB-4B9F7531AA68}" type="slidenum">
              <a:rPr lang="ru-RU" smtClean="0"/>
              <a:pPr/>
              <a:t>‹#›</a:t>
            </a:fld>
            <a:endParaRPr lang="ru-RU"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13.01.2021</a:t>
            </a:fld>
            <a:endParaRPr lang="ru-RU" dirty="0"/>
          </a:p>
        </p:txBody>
      </p:sp>
      <p:sp>
        <p:nvSpPr>
          <p:cNvPr id="3" name="Нижний колонтитул 2"/>
          <p:cNvSpPr>
            <a:spLocks noGrp="1"/>
          </p:cNvSpPr>
          <p:nvPr>
            <p:ph type="ftr" sz="quarter" idx="11"/>
          </p:nvPr>
        </p:nvSpPr>
        <p:spPr/>
        <p:txBody>
          <a:bodyPr/>
          <a:lstStyle/>
          <a:p>
            <a:endParaRPr lang="ru-RU" dirty="0"/>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13.01.2021</a:t>
            </a:fld>
            <a:endParaRPr lang="ru-RU" dirty="0"/>
          </a:p>
        </p:txBody>
      </p:sp>
      <p:sp>
        <p:nvSpPr>
          <p:cNvPr id="6" name="Нижний колонтитул 5"/>
          <p:cNvSpPr>
            <a:spLocks noGrp="1"/>
          </p:cNvSpPr>
          <p:nvPr>
            <p:ph type="ftr" sz="quarter" idx="11"/>
          </p:nvPr>
        </p:nvSpPr>
        <p:spPr/>
        <p:txBody>
          <a:bodyPr/>
          <a:lstStyle/>
          <a:p>
            <a:endParaRPr lang="ru-RU" dirty="0"/>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dirty="0"/>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13.01.2021</a:t>
            </a:fld>
            <a:endParaRPr lang="ru-RU" dirty="0"/>
          </a:p>
        </p:txBody>
      </p:sp>
      <p:sp>
        <p:nvSpPr>
          <p:cNvPr id="6" name="Нижний колонтитул 5"/>
          <p:cNvSpPr>
            <a:spLocks noGrp="1"/>
          </p:cNvSpPr>
          <p:nvPr>
            <p:ph type="ftr" sz="quarter" idx="11"/>
          </p:nvPr>
        </p:nvSpPr>
        <p:spPr/>
        <p:txBody>
          <a:bodyPr/>
          <a:lstStyle/>
          <a:p>
            <a:endParaRPr lang="ru-RU" dirty="0"/>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srcRect/>
          <a:tile tx="0" ty="0" sx="100000" sy="100000" flip="none" algn="tl"/>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B106E36-FD25-4E2D-B0AA-010F637433A0}" type="datetimeFigureOut">
              <a:rPr lang="ru-RU" smtClean="0"/>
              <a:pPr/>
              <a:t>13.01.2021</a:t>
            </a:fld>
            <a:endParaRPr lang="ru-RU" dirty="0"/>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dirty="0"/>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25C68B6-61C2-468F-89AB-4B9F7531AA68}" type="slidenum">
              <a:rPr lang="ru-RU" smtClean="0"/>
              <a:pPr/>
              <a:t>‹#›</a:t>
            </a:fld>
            <a:endParaRPr lang="ru-RU"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7.xml"/><Relationship Id="rId4" Type="http://schemas.openxmlformats.org/officeDocument/2006/relationships/image" Target="../media/image11.png"/></Relationships>
</file>

<file path=ppt/slides/_rels/slide12.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notesSlide" Target="../notesSlides/notesSlide3.xml"/><Relationship Id="rId1" Type="http://schemas.openxmlformats.org/officeDocument/2006/relationships/slideLayout" Target="../slideLayouts/slideLayout7.xml"/><Relationship Id="rId4" Type="http://schemas.openxmlformats.org/officeDocument/2006/relationships/chart" Target="../charts/chart4.xml"/></Relationships>
</file>

<file path=ppt/slides/_rels/slide14.xml.rels><?xml version="1.0" encoding="UTF-8" standalone="yes"?>
<Relationships xmlns="http://schemas.openxmlformats.org/package/2006/relationships"><Relationship Id="rId2" Type="http://schemas.openxmlformats.org/officeDocument/2006/relationships/chart" Target="../charts/chart5.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hyperlink" Target="mailto:fo35pugach@mail.ru" TargetMode="Externa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chart" Target="../charts/chart6.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chart" Target="../charts/chart7.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chart" Target="../charts/chart9.xml"/><Relationship Id="rId2" Type="http://schemas.openxmlformats.org/officeDocument/2006/relationships/chart" Target="../charts/chart8.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chart" Target="../charts/chart10.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chart" Target="../charts/chart11.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openxmlformats.org/officeDocument/2006/relationships/chart" Target="../charts/chart13.xml"/><Relationship Id="rId2" Type="http://schemas.openxmlformats.org/officeDocument/2006/relationships/chart" Target="../charts/chart12.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3" Type="http://schemas.openxmlformats.org/officeDocument/2006/relationships/chart" Target="../charts/chart15.xml"/><Relationship Id="rId2" Type="http://schemas.openxmlformats.org/officeDocument/2006/relationships/chart" Target="../charts/chart14.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chart" Target="../charts/chart16.xml"/><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chart" Target="../charts/chart17.xml"/><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jpeg"/><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2" Type="http://schemas.openxmlformats.org/officeDocument/2006/relationships/chart" Target="../charts/chart18.xml"/><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2" Type="http://schemas.openxmlformats.org/officeDocument/2006/relationships/chart" Target="../charts/chart19.xml"/><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2" Type="http://schemas.openxmlformats.org/officeDocument/2006/relationships/chart" Target="../charts/chart20.xml"/><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2" Type="http://schemas.openxmlformats.org/officeDocument/2006/relationships/chart" Target="../charts/chart21.xml"/><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2" Type="http://schemas.openxmlformats.org/officeDocument/2006/relationships/chart" Target="../charts/chart22.xml"/><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0.xml.rels><?xml version="1.0" encoding="UTF-8" standalone="yes"?>
<Relationships xmlns="http://schemas.openxmlformats.org/package/2006/relationships"><Relationship Id="rId3" Type="http://schemas.openxmlformats.org/officeDocument/2006/relationships/hyperlink" Target="mailto:fo35pugach@mail.ru" TargetMode="External"/><Relationship Id="rId2" Type="http://schemas.openxmlformats.org/officeDocument/2006/relationships/hyperlink" Target="mailto:p@pug1.ru" TargetMode="Externa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7.xml"/><Relationship Id="rId4" Type="http://schemas.openxmlformats.org/officeDocument/2006/relationships/image" Target="../media/image7.png"/></Relationships>
</file>

<file path=ppt/slides/_rels/slide8.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6"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dirty="0"/>
          </a:p>
        </p:txBody>
      </p:sp>
      <p:pic>
        <p:nvPicPr>
          <p:cNvPr id="1025" name="Рисунок 7" descr="gerb"/>
          <p:cNvPicPr>
            <a:picLocks noChangeAspect="1" noChangeArrowheads="1"/>
          </p:cNvPicPr>
          <p:nvPr/>
        </p:nvPicPr>
        <p:blipFill>
          <a:blip r:embed="rId3" cstate="print"/>
          <a:srcRect/>
          <a:stretch>
            <a:fillRect/>
          </a:stretch>
        </p:blipFill>
        <p:spPr bwMode="auto">
          <a:xfrm>
            <a:off x="4071934" y="142852"/>
            <a:ext cx="1196975" cy="1600200"/>
          </a:xfrm>
          <a:prstGeom prst="rect">
            <a:avLst/>
          </a:prstGeom>
          <a:noFill/>
        </p:spPr>
      </p:pic>
      <p:sp>
        <p:nvSpPr>
          <p:cNvPr id="1027" name="Rectangle 3"/>
          <p:cNvSpPr>
            <a:spLocks noChangeArrowheads="1"/>
          </p:cNvSpPr>
          <p:nvPr/>
        </p:nvSpPr>
        <p:spPr bwMode="auto">
          <a:xfrm>
            <a:off x="357158" y="1785926"/>
            <a:ext cx="8572560" cy="501675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0850" algn="ctr" defTabSz="914400" rtl="0" eaLnBrk="1" fontAlgn="base" latinLnBrk="0" hangingPunct="1">
              <a:lnSpc>
                <a:spcPct val="100000"/>
              </a:lnSpc>
              <a:spcBef>
                <a:spcPct val="0"/>
              </a:spcBef>
              <a:spcAft>
                <a:spcPct val="0"/>
              </a:spcAft>
              <a:buClrTx/>
              <a:buSzTx/>
              <a:buFontTx/>
              <a:buNone/>
              <a:tabLst/>
            </a:pPr>
            <a:r>
              <a:rPr kumimoji="0" lang="ru-RU" sz="4800" b="1" i="0" u="none" strike="noStrike" cap="none" normalizeH="0" baseline="0" dirty="0" smtClean="0">
                <a:ln>
                  <a:noFill/>
                </a:ln>
                <a:solidFill>
                  <a:schemeClr val="tx1"/>
                </a:solidFill>
                <a:effectLst/>
                <a:latin typeface="Bookman Old Style" pitchFamily="18" charset="0"/>
                <a:ea typeface="Times New Roman" pitchFamily="18" charset="0"/>
                <a:cs typeface="Arial" pitchFamily="34" charset="0"/>
              </a:rPr>
              <a:t>Бюджет для граждан на 2021 год и </a:t>
            </a:r>
          </a:p>
          <a:p>
            <a:pPr marL="0" marR="0" lvl="0" indent="450850" algn="ctr" defTabSz="914400" rtl="0" eaLnBrk="1" fontAlgn="base" latinLnBrk="0" hangingPunct="1">
              <a:lnSpc>
                <a:spcPct val="100000"/>
              </a:lnSpc>
              <a:spcBef>
                <a:spcPct val="0"/>
              </a:spcBef>
              <a:spcAft>
                <a:spcPct val="0"/>
              </a:spcAft>
              <a:buClrTx/>
              <a:buSzTx/>
              <a:buFontTx/>
              <a:buNone/>
              <a:tabLst/>
            </a:pPr>
            <a:r>
              <a:rPr kumimoji="0" lang="ru-RU" sz="4800" b="1" i="0" u="none" strike="noStrike" cap="none" normalizeH="0" baseline="0" dirty="0" smtClean="0">
                <a:ln>
                  <a:noFill/>
                </a:ln>
                <a:solidFill>
                  <a:schemeClr val="tx1"/>
                </a:solidFill>
                <a:effectLst/>
                <a:latin typeface="Bookman Old Style" pitchFamily="18" charset="0"/>
                <a:ea typeface="Times New Roman" pitchFamily="18" charset="0"/>
                <a:cs typeface="Arial" pitchFamily="34" charset="0"/>
              </a:rPr>
              <a:t>на плановый период 2022 и 2023 годов</a:t>
            </a:r>
            <a:endParaRPr kumimoji="0" lang="ru-RU" sz="600" b="0" i="0" u="none" strike="noStrike" cap="none" normalizeH="0" baseline="0" dirty="0" smtClean="0">
              <a:ln>
                <a:noFill/>
              </a:ln>
              <a:solidFill>
                <a:schemeClr val="tx1"/>
              </a:solidFill>
              <a:effectLst/>
              <a:latin typeface="Arial" pitchFamily="34" charset="0"/>
              <a:cs typeface="Arial" pitchFamily="34" charset="0"/>
            </a:endParaRPr>
          </a:p>
          <a:p>
            <a:pPr marL="0" marR="0" lvl="0" indent="450850" algn="ctr" defTabSz="914400" rtl="0" eaLnBrk="0" fontAlgn="base" latinLnBrk="0" hangingPunct="0">
              <a:lnSpc>
                <a:spcPct val="100000"/>
              </a:lnSpc>
              <a:spcBef>
                <a:spcPct val="0"/>
              </a:spcBef>
              <a:spcAft>
                <a:spcPct val="0"/>
              </a:spcAft>
              <a:buClrTx/>
              <a:buSzTx/>
              <a:buFontTx/>
              <a:buNone/>
              <a:tabLst/>
            </a:pPr>
            <a:r>
              <a:rPr kumimoji="0" lang="ru-RU" sz="2200" b="0" i="1" u="none" strike="noStrike" cap="none" normalizeH="0" baseline="0" dirty="0" smtClean="0">
                <a:ln>
                  <a:noFill/>
                </a:ln>
                <a:solidFill>
                  <a:schemeClr val="tx1"/>
                </a:solidFill>
                <a:effectLst/>
                <a:latin typeface="Bookman Old Style" pitchFamily="18" charset="0"/>
                <a:ea typeface="Times New Roman" pitchFamily="18" charset="0"/>
                <a:cs typeface="Arial" pitchFamily="34" charset="0"/>
              </a:rPr>
              <a:t>на основании решения Собрания Пугачевского муниципального района Саратовской области   </a:t>
            </a:r>
          </a:p>
          <a:p>
            <a:pPr marL="0" marR="0" lvl="0" indent="450850" algn="ctr" defTabSz="914400" rtl="0" eaLnBrk="0" fontAlgn="base" latinLnBrk="0" hangingPunct="0">
              <a:lnSpc>
                <a:spcPct val="100000"/>
              </a:lnSpc>
              <a:spcBef>
                <a:spcPct val="0"/>
              </a:spcBef>
              <a:spcAft>
                <a:spcPct val="0"/>
              </a:spcAft>
              <a:buClrTx/>
              <a:buSzTx/>
              <a:buFontTx/>
              <a:buNone/>
              <a:tabLst/>
            </a:pPr>
            <a:r>
              <a:rPr kumimoji="0" lang="ru-RU" sz="2200" b="0" i="1" u="none" strike="noStrike" cap="none" normalizeH="0" baseline="0" dirty="0" smtClean="0">
                <a:ln>
                  <a:noFill/>
                </a:ln>
                <a:solidFill>
                  <a:schemeClr val="tx1"/>
                </a:solidFill>
                <a:effectLst/>
                <a:latin typeface="Bookman Old Style" pitchFamily="18" charset="0"/>
                <a:ea typeface="Times New Roman" pitchFamily="18" charset="0"/>
                <a:cs typeface="Arial" pitchFamily="34" charset="0"/>
              </a:rPr>
              <a:t>от 25 декабря 2020 года № </a:t>
            </a:r>
            <a:r>
              <a:rPr kumimoji="0" lang="ru-RU" sz="2200" b="0" i="1" u="none" strike="noStrike" cap="none" normalizeH="0" baseline="0" dirty="0" smtClean="0">
                <a:ln>
                  <a:noFill/>
                </a:ln>
                <a:effectLst/>
                <a:latin typeface="Bookman Old Style" pitchFamily="18" charset="0"/>
                <a:ea typeface="Times New Roman" pitchFamily="18" charset="0"/>
                <a:cs typeface="Arial" pitchFamily="34" charset="0"/>
              </a:rPr>
              <a:t>272</a:t>
            </a:r>
            <a:r>
              <a:rPr kumimoji="0" lang="ru-RU" sz="2200" b="0" i="1" u="none" strike="noStrike" cap="none" normalizeH="0" baseline="0" dirty="0" smtClean="0">
                <a:ln>
                  <a:noFill/>
                </a:ln>
                <a:solidFill>
                  <a:schemeClr val="tx1"/>
                </a:solidFill>
                <a:effectLst/>
                <a:latin typeface="Bookman Old Style" pitchFamily="18" charset="0"/>
                <a:ea typeface="Times New Roman" pitchFamily="18" charset="0"/>
                <a:cs typeface="Arial" pitchFamily="34" charset="0"/>
              </a:rPr>
              <a:t> «О бюджете Пугачевского муниципального района </a:t>
            </a:r>
          </a:p>
          <a:p>
            <a:pPr marL="0" marR="0" lvl="0" indent="450850" algn="ctr" defTabSz="914400" rtl="0" eaLnBrk="0" fontAlgn="base" latinLnBrk="0" hangingPunct="0">
              <a:lnSpc>
                <a:spcPct val="100000"/>
              </a:lnSpc>
              <a:spcBef>
                <a:spcPct val="0"/>
              </a:spcBef>
              <a:spcAft>
                <a:spcPct val="0"/>
              </a:spcAft>
              <a:buClrTx/>
              <a:buSzTx/>
              <a:buFontTx/>
              <a:buNone/>
              <a:tabLst/>
            </a:pPr>
            <a:r>
              <a:rPr kumimoji="0" lang="ru-RU" sz="2200" b="0" i="1" u="none" strike="noStrike" cap="none" normalizeH="0" baseline="0" dirty="0" smtClean="0">
                <a:ln>
                  <a:noFill/>
                </a:ln>
                <a:solidFill>
                  <a:schemeClr val="tx1"/>
                </a:solidFill>
                <a:effectLst/>
                <a:latin typeface="Bookman Old Style" pitchFamily="18" charset="0"/>
                <a:ea typeface="Times New Roman" pitchFamily="18" charset="0"/>
                <a:cs typeface="Arial" pitchFamily="34" charset="0"/>
              </a:rPr>
              <a:t>на 2021 год и на плановый период 2022 и 2023 годов»</a:t>
            </a:r>
            <a:endParaRPr kumimoji="0" lang="ru-RU" sz="600" b="0" i="0" u="none" strike="noStrike" cap="none" normalizeH="0" baseline="0" dirty="0" smtClean="0">
              <a:ln>
                <a:noFill/>
              </a:ln>
              <a:solidFill>
                <a:schemeClr val="tx1"/>
              </a:solidFill>
              <a:effectLst/>
              <a:latin typeface="Arial" pitchFamily="34" charset="0"/>
              <a:cs typeface="Arial" pitchFamily="34" charset="0"/>
            </a:endParaRPr>
          </a:p>
          <a:p>
            <a:pPr marL="0" marR="0" lvl="0" indent="45085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Rectangle 1"/>
          <p:cNvSpPr>
            <a:spLocks noChangeArrowheads="1"/>
          </p:cNvSpPr>
          <p:nvPr/>
        </p:nvSpPr>
        <p:spPr bwMode="auto">
          <a:xfrm>
            <a:off x="428596" y="357166"/>
            <a:ext cx="8429684" cy="646330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0850" algn="just" defTabSz="914400" rtl="0" eaLnBrk="1" fontAlgn="base" latinLnBrk="0" hangingPunct="1">
              <a:lnSpc>
                <a:spcPct val="100000"/>
              </a:lnSpc>
              <a:spcBef>
                <a:spcPct val="0"/>
              </a:spcBef>
              <a:spcAft>
                <a:spcPct val="0"/>
              </a:spcAft>
              <a:buClrTx/>
              <a:buSzTx/>
              <a:buFontTx/>
              <a:buNone/>
              <a:tabLst>
                <a:tab pos="3479800" algn="l"/>
              </a:tabLst>
            </a:pPr>
            <a:r>
              <a:rPr kumimoji="0" lang="ru-RU" sz="18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Составление проекта районного бюджета – сложный и многоуровневый процесс, основанный на правовых нормах. Формирование, рассмотрение проекта районного бюджета происходят  ежегодно. </a:t>
            </a:r>
          </a:p>
          <a:p>
            <a:pPr marL="0" marR="0" lvl="0" indent="450850" algn="just" defTabSz="914400" rtl="0" eaLnBrk="1" fontAlgn="base" latinLnBrk="0" hangingPunct="1">
              <a:lnSpc>
                <a:spcPct val="100000"/>
              </a:lnSpc>
              <a:spcBef>
                <a:spcPct val="0"/>
              </a:spcBef>
              <a:spcAft>
                <a:spcPct val="0"/>
              </a:spcAft>
              <a:buClrTx/>
              <a:buSzTx/>
              <a:buFontTx/>
              <a:buNone/>
              <a:tabLst>
                <a:tab pos="3479800" algn="l"/>
              </a:tabLst>
            </a:pPr>
            <a:endParaRPr kumimoji="0" lang="ru-RU" sz="600" b="0" i="0" u="none" strike="noStrike" cap="none" normalizeH="0" baseline="0" dirty="0" smtClean="0">
              <a:ln>
                <a:noFill/>
              </a:ln>
              <a:solidFill>
                <a:schemeClr val="tx1"/>
              </a:solidFill>
              <a:effectLst/>
              <a:latin typeface="Arial" pitchFamily="34" charset="0"/>
              <a:cs typeface="Arial" pitchFamily="34" charset="0"/>
            </a:endParaRPr>
          </a:p>
          <a:p>
            <a:pPr marL="0" marR="0" lvl="0" indent="450850" algn="just" defTabSz="914400" rtl="0" eaLnBrk="0" fontAlgn="base" latinLnBrk="0" hangingPunct="0">
              <a:lnSpc>
                <a:spcPct val="100000"/>
              </a:lnSpc>
              <a:spcBef>
                <a:spcPct val="0"/>
              </a:spcBef>
              <a:spcAft>
                <a:spcPct val="0"/>
              </a:spcAft>
              <a:buClrTx/>
              <a:buSzTx/>
              <a:buFontTx/>
              <a:buChar char="•"/>
              <a:tabLst>
                <a:tab pos="3479800" algn="l"/>
              </a:tabLst>
            </a:pPr>
            <a:r>
              <a:rPr kumimoji="0" lang="ru-RU" sz="1800" b="1" i="0" u="sng" strike="noStrike" cap="none" normalizeH="0" baseline="0" dirty="0" smtClean="0">
                <a:ln>
                  <a:noFill/>
                </a:ln>
                <a:solidFill>
                  <a:schemeClr val="tx1"/>
                </a:solidFill>
                <a:effectLst/>
                <a:latin typeface="Arial" pitchFamily="34" charset="0"/>
                <a:ea typeface="Times New Roman" pitchFamily="18" charset="0"/>
                <a:cs typeface="Arial" pitchFamily="34" charset="0"/>
              </a:rPr>
              <a:t>Составление проекта бюджета</a:t>
            </a:r>
            <a:r>
              <a:rPr kumimoji="0" lang="ru-RU" sz="18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До начала составления проекта районного бюджета администрацией Пугачевского муниципального района принимается нормативно-правовой акт, в котором определяются ответственные исполнители, порядок и сроки работы над документами и материалами, необходимыми для составления проекта районного бюджета. Непосредственное составление свода районного бюджета осуществляется финансовым управлением администрации Пугачевского муниципального района. Составленный проект районного бюджета финансовое управлением администрации Пугачевского муниципального района представляет на рассмотрение главе Пугачевского муниципального района. Глава ПМР представляет на рассмотрение в Собрание Пугачевского муниципального района проект решения о районном бюджете.</a:t>
            </a:r>
          </a:p>
          <a:p>
            <a:pPr marL="0" marR="0" lvl="0" indent="450850" algn="just" defTabSz="914400" rtl="0" eaLnBrk="0" fontAlgn="base" latinLnBrk="0" hangingPunct="0">
              <a:lnSpc>
                <a:spcPct val="100000"/>
              </a:lnSpc>
              <a:spcBef>
                <a:spcPct val="0"/>
              </a:spcBef>
              <a:spcAft>
                <a:spcPct val="0"/>
              </a:spcAft>
              <a:buClrTx/>
              <a:buSzTx/>
              <a:buFontTx/>
              <a:buChar char="•"/>
              <a:tabLst>
                <a:tab pos="3479800" algn="l"/>
              </a:tabLst>
            </a:pPr>
            <a:endParaRPr kumimoji="0" lang="ru-RU" sz="600" b="0" i="0" u="none" strike="noStrike" cap="none" normalizeH="0" baseline="0" dirty="0" smtClean="0">
              <a:ln>
                <a:noFill/>
              </a:ln>
              <a:solidFill>
                <a:schemeClr val="tx1"/>
              </a:solidFill>
              <a:effectLst/>
              <a:latin typeface="Arial" pitchFamily="34" charset="0"/>
              <a:cs typeface="Arial" pitchFamily="34" charset="0"/>
            </a:endParaRPr>
          </a:p>
          <a:p>
            <a:pPr marL="0" marR="0" lvl="0" indent="450850" algn="just" defTabSz="914400" rtl="0" eaLnBrk="0" fontAlgn="base" latinLnBrk="0" hangingPunct="0">
              <a:lnSpc>
                <a:spcPct val="100000"/>
              </a:lnSpc>
              <a:spcBef>
                <a:spcPct val="0"/>
              </a:spcBef>
              <a:spcAft>
                <a:spcPct val="0"/>
              </a:spcAft>
              <a:buClrTx/>
              <a:buSzTx/>
              <a:buFontTx/>
              <a:buChar char="•"/>
              <a:tabLst>
                <a:tab pos="3479800" algn="l"/>
              </a:tabLst>
            </a:pPr>
            <a:r>
              <a:rPr kumimoji="0" lang="ru-RU" sz="1800" b="1" i="0" u="sng" strike="noStrike" cap="none" normalizeH="0" baseline="0" dirty="0" smtClean="0">
                <a:ln>
                  <a:noFill/>
                </a:ln>
                <a:solidFill>
                  <a:schemeClr val="tx1"/>
                </a:solidFill>
                <a:effectLst/>
                <a:latin typeface="Arial" pitchFamily="34" charset="0"/>
                <a:ea typeface="Times New Roman" pitchFamily="18" charset="0"/>
                <a:cs typeface="Arial" pitchFamily="34" charset="0"/>
              </a:rPr>
              <a:t>Рассмотрение проекта бюдже</a:t>
            </a:r>
            <a:r>
              <a:rPr kumimoji="0" lang="ru-RU" sz="18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та</a:t>
            </a:r>
            <a:r>
              <a:rPr kumimoji="0" lang="ru-RU" sz="18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Проект районного бюджета рассматривается на публичных слушаниях, депутатами на бюджетной комиссии и заседаниях.</a:t>
            </a:r>
          </a:p>
          <a:p>
            <a:pPr marL="0" marR="0" lvl="0" indent="450850" algn="just" defTabSz="914400" rtl="0" eaLnBrk="0" fontAlgn="base" latinLnBrk="0" hangingPunct="0">
              <a:lnSpc>
                <a:spcPct val="100000"/>
              </a:lnSpc>
              <a:spcBef>
                <a:spcPct val="0"/>
              </a:spcBef>
              <a:spcAft>
                <a:spcPct val="0"/>
              </a:spcAft>
              <a:buClrTx/>
              <a:buSzTx/>
              <a:buFontTx/>
              <a:buChar char="•"/>
              <a:tabLst>
                <a:tab pos="3479800" algn="l"/>
              </a:tabLst>
            </a:pPr>
            <a:endParaRPr kumimoji="0" lang="ru-RU" sz="600" b="0" i="0" u="none" strike="noStrike" cap="none" normalizeH="0" baseline="0" dirty="0" smtClean="0">
              <a:ln>
                <a:noFill/>
              </a:ln>
              <a:solidFill>
                <a:schemeClr val="tx1"/>
              </a:solidFill>
              <a:effectLst/>
              <a:latin typeface="Arial" pitchFamily="34" charset="0"/>
              <a:cs typeface="Arial" pitchFamily="34" charset="0"/>
            </a:endParaRPr>
          </a:p>
          <a:p>
            <a:pPr marL="0" marR="0" lvl="0" indent="450850" algn="just" defTabSz="914400" rtl="0" eaLnBrk="0" fontAlgn="base" latinLnBrk="0" hangingPunct="0">
              <a:lnSpc>
                <a:spcPct val="100000"/>
              </a:lnSpc>
              <a:spcBef>
                <a:spcPct val="0"/>
              </a:spcBef>
              <a:spcAft>
                <a:spcPct val="0"/>
              </a:spcAft>
              <a:buClrTx/>
              <a:buSzTx/>
              <a:buFontTx/>
              <a:buChar char="•"/>
              <a:tabLst>
                <a:tab pos="3479800" algn="l"/>
              </a:tabLst>
            </a:pPr>
            <a:r>
              <a:rPr kumimoji="0" lang="ru-RU" sz="1800" b="1" i="0" u="sng" strike="noStrike" cap="none" normalizeH="0" baseline="0" dirty="0" smtClean="0">
                <a:ln>
                  <a:noFill/>
                </a:ln>
                <a:solidFill>
                  <a:schemeClr val="tx1"/>
                </a:solidFill>
                <a:effectLst/>
                <a:latin typeface="Arial" pitchFamily="34" charset="0"/>
                <a:ea typeface="Times New Roman" pitchFamily="18" charset="0"/>
                <a:cs typeface="Arial" pitchFamily="34" charset="0"/>
              </a:rPr>
              <a:t>Утверждение бюдже</a:t>
            </a:r>
            <a:r>
              <a:rPr kumimoji="0" lang="ru-RU" sz="18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та</a:t>
            </a:r>
            <a:r>
              <a:rPr kumimoji="0" lang="ru-RU" sz="18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Решение о районном бюджете на очередной финансовый год и плановый период утверждается Собранием  Пугачевского  муниципального района.</a:t>
            </a:r>
            <a:endParaRPr kumimoji="0" lang="ru-RU" sz="600" b="0" i="0" u="none" strike="noStrike" cap="none" normalizeH="0" baseline="0" dirty="0" smtClean="0">
              <a:ln>
                <a:noFill/>
              </a:ln>
              <a:solidFill>
                <a:schemeClr val="tx1"/>
              </a:solidFill>
              <a:effectLst/>
              <a:latin typeface="Arial" pitchFamily="34" charset="0"/>
              <a:cs typeface="Arial" pitchFamily="34" charset="0"/>
            </a:endParaRPr>
          </a:p>
          <a:p>
            <a:pPr marL="0" marR="0" lvl="0" indent="450850" algn="l" defTabSz="914400" rtl="0" eaLnBrk="0" fontAlgn="base" latinLnBrk="0" hangingPunct="0">
              <a:lnSpc>
                <a:spcPct val="100000"/>
              </a:lnSpc>
              <a:spcBef>
                <a:spcPct val="0"/>
              </a:spcBef>
              <a:spcAft>
                <a:spcPct val="0"/>
              </a:spcAft>
              <a:buClrTx/>
              <a:buSzTx/>
              <a:buFontTx/>
              <a:buNone/>
              <a:tabLst>
                <a:tab pos="3479800" algn="l"/>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Таблица 1"/>
          <p:cNvGraphicFramePr>
            <a:graphicFrameLocks noGrp="1"/>
          </p:cNvGraphicFramePr>
          <p:nvPr/>
        </p:nvGraphicFramePr>
        <p:xfrm>
          <a:off x="1524000" y="2552695"/>
          <a:ext cx="6096000" cy="1752610"/>
        </p:xfrm>
        <a:graphic>
          <a:graphicData uri="http://schemas.openxmlformats.org/drawingml/2006/table">
            <a:tbl>
              <a:tblPr/>
              <a:tblGrid>
                <a:gridCol w="1523794"/>
                <a:gridCol w="1523794"/>
                <a:gridCol w="1524206"/>
                <a:gridCol w="1524206"/>
              </a:tblGrid>
              <a:tr h="1752610">
                <a:tc>
                  <a:txBody>
                    <a:bodyPr/>
                    <a:lstStyle/>
                    <a:p>
                      <a:pPr indent="450215" algn="ctr">
                        <a:lnSpc>
                          <a:spcPct val="150000"/>
                        </a:lnSpc>
                        <a:spcAft>
                          <a:spcPts val="0"/>
                        </a:spcAft>
                        <a:tabLst>
                          <a:tab pos="3480435" algn="l"/>
                        </a:tabLst>
                      </a:pPr>
                      <a:endParaRPr lang="ru-RU" sz="900" dirty="0">
                        <a:latin typeface="Times New Roman"/>
                        <a:ea typeface="Times New Roman"/>
                      </a:endParaRPr>
                    </a:p>
                  </a:txBody>
                  <a:tcPr marL="44526" marR="44526" marT="0" marB="0">
                    <a:lnL>
                      <a:noFill/>
                    </a:lnL>
                    <a:lnR>
                      <a:noFill/>
                    </a:lnR>
                    <a:lnT>
                      <a:noFill/>
                    </a:lnT>
                    <a:lnB>
                      <a:noFill/>
                    </a:lnB>
                  </a:tcPr>
                </a:tc>
                <a:tc>
                  <a:txBody>
                    <a:bodyPr/>
                    <a:lstStyle/>
                    <a:p>
                      <a:pPr indent="450215" algn="ctr">
                        <a:lnSpc>
                          <a:spcPct val="150000"/>
                        </a:lnSpc>
                        <a:spcAft>
                          <a:spcPts val="0"/>
                        </a:spcAft>
                        <a:tabLst>
                          <a:tab pos="3480435" algn="l"/>
                        </a:tabLst>
                      </a:pPr>
                      <a:endParaRPr lang="ru-RU" sz="900" dirty="0">
                        <a:latin typeface="Times New Roman"/>
                        <a:ea typeface="Times New Roman"/>
                      </a:endParaRPr>
                    </a:p>
                  </a:txBody>
                  <a:tcPr marL="44526" marR="44526" marT="0" marB="0">
                    <a:lnL>
                      <a:noFill/>
                    </a:lnL>
                    <a:lnR>
                      <a:noFill/>
                    </a:lnR>
                    <a:lnT>
                      <a:noFill/>
                    </a:lnT>
                    <a:lnB>
                      <a:noFill/>
                    </a:lnB>
                  </a:tcPr>
                </a:tc>
                <a:tc>
                  <a:txBody>
                    <a:bodyPr/>
                    <a:lstStyle/>
                    <a:p>
                      <a:pPr indent="450215" algn="ctr">
                        <a:lnSpc>
                          <a:spcPct val="150000"/>
                        </a:lnSpc>
                        <a:spcAft>
                          <a:spcPts val="0"/>
                        </a:spcAft>
                        <a:tabLst>
                          <a:tab pos="3480435" algn="l"/>
                        </a:tabLst>
                      </a:pPr>
                      <a:r>
                        <a:rPr lang="ru-RU" sz="1300" b="1" dirty="0">
                          <a:latin typeface="Times New Roman"/>
                          <a:ea typeface="Times New Roman"/>
                        </a:rPr>
                        <a:t>      </a:t>
                      </a:r>
                      <a:endParaRPr lang="ru-RU" sz="900" dirty="0">
                        <a:latin typeface="Times New Roman"/>
                        <a:ea typeface="Times New Roman"/>
                      </a:endParaRPr>
                    </a:p>
                  </a:txBody>
                  <a:tcPr marL="44526" marR="44526" marT="0" marB="0">
                    <a:lnL>
                      <a:noFill/>
                    </a:lnL>
                    <a:lnR>
                      <a:noFill/>
                    </a:lnR>
                    <a:lnT>
                      <a:noFill/>
                    </a:lnT>
                    <a:lnB>
                      <a:noFill/>
                    </a:lnB>
                  </a:tcPr>
                </a:tc>
                <a:tc>
                  <a:txBody>
                    <a:bodyPr/>
                    <a:lstStyle/>
                    <a:p>
                      <a:pPr indent="450215" algn="ctr">
                        <a:lnSpc>
                          <a:spcPct val="150000"/>
                        </a:lnSpc>
                        <a:spcAft>
                          <a:spcPts val="0"/>
                        </a:spcAft>
                        <a:tabLst>
                          <a:tab pos="3480435" algn="l"/>
                        </a:tabLst>
                      </a:pPr>
                      <a:endParaRPr lang="ru-RU" sz="900" dirty="0">
                        <a:latin typeface="Times New Roman"/>
                        <a:ea typeface="Times New Roman"/>
                      </a:endParaRPr>
                    </a:p>
                  </a:txBody>
                  <a:tcPr marL="44526" marR="44526" marT="0" marB="0">
                    <a:lnL>
                      <a:noFill/>
                    </a:lnL>
                    <a:lnR>
                      <a:noFill/>
                    </a:lnR>
                    <a:lnT>
                      <a:noFill/>
                    </a:lnT>
                    <a:lnB>
                      <a:noFill/>
                    </a:lnB>
                  </a:tcPr>
                </a:tc>
              </a:tr>
            </a:tbl>
          </a:graphicData>
        </a:graphic>
      </p:graphicFrame>
      <p:pic>
        <p:nvPicPr>
          <p:cNvPr id="3" name="Рисунок 2" descr="Описание: http://im2-tub-ru.yandex.net/i?id=420006276-11-72&amp;n=21"/>
          <p:cNvPicPr>
            <a:picLocks noChangeAspect="1"/>
          </p:cNvPicPr>
          <p:nvPr/>
        </p:nvPicPr>
        <p:blipFill>
          <a:blip r:embed="rId2" cstate="print">
            <a:extLst>
              <a:ext uri="{28A0092B-C50C-407E-A947-70E740481C1C}">
                <a14:useLocalDpi xmlns:lc="http://schemas.openxmlformats.org/drawingml/2006/lockedCanvas" xmlns:pic="http://schemas.openxmlformats.org/drawingml/2006/picture" xmlns="" xmlns:mc="http://schemas.openxmlformats.org/markup-compatibility/2006" xmlns:a14="http://schemas.microsoft.com/office/drawing/2010/main" xmlns:w="http://schemas.openxmlformats.org/wordprocessingml/2006/main" xmlns:w10="urn:schemas-microsoft-com:office:word" xmlns:v="urn:schemas-microsoft-com:vml" xmlns:o="urn:schemas-microsoft-com:office:office" xmlns:wne="http://schemas.microsoft.com/office/word/2006/wordml" xmlns:wp="http://schemas.openxmlformats.org/drawingml/2006/wordprocessingDrawing" xmlns:m="http://schemas.openxmlformats.org/officeDocument/2006/math" xmlns:ve="http://schemas.openxmlformats.org/markup-compatibility/2006" val="0"/>
              </a:ext>
            </a:extLst>
          </a:blip>
          <a:srcRect/>
          <a:stretch>
            <a:fillRect/>
          </a:stretch>
        </p:blipFill>
        <p:spPr bwMode="auto">
          <a:xfrm>
            <a:off x="4714876" y="1500174"/>
            <a:ext cx="1637665" cy="2488690"/>
          </a:xfrm>
          <a:prstGeom prst="rect">
            <a:avLst/>
          </a:prstGeom>
          <a:noFill/>
          <a:ln>
            <a:noFill/>
          </a:ln>
          <a:scene3d>
            <a:camera prst="isometricOffAxis2Left"/>
            <a:lightRig rig="threePt" dir="t"/>
          </a:scene3d>
          <a:sp3d>
            <a:bevelT w="114300" prst="artDeco"/>
          </a:sp3d>
        </p:spPr>
      </p:pic>
      <p:pic>
        <p:nvPicPr>
          <p:cNvPr id="4" name="Рисунок 3" descr="Описание: http://im2-tub-ru.yandex.net/i?id=420006276-11-72&amp;n=21"/>
          <p:cNvPicPr>
            <a:picLocks noChangeAspect="1"/>
          </p:cNvPicPr>
          <p:nvPr/>
        </p:nvPicPr>
        <p:blipFill>
          <a:blip r:embed="rId3" cstate="print">
            <a:extLst>
              <a:ext uri="{28A0092B-C50C-407E-A947-70E740481C1C}">
                <a14:useLocalDpi xmlns:lc="http://schemas.openxmlformats.org/drawingml/2006/lockedCanvas" xmlns:pic="http://schemas.openxmlformats.org/drawingml/2006/picture" xmlns="" xmlns:mc="http://schemas.openxmlformats.org/markup-compatibility/2006" xmlns:a14="http://schemas.microsoft.com/office/drawing/2010/main" xmlns:w="http://schemas.openxmlformats.org/wordprocessingml/2006/main" xmlns:w10="urn:schemas-microsoft-com:office:word" xmlns:v="urn:schemas-microsoft-com:vml" xmlns:o="urn:schemas-microsoft-com:office:office" xmlns:wne="http://schemas.microsoft.com/office/word/2006/wordml" xmlns:wp="http://schemas.openxmlformats.org/drawingml/2006/wordprocessingDrawing" xmlns:m="http://schemas.openxmlformats.org/officeDocument/2006/math" xmlns:ve="http://schemas.openxmlformats.org/markup-compatibility/2006" val="0"/>
              </a:ext>
            </a:extLst>
          </a:blip>
          <a:srcRect/>
          <a:stretch>
            <a:fillRect/>
          </a:stretch>
        </p:blipFill>
        <p:spPr bwMode="auto">
          <a:xfrm>
            <a:off x="2357422" y="1500174"/>
            <a:ext cx="1632431" cy="2483365"/>
          </a:xfrm>
          <a:prstGeom prst="rect">
            <a:avLst/>
          </a:prstGeom>
          <a:noFill/>
          <a:ln>
            <a:noFill/>
          </a:ln>
          <a:scene3d>
            <a:camera prst="orthographicFront"/>
            <a:lightRig rig="threePt" dir="t"/>
          </a:scene3d>
          <a:sp3d>
            <a:bevelT w="114300" prst="artDeco"/>
          </a:sp3d>
        </p:spPr>
      </p:pic>
      <p:pic>
        <p:nvPicPr>
          <p:cNvPr id="5" name="Рисунок 4" descr="Описание: http://im2-tub-ru.yandex.net/i?id=420006276-11-72&amp;n=21"/>
          <p:cNvPicPr>
            <a:picLocks noChangeAspect="1"/>
          </p:cNvPicPr>
          <p:nvPr/>
        </p:nvPicPr>
        <p:blipFill>
          <a:blip r:embed="rId4" cstate="print">
            <a:extLst>
              <a:ext uri="{28A0092B-C50C-407E-A947-70E740481C1C}">
                <a14:useLocalDpi xmlns:lc="http://schemas.openxmlformats.org/drawingml/2006/lockedCanvas" xmlns:pic="http://schemas.openxmlformats.org/drawingml/2006/picture" xmlns="" xmlns:mc="http://schemas.openxmlformats.org/markup-compatibility/2006" xmlns:a14="http://schemas.microsoft.com/office/drawing/2010/main" xmlns:w="http://schemas.openxmlformats.org/wordprocessingml/2006/main" xmlns:w10="urn:schemas-microsoft-com:office:word" xmlns:v="urn:schemas-microsoft-com:vml" xmlns:o="urn:schemas-microsoft-com:office:office" xmlns:wne="http://schemas.microsoft.com/office/word/2006/wordml" xmlns:wp="http://schemas.openxmlformats.org/drawingml/2006/wordprocessingDrawing" xmlns:m="http://schemas.openxmlformats.org/officeDocument/2006/math" xmlns:ve="http://schemas.openxmlformats.org/markup-compatibility/2006" val="0"/>
              </a:ext>
            </a:extLst>
          </a:blip>
          <a:srcRect/>
          <a:stretch>
            <a:fillRect/>
          </a:stretch>
        </p:blipFill>
        <p:spPr bwMode="auto">
          <a:xfrm>
            <a:off x="7215206" y="1785926"/>
            <a:ext cx="1637411" cy="1705610"/>
          </a:xfrm>
          <a:prstGeom prst="rect">
            <a:avLst/>
          </a:prstGeom>
          <a:noFill/>
          <a:ln>
            <a:noFill/>
          </a:ln>
          <a:scene3d>
            <a:camera prst="orthographicFront"/>
            <a:lightRig rig="threePt" dir="t"/>
          </a:scene3d>
          <a:sp3d>
            <a:bevelT w="152400" h="50800" prst="softRound"/>
          </a:sp3d>
        </p:spPr>
      </p:pic>
      <p:pic>
        <p:nvPicPr>
          <p:cNvPr id="6" name="Рисунок 5" descr="Описание: http://im2-tub-ru.yandex.net/i?id=420006276-11-72&amp;n=21"/>
          <p:cNvPicPr>
            <a:picLocks noChangeAspect="1"/>
          </p:cNvPicPr>
          <p:nvPr/>
        </p:nvPicPr>
        <p:blipFill>
          <a:blip r:embed="rId3" cstate="print">
            <a:extLst>
              <a:ext uri="{28A0092B-C50C-407E-A947-70E740481C1C}">
                <a14:useLocalDpi xmlns:lc="http://schemas.openxmlformats.org/drawingml/2006/lockedCanvas" xmlns:pic="http://schemas.openxmlformats.org/drawingml/2006/picture" xmlns="" xmlns:mc="http://schemas.openxmlformats.org/markup-compatibility/2006" xmlns:a14="http://schemas.microsoft.com/office/drawing/2010/main" xmlns:w="http://schemas.openxmlformats.org/wordprocessingml/2006/main" xmlns:w10="urn:schemas-microsoft-com:office:word" xmlns:v="urn:schemas-microsoft-com:vml" xmlns:o="urn:schemas-microsoft-com:office:office" xmlns:wne="http://schemas.microsoft.com/office/word/2006/wordml" xmlns:wp="http://schemas.openxmlformats.org/drawingml/2006/wordprocessingDrawing" xmlns:m="http://schemas.openxmlformats.org/officeDocument/2006/math" xmlns:ve="http://schemas.openxmlformats.org/markup-compatibility/2006" val="0"/>
              </a:ext>
            </a:extLst>
          </a:blip>
          <a:srcRect/>
          <a:stretch>
            <a:fillRect/>
          </a:stretch>
        </p:blipFill>
        <p:spPr bwMode="auto">
          <a:xfrm>
            <a:off x="357158" y="1785926"/>
            <a:ext cx="1637665" cy="1705356"/>
          </a:xfrm>
          <a:prstGeom prst="rect">
            <a:avLst/>
          </a:prstGeom>
          <a:noFill/>
          <a:ln>
            <a:noFill/>
          </a:ln>
          <a:scene3d>
            <a:camera prst="isometricOffAxis2Left"/>
            <a:lightRig rig="threePt" dir="t"/>
          </a:scene3d>
          <a:sp3d>
            <a:bevelT w="152400" h="50800" prst="softRound"/>
          </a:sp3d>
        </p:spPr>
      </p:pic>
      <p:sp>
        <p:nvSpPr>
          <p:cNvPr id="28684" name="Развернутая стрелка 24"/>
          <p:cNvSpPr>
            <a:spLocks/>
          </p:cNvSpPr>
          <p:nvPr/>
        </p:nvSpPr>
        <p:spPr bwMode="auto">
          <a:xfrm>
            <a:off x="1071538" y="1214422"/>
            <a:ext cx="409575" cy="927100"/>
          </a:xfrm>
          <a:custGeom>
            <a:avLst/>
            <a:gdLst>
              <a:gd name="T0" fmla="*/ 0 w 408940"/>
              <a:gd name="T1" fmla="*/ 927735 h 927735"/>
              <a:gd name="T2" fmla="*/ 0 w 408940"/>
              <a:gd name="T3" fmla="*/ 178911 h 927735"/>
              <a:gd name="T4" fmla="*/ 178911 w 408940"/>
              <a:gd name="T5" fmla="*/ 0 h 927735"/>
              <a:gd name="T6" fmla="*/ 178911 w 408940"/>
              <a:gd name="T7" fmla="*/ 0 h 927735"/>
              <a:gd name="T8" fmla="*/ 357822 w 408940"/>
              <a:gd name="T9" fmla="*/ 178911 h 927735"/>
              <a:gd name="T10" fmla="*/ 357823 w 408940"/>
              <a:gd name="T11" fmla="*/ 593566 h 927735"/>
              <a:gd name="T12" fmla="*/ 408940 w 408940"/>
              <a:gd name="T13" fmla="*/ 593566 h 927735"/>
              <a:gd name="T14" fmla="*/ 306705 w 408940"/>
              <a:gd name="T15" fmla="*/ 695801 h 927735"/>
              <a:gd name="T16" fmla="*/ 204470 w 408940"/>
              <a:gd name="T17" fmla="*/ 593566 h 927735"/>
              <a:gd name="T18" fmla="*/ 255588 w 408940"/>
              <a:gd name="T19" fmla="*/ 593566 h 927735"/>
              <a:gd name="T20" fmla="*/ 255588 w 408940"/>
              <a:gd name="T21" fmla="*/ 178911 h 927735"/>
              <a:gd name="T22" fmla="*/ 178912 w 408940"/>
              <a:gd name="T23" fmla="*/ 102235 h 927735"/>
              <a:gd name="T24" fmla="*/ 178911 w 408940"/>
              <a:gd name="T25" fmla="*/ 102235 h 927735"/>
              <a:gd name="T26" fmla="*/ 102235 w 408940"/>
              <a:gd name="T27" fmla="*/ 178911 h 927735"/>
              <a:gd name="T28" fmla="*/ 102235 w 408940"/>
              <a:gd name="T29" fmla="*/ 927735 h 927735"/>
              <a:gd name="T30" fmla="*/ 0 w 408940"/>
              <a:gd name="T31" fmla="*/ 927735 h 927735"/>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408940" h="927735">
                <a:moveTo>
                  <a:pt x="0" y="927735"/>
                </a:moveTo>
                <a:lnTo>
                  <a:pt x="0" y="178911"/>
                </a:lnTo>
                <a:cubicBezTo>
                  <a:pt x="0" y="80101"/>
                  <a:pt x="80101" y="0"/>
                  <a:pt x="178911" y="0"/>
                </a:cubicBezTo>
                <a:lnTo>
                  <a:pt x="178911" y="0"/>
                </a:lnTo>
                <a:cubicBezTo>
                  <a:pt x="277721" y="0"/>
                  <a:pt x="357822" y="80101"/>
                  <a:pt x="357822" y="178911"/>
                </a:cubicBezTo>
                <a:cubicBezTo>
                  <a:pt x="357822" y="317129"/>
                  <a:pt x="357823" y="455348"/>
                  <a:pt x="357823" y="593566"/>
                </a:cubicBezTo>
                <a:lnTo>
                  <a:pt x="408940" y="593566"/>
                </a:lnTo>
                <a:lnTo>
                  <a:pt x="306705" y="695801"/>
                </a:lnTo>
                <a:lnTo>
                  <a:pt x="204470" y="593566"/>
                </a:lnTo>
                <a:lnTo>
                  <a:pt x="255588" y="593566"/>
                </a:lnTo>
                <a:lnTo>
                  <a:pt x="255588" y="178911"/>
                </a:lnTo>
                <a:cubicBezTo>
                  <a:pt x="255588" y="136564"/>
                  <a:pt x="221259" y="102235"/>
                  <a:pt x="178912" y="102235"/>
                </a:cubicBezTo>
                <a:lnTo>
                  <a:pt x="178911" y="102235"/>
                </a:lnTo>
                <a:cubicBezTo>
                  <a:pt x="136564" y="102235"/>
                  <a:pt x="102235" y="136564"/>
                  <a:pt x="102235" y="178911"/>
                </a:cubicBezTo>
                <a:lnTo>
                  <a:pt x="102235" y="927735"/>
                </a:lnTo>
                <a:lnTo>
                  <a:pt x="0" y="927735"/>
                </a:lnTo>
                <a:close/>
              </a:path>
            </a:pathLst>
          </a:custGeom>
          <a:solidFill>
            <a:srgbClr val="4F81BD"/>
          </a:solidFill>
          <a:ln w="25400">
            <a:solidFill>
              <a:srgbClr val="385D8A"/>
            </a:solidFill>
            <a:round/>
            <a:headEnd/>
            <a:tailEnd/>
          </a:ln>
        </p:spPr>
        <p:txBody>
          <a:bodyPr vert="horz" wrap="square" lIns="91440" tIns="45720" rIns="91440" bIns="45720" numCol="1" anchor="ctr" anchorCtr="0" compatLnSpc="1">
            <a:prstTxWarp prst="textNoShape">
              <a:avLst/>
            </a:prstTxWarp>
          </a:bodyPr>
          <a:lstStyle/>
          <a:p>
            <a:endParaRPr lang="ru-RU" dirty="0"/>
          </a:p>
        </p:txBody>
      </p:sp>
      <p:sp>
        <p:nvSpPr>
          <p:cNvPr id="28681" name="Развернутая стрелка 27"/>
          <p:cNvSpPr>
            <a:spLocks/>
          </p:cNvSpPr>
          <p:nvPr/>
        </p:nvSpPr>
        <p:spPr bwMode="auto">
          <a:xfrm>
            <a:off x="5429256" y="1142984"/>
            <a:ext cx="381000" cy="995362"/>
          </a:xfrm>
          <a:custGeom>
            <a:avLst/>
            <a:gdLst>
              <a:gd name="T0" fmla="*/ 0 w 381635"/>
              <a:gd name="T1" fmla="*/ 995680 h 995680"/>
              <a:gd name="T2" fmla="*/ 0 w 381635"/>
              <a:gd name="T3" fmla="*/ 166965 h 995680"/>
              <a:gd name="T4" fmla="*/ 166965 w 381635"/>
              <a:gd name="T5" fmla="*/ 0 h 995680"/>
              <a:gd name="T6" fmla="*/ 166965 w 381635"/>
              <a:gd name="T7" fmla="*/ 0 h 995680"/>
              <a:gd name="T8" fmla="*/ 333930 w 381635"/>
              <a:gd name="T9" fmla="*/ 166965 h 995680"/>
              <a:gd name="T10" fmla="*/ 333931 w 381635"/>
              <a:gd name="T11" fmla="*/ 651351 h 995680"/>
              <a:gd name="T12" fmla="*/ 381635 w 381635"/>
              <a:gd name="T13" fmla="*/ 651351 h 995680"/>
              <a:gd name="T14" fmla="*/ 286226 w 381635"/>
              <a:gd name="T15" fmla="*/ 746760 h 995680"/>
              <a:gd name="T16" fmla="*/ 190818 w 381635"/>
              <a:gd name="T17" fmla="*/ 651351 h 995680"/>
              <a:gd name="T18" fmla="*/ 238522 w 381635"/>
              <a:gd name="T19" fmla="*/ 651351 h 995680"/>
              <a:gd name="T20" fmla="*/ 238522 w 381635"/>
              <a:gd name="T21" fmla="*/ 166965 h 995680"/>
              <a:gd name="T22" fmla="*/ 166965 w 381635"/>
              <a:gd name="T23" fmla="*/ 95408 h 995680"/>
              <a:gd name="T24" fmla="*/ 166965 w 381635"/>
              <a:gd name="T25" fmla="*/ 95409 h 995680"/>
              <a:gd name="T26" fmla="*/ 95408 w 381635"/>
              <a:gd name="T27" fmla="*/ 166966 h 995680"/>
              <a:gd name="T28" fmla="*/ 95409 w 381635"/>
              <a:gd name="T29" fmla="*/ 995680 h 995680"/>
              <a:gd name="T30" fmla="*/ 0 w 381635"/>
              <a:gd name="T31" fmla="*/ 995680 h 995680"/>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381635" h="995680">
                <a:moveTo>
                  <a:pt x="0" y="995680"/>
                </a:moveTo>
                <a:lnTo>
                  <a:pt x="0" y="166965"/>
                </a:lnTo>
                <a:cubicBezTo>
                  <a:pt x="0" y="74753"/>
                  <a:pt x="74753" y="0"/>
                  <a:pt x="166965" y="0"/>
                </a:cubicBezTo>
                <a:lnTo>
                  <a:pt x="166965" y="0"/>
                </a:lnTo>
                <a:cubicBezTo>
                  <a:pt x="259177" y="0"/>
                  <a:pt x="333930" y="74753"/>
                  <a:pt x="333930" y="166965"/>
                </a:cubicBezTo>
                <a:cubicBezTo>
                  <a:pt x="333930" y="328427"/>
                  <a:pt x="333931" y="489889"/>
                  <a:pt x="333931" y="651351"/>
                </a:cubicBezTo>
                <a:lnTo>
                  <a:pt x="381635" y="651351"/>
                </a:lnTo>
                <a:lnTo>
                  <a:pt x="286226" y="746760"/>
                </a:lnTo>
                <a:lnTo>
                  <a:pt x="190818" y="651351"/>
                </a:lnTo>
                <a:lnTo>
                  <a:pt x="238522" y="651351"/>
                </a:lnTo>
                <a:lnTo>
                  <a:pt x="238522" y="166965"/>
                </a:lnTo>
                <a:cubicBezTo>
                  <a:pt x="238522" y="127445"/>
                  <a:pt x="206485" y="95408"/>
                  <a:pt x="166965" y="95408"/>
                </a:cubicBezTo>
                <a:lnTo>
                  <a:pt x="166965" y="95409"/>
                </a:lnTo>
                <a:cubicBezTo>
                  <a:pt x="127445" y="95409"/>
                  <a:pt x="95408" y="127446"/>
                  <a:pt x="95408" y="166966"/>
                </a:cubicBezTo>
                <a:cubicBezTo>
                  <a:pt x="95408" y="443204"/>
                  <a:pt x="95409" y="719442"/>
                  <a:pt x="95409" y="995680"/>
                </a:cubicBezTo>
                <a:lnTo>
                  <a:pt x="0" y="995680"/>
                </a:lnTo>
                <a:close/>
              </a:path>
            </a:pathLst>
          </a:custGeom>
          <a:solidFill>
            <a:srgbClr val="4F81BD"/>
          </a:solidFill>
          <a:ln w="25400">
            <a:solidFill>
              <a:srgbClr val="385D8A"/>
            </a:solidFill>
            <a:round/>
            <a:headEnd/>
            <a:tailEnd/>
          </a:ln>
        </p:spPr>
        <p:txBody>
          <a:bodyPr vert="horz" wrap="square" lIns="91440" tIns="45720" rIns="91440" bIns="45720" numCol="1" anchor="ctr" anchorCtr="0" compatLnSpc="1">
            <a:prstTxWarp prst="textNoShape">
              <a:avLst/>
            </a:prstTxWarp>
          </a:bodyPr>
          <a:lstStyle/>
          <a:p>
            <a:endParaRPr lang="ru-RU" dirty="0"/>
          </a:p>
        </p:txBody>
      </p:sp>
      <p:sp>
        <p:nvSpPr>
          <p:cNvPr id="28683" name="Стрелка углом 28"/>
          <p:cNvSpPr>
            <a:spLocks/>
          </p:cNvSpPr>
          <p:nvPr/>
        </p:nvSpPr>
        <p:spPr bwMode="auto">
          <a:xfrm>
            <a:off x="3143240" y="1357298"/>
            <a:ext cx="600075" cy="804863"/>
          </a:xfrm>
          <a:custGeom>
            <a:avLst/>
            <a:gdLst>
              <a:gd name="T0" fmla="*/ 0 w 600075"/>
              <a:gd name="T1" fmla="*/ 805142 h 805142"/>
              <a:gd name="T2" fmla="*/ 0 w 600075"/>
              <a:gd name="T3" fmla="*/ 337542 h 805142"/>
              <a:gd name="T4" fmla="*/ 262533 w 600075"/>
              <a:gd name="T5" fmla="*/ 75009 h 805142"/>
              <a:gd name="T6" fmla="*/ 450056 w 600075"/>
              <a:gd name="T7" fmla="*/ 75009 h 805142"/>
              <a:gd name="T8" fmla="*/ 450056 w 600075"/>
              <a:gd name="T9" fmla="*/ 0 h 805142"/>
              <a:gd name="T10" fmla="*/ 600075 w 600075"/>
              <a:gd name="T11" fmla="*/ 150019 h 805142"/>
              <a:gd name="T12" fmla="*/ 450056 w 600075"/>
              <a:gd name="T13" fmla="*/ 300038 h 805142"/>
              <a:gd name="T14" fmla="*/ 450056 w 600075"/>
              <a:gd name="T15" fmla="*/ 225028 h 805142"/>
              <a:gd name="T16" fmla="*/ 262533 w 600075"/>
              <a:gd name="T17" fmla="*/ 225028 h 805142"/>
              <a:gd name="T18" fmla="*/ 150019 w 600075"/>
              <a:gd name="T19" fmla="*/ 337542 h 805142"/>
              <a:gd name="T20" fmla="*/ 150019 w 600075"/>
              <a:gd name="T21" fmla="*/ 805142 h 805142"/>
              <a:gd name="T22" fmla="*/ 0 w 600075"/>
              <a:gd name="T23" fmla="*/ 805142 h 80514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600075" h="805142">
                <a:moveTo>
                  <a:pt x="0" y="805142"/>
                </a:moveTo>
                <a:lnTo>
                  <a:pt x="0" y="337542"/>
                </a:lnTo>
                <a:cubicBezTo>
                  <a:pt x="0" y="192549"/>
                  <a:pt x="117540" y="75009"/>
                  <a:pt x="262533" y="75009"/>
                </a:cubicBezTo>
                <a:lnTo>
                  <a:pt x="450056" y="75009"/>
                </a:lnTo>
                <a:lnTo>
                  <a:pt x="450056" y="0"/>
                </a:lnTo>
                <a:lnTo>
                  <a:pt x="600075" y="150019"/>
                </a:lnTo>
                <a:lnTo>
                  <a:pt x="450056" y="300038"/>
                </a:lnTo>
                <a:lnTo>
                  <a:pt x="450056" y="225028"/>
                </a:lnTo>
                <a:lnTo>
                  <a:pt x="262533" y="225028"/>
                </a:lnTo>
                <a:cubicBezTo>
                  <a:pt x="200393" y="225028"/>
                  <a:pt x="150019" y="275402"/>
                  <a:pt x="150019" y="337542"/>
                </a:cubicBezTo>
                <a:lnTo>
                  <a:pt x="150019" y="805142"/>
                </a:lnTo>
                <a:lnTo>
                  <a:pt x="0" y="805142"/>
                </a:lnTo>
                <a:close/>
              </a:path>
            </a:pathLst>
          </a:custGeom>
          <a:solidFill>
            <a:srgbClr val="4F81BD"/>
          </a:solidFill>
          <a:ln w="25400">
            <a:solidFill>
              <a:srgbClr val="385D8A"/>
            </a:solidFill>
            <a:round/>
            <a:headEnd/>
            <a:tailEnd/>
          </a:ln>
        </p:spPr>
        <p:txBody>
          <a:bodyPr vert="horz" wrap="square" lIns="91440" tIns="45720" rIns="91440" bIns="45720" numCol="1" anchor="ctr" anchorCtr="0" compatLnSpc="1">
            <a:prstTxWarp prst="textNoShape">
              <a:avLst/>
            </a:prstTxWarp>
          </a:bodyPr>
          <a:lstStyle/>
          <a:p>
            <a:endParaRPr lang="ru-RU" dirty="0"/>
          </a:p>
        </p:txBody>
      </p:sp>
      <p:sp>
        <p:nvSpPr>
          <p:cNvPr id="28682" name="Стрелка углом 29"/>
          <p:cNvSpPr>
            <a:spLocks/>
          </p:cNvSpPr>
          <p:nvPr/>
        </p:nvSpPr>
        <p:spPr bwMode="auto">
          <a:xfrm>
            <a:off x="7929586" y="1428736"/>
            <a:ext cx="544513" cy="695325"/>
          </a:xfrm>
          <a:custGeom>
            <a:avLst/>
            <a:gdLst>
              <a:gd name="T0" fmla="*/ 0 w 544830"/>
              <a:gd name="T1" fmla="*/ 695960 h 695960"/>
              <a:gd name="T2" fmla="*/ 0 w 544830"/>
              <a:gd name="T3" fmla="*/ 313288 h 695960"/>
              <a:gd name="T4" fmla="*/ 238363 w 544830"/>
              <a:gd name="T5" fmla="*/ 74925 h 695960"/>
              <a:gd name="T6" fmla="*/ 408623 w 544830"/>
              <a:gd name="T7" fmla="*/ 74925 h 695960"/>
              <a:gd name="T8" fmla="*/ 408623 w 544830"/>
              <a:gd name="T9" fmla="*/ 0 h 695960"/>
              <a:gd name="T10" fmla="*/ 544830 w 544830"/>
              <a:gd name="T11" fmla="*/ 143029 h 695960"/>
              <a:gd name="T12" fmla="*/ 408623 w 544830"/>
              <a:gd name="T13" fmla="*/ 286058 h 695960"/>
              <a:gd name="T14" fmla="*/ 408623 w 544830"/>
              <a:gd name="T15" fmla="*/ 211133 h 695960"/>
              <a:gd name="T16" fmla="*/ 238363 w 544830"/>
              <a:gd name="T17" fmla="*/ 211133 h 695960"/>
              <a:gd name="T18" fmla="*/ 136207 w 544830"/>
              <a:gd name="T19" fmla="*/ 313289 h 695960"/>
              <a:gd name="T20" fmla="*/ 136208 w 544830"/>
              <a:gd name="T21" fmla="*/ 695960 h 695960"/>
              <a:gd name="T22" fmla="*/ 0 w 544830"/>
              <a:gd name="T23" fmla="*/ 695960 h 695960"/>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544830" h="695960">
                <a:moveTo>
                  <a:pt x="0" y="695960"/>
                </a:moveTo>
                <a:lnTo>
                  <a:pt x="0" y="313288"/>
                </a:lnTo>
                <a:cubicBezTo>
                  <a:pt x="0" y="181644"/>
                  <a:pt x="106719" y="74925"/>
                  <a:pt x="238363" y="74925"/>
                </a:cubicBezTo>
                <a:lnTo>
                  <a:pt x="408623" y="74925"/>
                </a:lnTo>
                <a:lnTo>
                  <a:pt x="408623" y="0"/>
                </a:lnTo>
                <a:lnTo>
                  <a:pt x="544830" y="143029"/>
                </a:lnTo>
                <a:lnTo>
                  <a:pt x="408623" y="286058"/>
                </a:lnTo>
                <a:lnTo>
                  <a:pt x="408623" y="211133"/>
                </a:lnTo>
                <a:lnTo>
                  <a:pt x="238363" y="211133"/>
                </a:lnTo>
                <a:cubicBezTo>
                  <a:pt x="181944" y="211133"/>
                  <a:pt x="136207" y="256870"/>
                  <a:pt x="136207" y="313289"/>
                </a:cubicBezTo>
                <a:cubicBezTo>
                  <a:pt x="136207" y="440846"/>
                  <a:pt x="136208" y="568403"/>
                  <a:pt x="136208" y="695960"/>
                </a:cubicBezTo>
                <a:lnTo>
                  <a:pt x="0" y="695960"/>
                </a:lnTo>
                <a:close/>
              </a:path>
            </a:pathLst>
          </a:custGeom>
          <a:solidFill>
            <a:srgbClr val="4F81BD"/>
          </a:solidFill>
          <a:ln w="25400">
            <a:solidFill>
              <a:srgbClr val="385D8A"/>
            </a:solidFill>
            <a:round/>
            <a:headEnd/>
            <a:tailEnd/>
          </a:ln>
        </p:spPr>
        <p:txBody>
          <a:bodyPr vert="horz" wrap="square" lIns="91440" tIns="45720" rIns="91440" bIns="45720" numCol="1" anchor="ctr" anchorCtr="0" compatLnSpc="1">
            <a:prstTxWarp prst="textNoShape">
              <a:avLst/>
            </a:prstTxWarp>
          </a:bodyPr>
          <a:lstStyle/>
          <a:p>
            <a:endParaRPr lang="ru-RU" dirty="0"/>
          </a:p>
        </p:txBody>
      </p:sp>
      <p:sp>
        <p:nvSpPr>
          <p:cNvPr id="28674" name="Прямоугольник 672"/>
          <p:cNvSpPr>
            <a:spLocks noChangeArrowheads="1"/>
          </p:cNvSpPr>
          <p:nvPr/>
        </p:nvSpPr>
        <p:spPr bwMode="auto">
          <a:xfrm>
            <a:off x="285720" y="5429264"/>
            <a:ext cx="4040188" cy="1143008"/>
          </a:xfrm>
          <a:prstGeom prst="rect">
            <a:avLst/>
          </a:prstGeom>
          <a:solidFill>
            <a:srgbClr val="D7E4BD"/>
          </a:solidFill>
          <a:ln w="25400">
            <a:solidFill>
              <a:srgbClr val="4F81BD"/>
            </a:solidFill>
            <a:miter lim="800000"/>
            <a:headEnd/>
            <a:tailEnd/>
          </a:ln>
        </p:spPr>
        <p:txBody>
          <a:bodyPr vert="horz" wrap="square" lIns="91440" tIns="45720" rIns="91440" bIns="45720" numCol="1" anchor="ctr" anchorCtr="0" compatLnSpc="1">
            <a:prstTxWarp prst="textNoShape">
              <a:avLst/>
            </a:prstTxWarp>
          </a:bodyPr>
          <a:lstStyle/>
          <a:p>
            <a:pPr marL="0" marR="0" lvl="0" algn="ctr" defTabSz="914400" rtl="0" eaLnBrk="1" fontAlgn="base" latinLnBrk="0" hangingPunct="1">
              <a:lnSpc>
                <a:spcPct val="100000"/>
              </a:lnSpc>
              <a:spcBef>
                <a:spcPct val="0"/>
              </a:spcBef>
              <a:spcAft>
                <a:spcPct val="0"/>
              </a:spcAft>
              <a:buClrTx/>
              <a:buSzTx/>
              <a:buFontTx/>
              <a:buNone/>
              <a:tabLst/>
            </a:pPr>
            <a:r>
              <a:rPr kumimoji="0" lang="ru-RU" sz="15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При превышении расходов над доходами принимается решение об источниках покрытия дефицита (например, использовать остатки средств на счете, взять кредит) </a:t>
            </a:r>
            <a:endParaRPr kumimoji="0" lang="ru-RU" sz="18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28676" name="Прямоугольная выноска 674"/>
          <p:cNvSpPr>
            <a:spLocks noChangeArrowheads="1"/>
          </p:cNvSpPr>
          <p:nvPr/>
        </p:nvSpPr>
        <p:spPr bwMode="auto">
          <a:xfrm>
            <a:off x="590550" y="4443413"/>
            <a:ext cx="3695698" cy="571500"/>
          </a:xfrm>
          <a:prstGeom prst="wedgeRectCallout">
            <a:avLst>
              <a:gd name="adj1" fmla="val -20236"/>
              <a:gd name="adj2" fmla="val 95394"/>
            </a:avLst>
          </a:prstGeom>
          <a:solidFill>
            <a:srgbClr val="E6E0EC"/>
          </a:solidFill>
          <a:ln w="25400">
            <a:solidFill>
              <a:srgbClr val="385D8A"/>
            </a:solidFill>
            <a:miter lim="800000"/>
            <a:headEnd/>
            <a:tailEnd/>
          </a:ln>
        </p:spPr>
        <p:txBody>
          <a:bodyPr vert="horz" wrap="square" lIns="91440" tIns="45720" rIns="91440" bIns="45720" numCol="1" anchor="ctr" anchorCtr="0" compatLnSpc="1">
            <a:prstTxWarp prst="textNoShape">
              <a:avLst/>
            </a:prstTxWarp>
          </a:bodyPr>
          <a:lstStyle/>
          <a:p>
            <a:pPr marL="0" marR="0" lvl="0" algn="ctr" defTabSz="914400" rtl="0" eaLnBrk="1" fontAlgn="base" latinLnBrk="0" hangingPunct="1">
              <a:lnSpc>
                <a:spcPct val="100000"/>
              </a:lnSpc>
              <a:spcBef>
                <a:spcPct val="0"/>
              </a:spcBef>
              <a:spcAft>
                <a:spcPct val="0"/>
              </a:spcAft>
              <a:buClrTx/>
              <a:buSzTx/>
              <a:buFontTx/>
              <a:buNone/>
              <a:tabLst/>
            </a:pPr>
            <a:r>
              <a:rPr kumimoji="0" lang="ru-RU" sz="1600" b="1" i="0" u="none" strike="noStrike" cap="none" normalizeH="0" baseline="0" dirty="0" smtClean="0">
                <a:ln>
                  <a:noFill/>
                </a:ln>
                <a:solidFill>
                  <a:srgbClr val="000000"/>
                </a:solidFill>
                <a:effectLst/>
                <a:latin typeface="Georgia" pitchFamily="18" charset="0"/>
                <a:ea typeface="Times New Roman" pitchFamily="18" charset="0"/>
                <a:cs typeface="Arial" pitchFamily="34" charset="0"/>
              </a:rPr>
              <a:t>Дефицит</a:t>
            </a:r>
            <a:endParaRPr lang="ru-RU" sz="600" dirty="0" smtClean="0">
              <a:latin typeface="Georgia" pitchFamily="18" charset="0"/>
              <a:ea typeface="Times New Roman" pitchFamily="18" charset="0"/>
              <a:cs typeface="Arial" pitchFamily="34" charset="0"/>
            </a:endParaRPr>
          </a:p>
          <a:p>
            <a:pPr marL="0" marR="0" lvl="0" algn="ctr" defTabSz="914400" rtl="0" eaLnBrk="1" fontAlgn="base" latinLnBrk="0" hangingPunct="1">
              <a:lnSpc>
                <a:spcPct val="100000"/>
              </a:lnSpc>
              <a:spcBef>
                <a:spcPct val="0"/>
              </a:spcBef>
              <a:spcAft>
                <a:spcPct val="0"/>
              </a:spcAft>
              <a:buClrTx/>
              <a:buSzTx/>
              <a:buFontTx/>
              <a:buNone/>
              <a:tabLst/>
            </a:pPr>
            <a:r>
              <a:rPr kumimoji="0" lang="ru-RU" sz="1600" b="1" i="0" u="none" strike="noStrike" cap="none" normalizeH="0" baseline="0" dirty="0" smtClean="0">
                <a:ln>
                  <a:noFill/>
                </a:ln>
                <a:solidFill>
                  <a:srgbClr val="000000"/>
                </a:solidFill>
                <a:effectLst/>
                <a:latin typeface="Georgia" pitchFamily="18" charset="0"/>
                <a:ea typeface="Times New Roman" pitchFamily="18" charset="0"/>
                <a:cs typeface="Arial" pitchFamily="34" charset="0"/>
              </a:rPr>
              <a:t>(расходы больше доходов)</a:t>
            </a:r>
            <a:endParaRPr kumimoji="0" lang="ru-RU" sz="1800" b="0" i="0" u="none" strike="noStrike" cap="none" normalizeH="0" baseline="0" dirty="0" smtClean="0">
              <a:ln>
                <a:noFill/>
              </a:ln>
              <a:solidFill>
                <a:schemeClr val="tx1"/>
              </a:solidFill>
              <a:effectLst/>
              <a:latin typeface="Georgia" pitchFamily="18" charset="0"/>
              <a:cs typeface="Arial" pitchFamily="34" charset="0"/>
            </a:endParaRPr>
          </a:p>
        </p:txBody>
      </p:sp>
      <p:sp>
        <p:nvSpPr>
          <p:cNvPr id="28673" name="Прямоугольник 687"/>
          <p:cNvSpPr>
            <a:spLocks noChangeArrowheads="1"/>
          </p:cNvSpPr>
          <p:nvPr/>
        </p:nvSpPr>
        <p:spPr bwMode="auto">
          <a:xfrm>
            <a:off x="4857752" y="5429264"/>
            <a:ext cx="4052887" cy="1143008"/>
          </a:xfrm>
          <a:prstGeom prst="rect">
            <a:avLst/>
          </a:prstGeom>
          <a:solidFill>
            <a:srgbClr val="D7E4BD"/>
          </a:solidFill>
          <a:ln w="25400">
            <a:solidFill>
              <a:srgbClr val="385D8A"/>
            </a:solidFill>
            <a:miter lim="800000"/>
            <a:headEnd/>
            <a:tailEnd/>
          </a:ln>
        </p:spPr>
        <p:txBody>
          <a:bodyPr vert="horz" wrap="square" lIns="91440" tIns="45720" rIns="91440" bIns="45720" numCol="1" anchor="ctr" anchorCtr="0" compatLnSpc="1">
            <a:prstTxWarp prst="textNoShape">
              <a:avLst/>
            </a:prstTxWarp>
          </a:bodyPr>
          <a:lstStyle/>
          <a:p>
            <a:pPr marL="0" marR="0" lvl="0" algn="ctr" defTabSz="914400" rtl="0" eaLnBrk="1" fontAlgn="base" latinLnBrk="0" hangingPunct="1">
              <a:lnSpc>
                <a:spcPct val="100000"/>
              </a:lnSpc>
              <a:spcBef>
                <a:spcPct val="0"/>
              </a:spcBef>
              <a:spcAft>
                <a:spcPct val="0"/>
              </a:spcAft>
              <a:buClrTx/>
              <a:buSzTx/>
              <a:buFontTx/>
              <a:buNone/>
              <a:tabLst/>
            </a:pPr>
            <a:r>
              <a:rPr kumimoji="0" lang="ru-RU" sz="15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При превышении доходов над расходами</a:t>
            </a:r>
            <a:r>
              <a:rPr kumimoji="0" lang="ru-RU" sz="1500" b="0" i="0" u="none" strike="noStrike" cap="none" normalizeH="0" dirty="0" smtClean="0">
                <a:ln>
                  <a:noFill/>
                </a:ln>
                <a:solidFill>
                  <a:srgbClr val="000000"/>
                </a:solidFill>
                <a:effectLst/>
                <a:latin typeface="Times New Roman" pitchFamily="18" charset="0"/>
                <a:ea typeface="Times New Roman" pitchFamily="18" charset="0"/>
                <a:cs typeface="Times New Roman" pitchFamily="18" charset="0"/>
              </a:rPr>
              <a:t> </a:t>
            </a:r>
            <a:r>
              <a:rPr kumimoji="0" lang="ru-RU" sz="15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принимается решение, как их </a:t>
            </a:r>
          </a:p>
          <a:p>
            <a:pPr marL="0" marR="0" lvl="0" algn="ctr" defTabSz="914400" rtl="0" eaLnBrk="1" fontAlgn="base" latinLnBrk="0" hangingPunct="1">
              <a:lnSpc>
                <a:spcPct val="100000"/>
              </a:lnSpc>
              <a:spcBef>
                <a:spcPct val="0"/>
              </a:spcBef>
              <a:spcAft>
                <a:spcPct val="0"/>
              </a:spcAft>
              <a:buClrTx/>
              <a:buSzTx/>
              <a:buFontTx/>
              <a:buNone/>
              <a:tabLst/>
            </a:pPr>
            <a:r>
              <a:rPr kumimoji="0" lang="ru-RU" sz="15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использовать (например, накапливать </a:t>
            </a:r>
            <a:r>
              <a:rPr kumimoji="0" lang="ru-RU" sz="1500" b="0" i="0" u="none" strike="noStrike" cap="none" normalizeH="0" dirty="0" smtClean="0">
                <a:ln>
                  <a:noFill/>
                </a:ln>
                <a:solidFill>
                  <a:srgbClr val="000000"/>
                </a:solidFill>
                <a:effectLst/>
                <a:latin typeface="Times New Roman" pitchFamily="18" charset="0"/>
                <a:ea typeface="Times New Roman" pitchFamily="18" charset="0"/>
                <a:cs typeface="Times New Roman" pitchFamily="18" charset="0"/>
              </a:rPr>
              <a:t>р</a:t>
            </a:r>
            <a:r>
              <a:rPr kumimoji="0" lang="ru-RU" sz="15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езервы,</a:t>
            </a:r>
            <a:r>
              <a:rPr kumimoji="0" lang="ru-RU" sz="1500" b="0" i="0" u="none" strike="noStrike" cap="none" normalizeH="0" dirty="0" smtClean="0">
                <a:ln>
                  <a:noFill/>
                </a:ln>
                <a:solidFill>
                  <a:srgbClr val="000000"/>
                </a:solidFill>
                <a:effectLst/>
                <a:latin typeface="Times New Roman" pitchFamily="18" charset="0"/>
                <a:ea typeface="Times New Roman" pitchFamily="18" charset="0"/>
                <a:cs typeface="Times New Roman" pitchFamily="18" charset="0"/>
              </a:rPr>
              <a:t> </a:t>
            </a:r>
            <a:r>
              <a:rPr kumimoji="0" lang="ru-RU" sz="15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остатки, погашать ранее взятые кредиты)</a:t>
            </a:r>
            <a:endParaRPr kumimoji="0" lang="ru-RU" sz="18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28675" name="Прямоугольная выноска 683"/>
          <p:cNvSpPr>
            <a:spLocks noChangeArrowheads="1"/>
          </p:cNvSpPr>
          <p:nvPr/>
        </p:nvSpPr>
        <p:spPr bwMode="auto">
          <a:xfrm>
            <a:off x="4984750" y="4443413"/>
            <a:ext cx="3802092" cy="571500"/>
          </a:xfrm>
          <a:prstGeom prst="wedgeRectCallout">
            <a:avLst>
              <a:gd name="adj1" fmla="val -20833"/>
              <a:gd name="adj2" fmla="val 95935"/>
            </a:avLst>
          </a:prstGeom>
          <a:solidFill>
            <a:srgbClr val="E6E0EC"/>
          </a:solidFill>
          <a:ln w="25400">
            <a:solidFill>
              <a:srgbClr val="385D8A"/>
            </a:solidFill>
            <a:miter lim="800000"/>
            <a:headEnd/>
            <a:tailEnd/>
          </a:ln>
        </p:spPr>
        <p:txBody>
          <a:bodyPr vert="horz" wrap="square" lIns="91440" tIns="45720" rIns="91440" bIns="45720" numCol="1" anchor="ctr" anchorCtr="0" compatLnSpc="1">
            <a:prstTxWarp prst="textNoShape">
              <a:avLst/>
            </a:prstTxWarp>
          </a:bodyPr>
          <a:lstStyle/>
          <a:p>
            <a:pPr marL="0" marR="0" lvl="0" indent="450850" algn="ctr" defTabSz="914400" rtl="0" eaLnBrk="1" fontAlgn="base" latinLnBrk="0" hangingPunct="1">
              <a:lnSpc>
                <a:spcPct val="100000"/>
              </a:lnSpc>
              <a:spcBef>
                <a:spcPct val="0"/>
              </a:spcBef>
              <a:spcAft>
                <a:spcPct val="0"/>
              </a:spcAft>
              <a:buClrTx/>
              <a:buSzTx/>
              <a:buFontTx/>
              <a:buNone/>
              <a:tabLst/>
            </a:pPr>
            <a:endParaRPr kumimoji="0" lang="ru-RU" sz="1600" b="1" i="0" u="none" strike="noStrike" cap="none" normalizeH="0" baseline="0" dirty="0" smtClean="0">
              <a:ln>
                <a:noFill/>
              </a:ln>
              <a:solidFill>
                <a:srgbClr val="000000"/>
              </a:solidFill>
              <a:effectLst/>
              <a:latin typeface="Arial" pitchFamily="34" charset="0"/>
              <a:ea typeface="Times New Roman" pitchFamily="18" charset="0"/>
              <a:cs typeface="Arial" pitchFamily="34" charset="0"/>
            </a:endParaRPr>
          </a:p>
          <a:p>
            <a:pPr marL="0" marR="0" lvl="0" algn="ctr" defTabSz="914400" rtl="0" eaLnBrk="1" fontAlgn="base" latinLnBrk="0" hangingPunct="1">
              <a:lnSpc>
                <a:spcPct val="100000"/>
              </a:lnSpc>
              <a:spcBef>
                <a:spcPct val="0"/>
              </a:spcBef>
              <a:spcAft>
                <a:spcPct val="0"/>
              </a:spcAft>
              <a:buClrTx/>
              <a:buSzTx/>
              <a:buFontTx/>
              <a:buNone/>
              <a:tabLst/>
            </a:pPr>
            <a:r>
              <a:rPr kumimoji="0" lang="ru-RU" sz="1600" b="1" i="0" u="none" strike="noStrike" cap="none" normalizeH="0" baseline="0" dirty="0" smtClean="0">
                <a:ln>
                  <a:noFill/>
                </a:ln>
                <a:solidFill>
                  <a:srgbClr val="000000"/>
                </a:solidFill>
                <a:effectLst/>
                <a:latin typeface="Georgia" pitchFamily="18" charset="0"/>
                <a:ea typeface="Times New Roman" pitchFamily="18" charset="0"/>
                <a:cs typeface="Arial" pitchFamily="34" charset="0"/>
              </a:rPr>
              <a:t>Профицит</a:t>
            </a:r>
            <a:endParaRPr kumimoji="0" lang="ru-RU" sz="600" b="0" i="0" u="none" strike="noStrike" cap="none" normalizeH="0" baseline="0" dirty="0" smtClean="0">
              <a:ln>
                <a:noFill/>
              </a:ln>
              <a:solidFill>
                <a:schemeClr val="tx1"/>
              </a:solidFill>
              <a:effectLst/>
              <a:latin typeface="Georgia" pitchFamily="18" charset="0"/>
              <a:cs typeface="Arial" pitchFamily="34" charset="0"/>
            </a:endParaRPr>
          </a:p>
          <a:p>
            <a:pPr marL="0" marR="0" lvl="0" indent="450850" algn="ctr" defTabSz="914400" rtl="0" eaLnBrk="0" fontAlgn="base" latinLnBrk="0" hangingPunct="0">
              <a:lnSpc>
                <a:spcPct val="100000"/>
              </a:lnSpc>
              <a:spcBef>
                <a:spcPct val="0"/>
              </a:spcBef>
              <a:spcAft>
                <a:spcPct val="0"/>
              </a:spcAft>
              <a:buClrTx/>
              <a:buSzTx/>
              <a:buFontTx/>
              <a:buNone/>
              <a:tabLst/>
            </a:pPr>
            <a:r>
              <a:rPr kumimoji="0" lang="ru-RU" sz="1600" b="1" i="0" u="none" strike="noStrike" cap="none" normalizeH="0" baseline="0" dirty="0" smtClean="0">
                <a:ln>
                  <a:noFill/>
                </a:ln>
                <a:solidFill>
                  <a:srgbClr val="000000"/>
                </a:solidFill>
                <a:effectLst/>
                <a:latin typeface="Georgia" pitchFamily="18" charset="0"/>
                <a:ea typeface="Times New Roman" pitchFamily="18" charset="0"/>
                <a:cs typeface="Arial" pitchFamily="34" charset="0"/>
              </a:rPr>
              <a:t>(доходы больше расходов)</a:t>
            </a:r>
            <a:endParaRPr kumimoji="0" lang="ru-RU" sz="600" b="0" i="0" u="none" strike="noStrike" cap="none" normalizeH="0" baseline="0" dirty="0" smtClean="0">
              <a:ln>
                <a:noFill/>
              </a:ln>
              <a:solidFill>
                <a:schemeClr val="tx1"/>
              </a:solidFill>
              <a:effectLst/>
              <a:latin typeface="Georgia" pitchFamily="18" charset="0"/>
              <a:cs typeface="Arial" pitchFamily="34" charset="0"/>
            </a:endParaRPr>
          </a:p>
          <a:p>
            <a:pPr marL="0" marR="0" lvl="0" indent="45085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Georgia" pitchFamily="18" charset="0"/>
              <a:cs typeface="Arial" pitchFamily="34" charset="0"/>
            </a:endParaRPr>
          </a:p>
        </p:txBody>
      </p:sp>
      <p:sp>
        <p:nvSpPr>
          <p:cNvPr id="28685" name="Rectangle 13"/>
          <p:cNvSpPr>
            <a:spLocks noChangeArrowheads="1"/>
          </p:cNvSpPr>
          <p:nvPr/>
        </p:nvSpPr>
        <p:spPr bwMode="auto">
          <a:xfrm>
            <a:off x="0" y="142852"/>
            <a:ext cx="9144000" cy="98488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0850" algn="ctr" defTabSz="914400" rtl="0" eaLnBrk="1" fontAlgn="base" latinLnBrk="0" hangingPunct="1">
              <a:lnSpc>
                <a:spcPct val="100000"/>
              </a:lnSpc>
              <a:spcBef>
                <a:spcPct val="0"/>
              </a:spcBef>
              <a:spcAft>
                <a:spcPct val="0"/>
              </a:spcAft>
              <a:buClrTx/>
              <a:buSzTx/>
              <a:buFontTx/>
              <a:buNone/>
              <a:tabLst>
                <a:tab pos="3479800" algn="l"/>
              </a:tabLst>
            </a:pPr>
            <a:r>
              <a:rPr kumimoji="0" lang="ru-RU" sz="2000" b="1" i="0" u="none" strike="noStrike" cap="none" normalizeH="0" baseline="0" dirty="0" smtClean="0">
                <a:ln>
                  <a:noFill/>
                </a:ln>
                <a:solidFill>
                  <a:schemeClr val="tx1"/>
                </a:solidFill>
                <a:effectLst/>
                <a:latin typeface="Georgia" pitchFamily="18" charset="0"/>
                <a:ea typeface="Times New Roman" pitchFamily="18" charset="0"/>
                <a:cs typeface="Arial" pitchFamily="34" charset="0"/>
              </a:rPr>
              <a:t>Общие характеристики бюджетов</a:t>
            </a:r>
            <a:endParaRPr kumimoji="0" lang="ru-RU" sz="600" b="0" i="0" u="none" strike="noStrike" cap="none" normalizeH="0" baseline="0" dirty="0" smtClean="0">
              <a:ln>
                <a:noFill/>
              </a:ln>
              <a:solidFill>
                <a:schemeClr val="tx1"/>
              </a:solidFill>
              <a:effectLst/>
              <a:latin typeface="Georgia" pitchFamily="18" charset="0"/>
              <a:cs typeface="Arial" pitchFamily="34" charset="0"/>
            </a:endParaRPr>
          </a:p>
          <a:p>
            <a:pPr marL="0" marR="0" lvl="0" indent="450850" algn="ctr" defTabSz="914400" rtl="0" eaLnBrk="0" fontAlgn="base" latinLnBrk="0" hangingPunct="0">
              <a:lnSpc>
                <a:spcPct val="100000"/>
              </a:lnSpc>
              <a:spcBef>
                <a:spcPct val="0"/>
              </a:spcBef>
              <a:spcAft>
                <a:spcPct val="0"/>
              </a:spcAft>
              <a:buClrTx/>
              <a:buSzTx/>
              <a:buFontTx/>
              <a:buNone/>
              <a:tabLst>
                <a:tab pos="3479800" algn="l"/>
              </a:tabLst>
            </a:pPr>
            <a:r>
              <a:rPr kumimoji="0" lang="ru-RU" sz="2000" b="1" i="0" u="none" strike="noStrike" cap="none" normalizeH="0" baseline="0" dirty="0" smtClean="0">
                <a:ln>
                  <a:noFill/>
                </a:ln>
                <a:solidFill>
                  <a:schemeClr val="tx1"/>
                </a:solidFill>
                <a:effectLst/>
                <a:latin typeface="Georgia" pitchFamily="18" charset="0"/>
                <a:ea typeface="Times New Roman" pitchFamily="18" charset="0"/>
                <a:cs typeface="Arial" pitchFamily="34" charset="0"/>
              </a:rPr>
              <a:t>Доходы – Расходы = Дефицит (Профицит) </a:t>
            </a:r>
            <a:endParaRPr kumimoji="0" lang="ru-RU" sz="600" b="0" i="0" u="none" strike="noStrike" cap="none" normalizeH="0" baseline="0" dirty="0" smtClean="0">
              <a:ln>
                <a:noFill/>
              </a:ln>
              <a:solidFill>
                <a:schemeClr val="tx1"/>
              </a:solidFill>
              <a:effectLst/>
              <a:latin typeface="Georgia" pitchFamily="18" charset="0"/>
              <a:cs typeface="Arial" pitchFamily="34" charset="0"/>
            </a:endParaRPr>
          </a:p>
          <a:p>
            <a:pPr marL="0" marR="0" lvl="0" indent="450850" algn="l" defTabSz="914400" rtl="0" eaLnBrk="0" fontAlgn="base" latinLnBrk="0" hangingPunct="0">
              <a:lnSpc>
                <a:spcPct val="100000"/>
              </a:lnSpc>
              <a:spcBef>
                <a:spcPct val="0"/>
              </a:spcBef>
              <a:spcAft>
                <a:spcPct val="0"/>
              </a:spcAft>
              <a:buClrTx/>
              <a:buSzTx/>
              <a:buFontTx/>
              <a:buNone/>
              <a:tabLst>
                <a:tab pos="3479800" algn="l"/>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8686" name="Rectangle 14"/>
          <p:cNvSpPr>
            <a:spLocks noChangeArrowheads="1"/>
          </p:cNvSpPr>
          <p:nvPr/>
        </p:nvSpPr>
        <p:spPr bwMode="auto">
          <a:xfrm>
            <a:off x="0" y="45720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450850" algn="l" defTabSz="914400" rtl="0" eaLnBrk="1" fontAlgn="base" latinLnBrk="0" hangingPunct="1">
              <a:lnSpc>
                <a:spcPct val="100000"/>
              </a:lnSpc>
              <a:spcBef>
                <a:spcPct val="0"/>
              </a:spcBef>
              <a:spcAft>
                <a:spcPct val="0"/>
              </a:spcAft>
              <a:buClrTx/>
              <a:buSzTx/>
              <a:buFontTx/>
              <a:buNone/>
              <a:tabLst>
                <a:tab pos="3479800" algn="l"/>
              </a:tabLst>
            </a:pPr>
            <a:r>
              <a:rPr kumimoji="0" lang="ru-RU" sz="1800" b="0" i="0" u="none" strike="noStrike" cap="none" normalizeH="0" baseline="0" dirty="0" smtClean="0">
                <a:ln>
                  <a:noFill/>
                </a:ln>
                <a:solidFill>
                  <a:schemeClr val="tx1"/>
                </a:solidFill>
                <a:effectLst/>
                <a:latin typeface="Arial" pitchFamily="34" charset="0"/>
                <a:cs typeface="Arial" pitchFamily="34" charset="0"/>
              </a:rPr>
              <a:t/>
            </a:r>
            <a:br>
              <a:rPr kumimoji="0" lang="ru-RU" sz="1800" b="0" i="0" u="none" strike="noStrike" cap="none" normalizeH="0" baseline="0" dirty="0" smtClean="0">
                <a:ln>
                  <a:noFill/>
                </a:ln>
                <a:solidFill>
                  <a:schemeClr val="tx1"/>
                </a:solidFill>
                <a:effectLst/>
                <a:latin typeface="Arial" pitchFamily="34" charset="0"/>
                <a:cs typeface="Arial" pitchFamily="34" charset="0"/>
              </a:rPr>
            </a:b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8687" name="Rectangle 15"/>
          <p:cNvSpPr>
            <a:spLocks noChangeArrowheads="1"/>
          </p:cNvSpPr>
          <p:nvPr/>
        </p:nvSpPr>
        <p:spPr bwMode="auto">
          <a:xfrm>
            <a:off x="428596" y="928670"/>
            <a:ext cx="8429684" cy="36933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endParaRPr lang="ru-RU" dirty="0"/>
          </a:p>
        </p:txBody>
      </p:sp>
      <p:sp>
        <p:nvSpPr>
          <p:cNvPr id="28690" name="Rectangle 18"/>
          <p:cNvSpPr>
            <a:spLocks noChangeArrowheads="1"/>
          </p:cNvSpPr>
          <p:nvPr/>
        </p:nvSpPr>
        <p:spPr bwMode="auto">
          <a:xfrm>
            <a:off x="357158" y="4000504"/>
            <a:ext cx="8472319" cy="40011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0850" algn="l" defTabSz="914400" rtl="0" eaLnBrk="1" fontAlgn="base" latinLnBrk="0" hangingPunct="1">
              <a:lnSpc>
                <a:spcPct val="100000"/>
              </a:lnSpc>
              <a:spcBef>
                <a:spcPct val="0"/>
              </a:spcBef>
              <a:spcAft>
                <a:spcPct val="0"/>
              </a:spcAft>
              <a:buClrTx/>
              <a:buSzTx/>
              <a:buFontTx/>
              <a:buNone/>
              <a:tabLst>
                <a:tab pos="5308600" algn="l"/>
              </a:tabLst>
            </a:pPr>
            <a:r>
              <a:rPr kumimoji="0" lang="ru-RU" sz="1600" b="0" i="0" u="none" strike="noStrike" cap="none" normalizeH="0" baseline="0" dirty="0" smtClean="0">
                <a:ln>
                  <a:noFill/>
                </a:ln>
                <a:solidFill>
                  <a:schemeClr val="tx1"/>
                </a:solidFill>
                <a:effectLst/>
                <a:latin typeface="Georgia" pitchFamily="18" charset="0"/>
                <a:ea typeface="Times New Roman" pitchFamily="18" charset="0"/>
                <a:cs typeface="Arial" pitchFamily="34" charset="0"/>
              </a:rPr>
              <a:t> </a:t>
            </a:r>
            <a:r>
              <a:rPr kumimoji="0" lang="ru-RU" sz="2000" b="0" i="0" u="none" strike="noStrike" cap="none" normalizeH="0" baseline="0" dirty="0" smtClean="0">
                <a:ln>
                  <a:noFill/>
                </a:ln>
                <a:solidFill>
                  <a:schemeClr val="tx1"/>
                </a:solidFill>
                <a:effectLst/>
                <a:latin typeface="Georgia" pitchFamily="18" charset="0"/>
                <a:ea typeface="Times New Roman" pitchFamily="18" charset="0"/>
                <a:cs typeface="Arial" pitchFamily="34" charset="0"/>
              </a:rPr>
              <a:t>Доходы</a:t>
            </a:r>
            <a:r>
              <a:rPr kumimoji="0" lang="ru-RU" sz="1600" b="0" i="0" u="none" strike="noStrike" cap="none" normalizeH="0" baseline="0" dirty="0" smtClean="0">
                <a:ln>
                  <a:noFill/>
                </a:ln>
                <a:solidFill>
                  <a:schemeClr val="tx1"/>
                </a:solidFill>
                <a:effectLst/>
                <a:latin typeface="Georgia" pitchFamily="18" charset="0"/>
                <a:ea typeface="Times New Roman" pitchFamily="18" charset="0"/>
                <a:cs typeface="Arial" pitchFamily="34" charset="0"/>
              </a:rPr>
              <a:t>                  </a:t>
            </a:r>
            <a:r>
              <a:rPr kumimoji="0" lang="ru-RU" sz="2000" b="0" i="0" u="none" strike="noStrike" cap="none" normalizeH="0" baseline="0" dirty="0" smtClean="0">
                <a:ln>
                  <a:noFill/>
                </a:ln>
                <a:solidFill>
                  <a:schemeClr val="tx1"/>
                </a:solidFill>
                <a:effectLst/>
                <a:latin typeface="Georgia" pitchFamily="18" charset="0"/>
                <a:ea typeface="Times New Roman" pitchFamily="18" charset="0"/>
                <a:cs typeface="Arial" pitchFamily="34" charset="0"/>
              </a:rPr>
              <a:t>Расходы                         Доходы                 Расходы</a:t>
            </a:r>
            <a:endParaRPr kumimoji="0" lang="ru-RU" sz="1800" b="0" i="0" u="none" strike="noStrike" cap="none" normalizeH="0" baseline="0" dirty="0" smtClean="0">
              <a:ln>
                <a:noFill/>
              </a:ln>
              <a:solidFill>
                <a:schemeClr val="tx1"/>
              </a:solidFill>
              <a:effectLst/>
              <a:latin typeface="Georgia" pitchFamily="18" charset="0"/>
              <a:cs typeface="Arial" pitchFamily="34" charset="0"/>
            </a:endParaRPr>
          </a:p>
        </p:txBody>
      </p:sp>
      <p:sp>
        <p:nvSpPr>
          <p:cNvPr id="28693" name="Rectangle 21"/>
          <p:cNvSpPr>
            <a:spLocks noChangeArrowheads="1"/>
          </p:cNvSpPr>
          <p:nvPr/>
        </p:nvSpPr>
        <p:spPr bwMode="auto">
          <a:xfrm>
            <a:off x="0" y="1357298"/>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450850" algn="l" defTabSz="914400" rtl="0" eaLnBrk="1" fontAlgn="base" latinLnBrk="0" hangingPunct="1">
              <a:lnSpc>
                <a:spcPct val="100000"/>
              </a:lnSpc>
              <a:spcBef>
                <a:spcPct val="0"/>
              </a:spcBef>
              <a:spcAft>
                <a:spcPct val="0"/>
              </a:spcAft>
              <a:buClrTx/>
              <a:buSzTx/>
              <a:buFontTx/>
              <a:buNone/>
              <a:tabLst>
                <a:tab pos="3479800" algn="l"/>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1" name="Rectangle 3"/>
          <p:cNvSpPr>
            <a:spLocks noChangeArrowheads="1"/>
          </p:cNvSpPr>
          <p:nvPr/>
        </p:nvSpPr>
        <p:spPr bwMode="auto">
          <a:xfrm>
            <a:off x="285720" y="285728"/>
            <a:ext cx="8572560" cy="230832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0850" algn="ctr" defTabSz="914400" rtl="0" eaLnBrk="1" fontAlgn="base" latinLnBrk="0" hangingPunct="1">
              <a:lnSpc>
                <a:spcPct val="100000"/>
              </a:lnSpc>
              <a:spcBef>
                <a:spcPct val="0"/>
              </a:spcBef>
              <a:spcAft>
                <a:spcPct val="0"/>
              </a:spcAft>
              <a:buClrTx/>
              <a:buSzTx/>
              <a:buFontTx/>
              <a:buNone/>
              <a:tabLst/>
            </a:pPr>
            <a:r>
              <a:rPr kumimoji="0" lang="ru-RU" sz="28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Основные показатели прогноза социально-экономического развития Пугачевского муниципального района</a:t>
            </a:r>
            <a:endParaRPr kumimoji="0" lang="ru-RU" sz="600" b="0" i="0" u="none" strike="noStrike" cap="none" normalizeH="0" baseline="0" dirty="0" smtClean="0">
              <a:ln>
                <a:noFill/>
              </a:ln>
              <a:solidFill>
                <a:schemeClr val="tx1"/>
              </a:solidFill>
              <a:effectLst/>
              <a:latin typeface="Arial" pitchFamily="34" charset="0"/>
              <a:cs typeface="Arial" pitchFamily="34" charset="0"/>
            </a:endParaRPr>
          </a:p>
          <a:p>
            <a:pPr marL="0" marR="0" lvl="0" indent="450850" algn="l" defTabSz="914400" rtl="0" eaLnBrk="0" fontAlgn="base" latinLnBrk="0" hangingPunct="0">
              <a:lnSpc>
                <a:spcPct val="100000"/>
              </a:lnSpc>
              <a:spcBef>
                <a:spcPct val="0"/>
              </a:spcBef>
              <a:spcAft>
                <a:spcPct val="0"/>
              </a:spcAft>
              <a:buClrTx/>
              <a:buSzTx/>
              <a:buFontTx/>
              <a:buNone/>
              <a:tabLst/>
            </a:pPr>
            <a:endParaRPr kumimoji="0" lang="ru-RU" sz="1400" b="1" i="0" u="none" strike="noStrike" cap="none" normalizeH="0" baseline="0" dirty="0" smtClean="0">
              <a:ln>
                <a:noFill/>
              </a:ln>
              <a:solidFill>
                <a:srgbClr val="7153A0"/>
              </a:solidFill>
              <a:effectLst/>
              <a:latin typeface="Arial" pitchFamily="34" charset="0"/>
              <a:ea typeface="Times New Roman" pitchFamily="18" charset="0"/>
              <a:cs typeface="Arial" pitchFamily="34" charset="0"/>
            </a:endParaRPr>
          </a:p>
          <a:p>
            <a:pPr marL="0" marR="0" lvl="0" indent="450850" algn="l" defTabSz="914400" rtl="0" eaLnBrk="0" fontAlgn="base" latinLnBrk="0" hangingPunct="0">
              <a:lnSpc>
                <a:spcPct val="100000"/>
              </a:lnSpc>
              <a:spcBef>
                <a:spcPct val="0"/>
              </a:spcBef>
              <a:spcAft>
                <a:spcPct val="0"/>
              </a:spcAft>
              <a:buClrTx/>
              <a:buSzTx/>
              <a:buFontTx/>
              <a:buNone/>
              <a:tabLst/>
            </a:pPr>
            <a:endParaRPr lang="ru-RU" sz="1400" b="1" dirty="0" smtClean="0">
              <a:solidFill>
                <a:srgbClr val="7153A0"/>
              </a:solidFill>
              <a:latin typeface="Arial" pitchFamily="34" charset="0"/>
              <a:ea typeface="Times New Roman" pitchFamily="18" charset="0"/>
              <a:cs typeface="Arial" pitchFamily="34" charset="0"/>
            </a:endParaRPr>
          </a:p>
          <a:p>
            <a:pPr marL="0" marR="0" lvl="0" indent="450850" algn="l" defTabSz="914400" rtl="0" eaLnBrk="0" fontAlgn="base" latinLnBrk="0" hangingPunct="0">
              <a:lnSpc>
                <a:spcPct val="100000"/>
              </a:lnSpc>
              <a:spcBef>
                <a:spcPct val="0"/>
              </a:spcBef>
              <a:spcAft>
                <a:spcPct val="0"/>
              </a:spcAft>
              <a:buClrTx/>
              <a:buSzTx/>
              <a:buFontTx/>
              <a:buNone/>
              <a:tabLst/>
            </a:pPr>
            <a:r>
              <a:rPr kumimoji="0" lang="ru-RU" sz="1400" b="1" i="0" u="none" strike="noStrike" cap="none" normalizeH="0" baseline="0" dirty="0" smtClean="0">
                <a:ln>
                  <a:noFill/>
                </a:ln>
                <a:solidFill>
                  <a:srgbClr val="7153A0"/>
                </a:solidFill>
                <a:effectLst/>
                <a:latin typeface="Arial" pitchFamily="34" charset="0"/>
                <a:ea typeface="Times New Roman" pitchFamily="18" charset="0"/>
                <a:cs typeface="Arial" pitchFamily="34" charset="0"/>
              </a:rPr>
              <a:t>1.Объем отгруженных товаров (млн. руб.)          </a:t>
            </a:r>
            <a:r>
              <a:rPr kumimoji="0" lang="ru-RU" sz="1400" b="1" i="0" u="none" strike="noStrike" cap="none" normalizeH="0" dirty="0" smtClean="0">
                <a:ln>
                  <a:noFill/>
                </a:ln>
                <a:solidFill>
                  <a:srgbClr val="7153A0"/>
                </a:solidFill>
                <a:effectLst/>
                <a:latin typeface="Arial" pitchFamily="34" charset="0"/>
                <a:ea typeface="Times New Roman" pitchFamily="18" charset="0"/>
                <a:cs typeface="Arial" pitchFamily="34" charset="0"/>
              </a:rPr>
              <a:t> </a:t>
            </a:r>
            <a:r>
              <a:rPr kumimoji="0" lang="ru-RU" sz="1400" b="1" i="0" u="none" strike="noStrike" cap="none" normalizeH="0" baseline="0" dirty="0" smtClean="0">
                <a:ln>
                  <a:noFill/>
                </a:ln>
                <a:solidFill>
                  <a:srgbClr val="7153A0"/>
                </a:solidFill>
                <a:effectLst/>
                <a:latin typeface="Arial" pitchFamily="34" charset="0"/>
                <a:ea typeface="Times New Roman" pitchFamily="18" charset="0"/>
                <a:cs typeface="Arial" pitchFamily="34" charset="0"/>
              </a:rPr>
              <a:t>2. Оборот розничной торговли (млн.руб.)</a:t>
            </a:r>
            <a:endParaRPr kumimoji="0" lang="ru-RU" sz="1400" b="0" i="0" u="none" strike="noStrike" cap="none" normalizeH="0" baseline="0" dirty="0" smtClean="0">
              <a:ln>
                <a:noFill/>
              </a:ln>
              <a:solidFill>
                <a:schemeClr val="tx1"/>
              </a:solidFill>
              <a:effectLst/>
              <a:latin typeface="Arial" pitchFamily="34" charset="0"/>
              <a:cs typeface="Arial" pitchFamily="34" charset="0"/>
            </a:endParaRPr>
          </a:p>
          <a:p>
            <a:pPr marL="0" marR="0" lvl="0" indent="45085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7652" name="Rectangle 4"/>
          <p:cNvSpPr>
            <a:spLocks noChangeArrowheads="1"/>
          </p:cNvSpPr>
          <p:nvPr/>
        </p:nvSpPr>
        <p:spPr bwMode="auto">
          <a:xfrm>
            <a:off x="0" y="4714884"/>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450850" algn="l" defTabSz="914400" rtl="0" eaLnBrk="1" fontAlgn="base" latinLnBrk="0" hangingPunct="1">
              <a:lnSpc>
                <a:spcPct val="100000"/>
              </a:lnSpc>
              <a:spcBef>
                <a:spcPct val="0"/>
              </a:spcBef>
              <a:spcAft>
                <a:spcPct val="0"/>
              </a:spcAft>
              <a:buClrTx/>
              <a:buSzTx/>
              <a:buFontTx/>
              <a:buNone/>
              <a:tabLst/>
            </a:pPr>
            <a:r>
              <a:rPr kumimoji="0" lang="ru-RU" sz="24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7653" name="Rectangle 5"/>
          <p:cNvSpPr>
            <a:spLocks noChangeArrowheads="1"/>
          </p:cNvSpPr>
          <p:nvPr/>
        </p:nvSpPr>
        <p:spPr bwMode="auto">
          <a:xfrm>
            <a:off x="0" y="9312275"/>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450850" algn="l" defTabSz="914400" rtl="0" eaLnBrk="1" fontAlgn="base" latinLnBrk="0" hangingPunct="1">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graphicFrame>
        <p:nvGraphicFramePr>
          <p:cNvPr id="10" name="Диаграмма 9"/>
          <p:cNvGraphicFramePr/>
          <p:nvPr/>
        </p:nvGraphicFramePr>
        <p:xfrm>
          <a:off x="571472" y="2428868"/>
          <a:ext cx="4000528" cy="4429132"/>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11" name="Диаграмма 10"/>
          <p:cNvGraphicFramePr/>
          <p:nvPr/>
        </p:nvGraphicFramePr>
        <p:xfrm>
          <a:off x="5000628" y="2428868"/>
          <a:ext cx="3786214" cy="4429132"/>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7" name="Rectangle 3"/>
          <p:cNvSpPr>
            <a:spLocks noChangeArrowheads="1"/>
          </p:cNvSpPr>
          <p:nvPr/>
        </p:nvSpPr>
        <p:spPr bwMode="auto">
          <a:xfrm>
            <a:off x="0" y="571480"/>
            <a:ext cx="9144000" cy="58477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0850" algn="l" defTabSz="914400" rtl="0" eaLnBrk="1" fontAlgn="base" latinLnBrk="0" hangingPunct="1">
              <a:lnSpc>
                <a:spcPct val="100000"/>
              </a:lnSpc>
              <a:spcBef>
                <a:spcPct val="0"/>
              </a:spcBef>
              <a:spcAft>
                <a:spcPct val="0"/>
              </a:spcAft>
              <a:buClrTx/>
              <a:buSzTx/>
              <a:buFontTx/>
              <a:buNone/>
              <a:tabLst/>
            </a:pPr>
            <a:r>
              <a:rPr kumimoji="0" lang="ru-RU" sz="1600" b="1" i="0" u="none" strike="noStrike" cap="none" normalizeH="0" baseline="0" dirty="0" smtClean="0">
                <a:ln>
                  <a:noFill/>
                </a:ln>
                <a:effectLst/>
                <a:latin typeface="Arial" pitchFamily="34" charset="0"/>
                <a:ea typeface="Times New Roman" pitchFamily="18" charset="0"/>
                <a:cs typeface="Arial" pitchFamily="34" charset="0"/>
              </a:rPr>
              <a:t> </a:t>
            </a:r>
            <a:r>
              <a:rPr kumimoji="0" lang="ru-RU" sz="1600" b="1" i="0" u="none" strike="noStrike" cap="none" normalizeH="0" baseline="0" dirty="0" smtClean="0">
                <a:ln>
                  <a:noFill/>
                </a:ln>
                <a:effectLst/>
                <a:latin typeface="Times New Roman" pitchFamily="18" charset="0"/>
                <a:ea typeface="Times New Roman" pitchFamily="18" charset="0"/>
                <a:cs typeface="Times New Roman" pitchFamily="18" charset="0"/>
              </a:rPr>
              <a:t>3. Оборот общественного питания (млн.руб.)       4. Объем валовой продукции сельского                              </a:t>
            </a:r>
            <a:endParaRPr kumimoji="0" lang="ru-RU" sz="600" b="0" i="0" u="none" strike="noStrike" cap="none" normalizeH="0" baseline="0" dirty="0" smtClean="0">
              <a:ln>
                <a:noFill/>
              </a:ln>
              <a:effectLst/>
              <a:latin typeface="Times New Roman" pitchFamily="18" charset="0"/>
              <a:cs typeface="Times New Roman" pitchFamily="18" charset="0"/>
            </a:endParaRPr>
          </a:p>
          <a:p>
            <a:pPr marL="0" marR="0" lvl="0" indent="450850" algn="l" defTabSz="914400" rtl="0" eaLnBrk="0" fontAlgn="base" latinLnBrk="0" hangingPunct="0">
              <a:lnSpc>
                <a:spcPct val="100000"/>
              </a:lnSpc>
              <a:spcBef>
                <a:spcPct val="0"/>
              </a:spcBef>
              <a:spcAft>
                <a:spcPct val="0"/>
              </a:spcAft>
              <a:buClrTx/>
              <a:buSzTx/>
              <a:buFontTx/>
              <a:buNone/>
              <a:tabLst/>
            </a:pPr>
            <a:r>
              <a:rPr kumimoji="0" lang="ru-RU" sz="1600" b="1" i="0" u="none" strike="noStrike" cap="none" normalizeH="0" baseline="0" dirty="0" smtClean="0">
                <a:ln>
                  <a:noFill/>
                </a:ln>
                <a:effectLst/>
                <a:latin typeface="Times New Roman" pitchFamily="18" charset="0"/>
                <a:ea typeface="Times New Roman" pitchFamily="18" charset="0"/>
                <a:cs typeface="Times New Roman" pitchFamily="18" charset="0"/>
              </a:rPr>
              <a:t>                                                                                                   хозяйства (млн.руб)  </a:t>
            </a:r>
            <a:endParaRPr kumimoji="0" lang="ru-RU" sz="1800" b="0" i="0" u="none" strike="noStrike" cap="none" normalizeH="0" baseline="0" dirty="0" smtClean="0">
              <a:ln>
                <a:noFill/>
              </a:ln>
              <a:effectLst/>
              <a:latin typeface="Arial" pitchFamily="34" charset="0"/>
              <a:cs typeface="Arial" pitchFamily="34" charset="0"/>
            </a:endParaRPr>
          </a:p>
        </p:txBody>
      </p:sp>
      <p:sp>
        <p:nvSpPr>
          <p:cNvPr id="26628" name="Rectangle 4"/>
          <p:cNvSpPr>
            <a:spLocks noChangeArrowheads="1"/>
          </p:cNvSpPr>
          <p:nvPr/>
        </p:nvSpPr>
        <p:spPr bwMode="auto">
          <a:xfrm>
            <a:off x="0" y="5775325"/>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450850" algn="just" defTabSz="914400" rtl="0" eaLnBrk="1" fontAlgn="base" latinLnBrk="0" hangingPunct="1">
              <a:lnSpc>
                <a:spcPct val="100000"/>
              </a:lnSpc>
              <a:spcBef>
                <a:spcPct val="0"/>
              </a:spcBef>
              <a:spcAft>
                <a:spcPct val="0"/>
              </a:spcAft>
              <a:buClrTx/>
              <a:buSzTx/>
              <a:buFontTx/>
              <a:buNone/>
              <a:tabLst/>
            </a:pPr>
            <a:r>
              <a:rPr kumimoji="0" lang="ru-RU" sz="24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6629" name="Rectangle 5"/>
          <p:cNvSpPr>
            <a:spLocks noChangeArrowheads="1"/>
          </p:cNvSpPr>
          <p:nvPr/>
        </p:nvSpPr>
        <p:spPr bwMode="auto">
          <a:xfrm>
            <a:off x="0" y="1154430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graphicFrame>
        <p:nvGraphicFramePr>
          <p:cNvPr id="9" name="Диаграмма 8"/>
          <p:cNvGraphicFramePr/>
          <p:nvPr/>
        </p:nvGraphicFramePr>
        <p:xfrm>
          <a:off x="571472" y="1142984"/>
          <a:ext cx="4214842" cy="5572164"/>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0" name="Диаграмма 9"/>
          <p:cNvGraphicFramePr/>
          <p:nvPr/>
        </p:nvGraphicFramePr>
        <p:xfrm>
          <a:off x="5072066" y="1357298"/>
          <a:ext cx="3643338" cy="5500702"/>
        </p:xfrm>
        <a:graphic>
          <a:graphicData uri="http://schemas.openxmlformats.org/drawingml/2006/chart">
            <c:chart xmlns:c="http://schemas.openxmlformats.org/drawingml/2006/chart" xmlns:r="http://schemas.openxmlformats.org/officeDocument/2006/relationships" r:id="rId4"/>
          </a:graphicData>
        </a:graphic>
      </p:graphicFrame>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Таблица 1"/>
          <p:cNvGraphicFramePr>
            <a:graphicFrameLocks noGrp="1"/>
          </p:cNvGraphicFramePr>
          <p:nvPr/>
        </p:nvGraphicFramePr>
        <p:xfrm>
          <a:off x="500034" y="3449495"/>
          <a:ext cx="8143932" cy="2947801"/>
        </p:xfrm>
        <a:graphic>
          <a:graphicData uri="http://schemas.openxmlformats.org/drawingml/2006/table">
            <a:tbl>
              <a:tblPr/>
              <a:tblGrid>
                <a:gridCol w="2571768"/>
                <a:gridCol w="1143008"/>
                <a:gridCol w="1143008"/>
                <a:gridCol w="1143008"/>
                <a:gridCol w="1071570"/>
                <a:gridCol w="1071570"/>
              </a:tblGrid>
              <a:tr h="511731">
                <a:tc>
                  <a:txBody>
                    <a:bodyPr/>
                    <a:lstStyle/>
                    <a:p>
                      <a:pPr indent="0" algn="ctr">
                        <a:lnSpc>
                          <a:spcPct val="150000"/>
                        </a:lnSpc>
                        <a:spcAft>
                          <a:spcPts val="600"/>
                        </a:spcAft>
                      </a:pPr>
                      <a:r>
                        <a:rPr lang="ru-RU" sz="1400" b="1" dirty="0">
                          <a:latin typeface="Times New Roman"/>
                          <a:ea typeface="Times New Roman"/>
                        </a:rPr>
                        <a:t>Наименование показателя</a:t>
                      </a:r>
                      <a:endParaRPr lang="ru-RU" sz="1000" dirty="0">
                        <a:latin typeface="Times New Roman"/>
                        <a:ea typeface="Times New Roman"/>
                      </a:endParaRPr>
                    </a:p>
                  </a:txBody>
                  <a:tcPr marL="46892" marR="468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0" algn="ctr">
                        <a:lnSpc>
                          <a:spcPct val="150000"/>
                        </a:lnSpc>
                        <a:spcAft>
                          <a:spcPts val="600"/>
                        </a:spcAft>
                      </a:pPr>
                      <a:r>
                        <a:rPr lang="ru-RU" sz="1400" b="1" dirty="0" smtClean="0">
                          <a:latin typeface="Times New Roman"/>
                          <a:ea typeface="Times New Roman"/>
                        </a:rPr>
                        <a:t>2019  год</a:t>
                      </a:r>
                      <a:endParaRPr lang="ru-RU" sz="1000" dirty="0">
                        <a:latin typeface="Times New Roman"/>
                        <a:ea typeface="Times New Roman"/>
                      </a:endParaRPr>
                    </a:p>
                  </a:txBody>
                  <a:tcPr marL="46892" marR="468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0" algn="ctr">
                        <a:lnSpc>
                          <a:spcPct val="150000"/>
                        </a:lnSpc>
                        <a:spcAft>
                          <a:spcPts val="600"/>
                        </a:spcAft>
                      </a:pPr>
                      <a:r>
                        <a:rPr lang="ru-RU" sz="1400" b="1" dirty="0" smtClean="0">
                          <a:latin typeface="Times New Roman"/>
                          <a:ea typeface="Times New Roman"/>
                        </a:rPr>
                        <a:t>2020 </a:t>
                      </a:r>
                      <a:r>
                        <a:rPr lang="ru-RU" sz="1400" b="1" dirty="0">
                          <a:latin typeface="Times New Roman"/>
                          <a:ea typeface="Times New Roman"/>
                        </a:rPr>
                        <a:t>год</a:t>
                      </a:r>
                      <a:endParaRPr lang="ru-RU" sz="1000" dirty="0">
                        <a:latin typeface="Times New Roman"/>
                        <a:ea typeface="Times New Roman"/>
                      </a:endParaRPr>
                    </a:p>
                  </a:txBody>
                  <a:tcPr marL="46892" marR="468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0" algn="ctr">
                        <a:lnSpc>
                          <a:spcPct val="150000"/>
                        </a:lnSpc>
                        <a:spcAft>
                          <a:spcPts val="600"/>
                        </a:spcAft>
                      </a:pPr>
                      <a:r>
                        <a:rPr lang="ru-RU" sz="1400" b="1" dirty="0" smtClean="0">
                          <a:latin typeface="Times New Roman"/>
                          <a:ea typeface="Times New Roman"/>
                        </a:rPr>
                        <a:t>2021 </a:t>
                      </a:r>
                      <a:r>
                        <a:rPr lang="ru-RU" sz="1400" b="1" dirty="0">
                          <a:latin typeface="Times New Roman"/>
                          <a:ea typeface="Times New Roman"/>
                        </a:rPr>
                        <a:t>год</a:t>
                      </a:r>
                      <a:endParaRPr lang="ru-RU" sz="1000" dirty="0">
                        <a:latin typeface="Times New Roman"/>
                        <a:ea typeface="Times New Roman"/>
                      </a:endParaRPr>
                    </a:p>
                  </a:txBody>
                  <a:tcPr marL="46892" marR="468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0" algn="ctr">
                        <a:lnSpc>
                          <a:spcPct val="150000"/>
                        </a:lnSpc>
                        <a:spcAft>
                          <a:spcPts val="600"/>
                        </a:spcAft>
                      </a:pPr>
                      <a:r>
                        <a:rPr lang="ru-RU" sz="1400" b="1" dirty="0" smtClean="0">
                          <a:latin typeface="Times New Roman"/>
                          <a:ea typeface="Times New Roman"/>
                        </a:rPr>
                        <a:t>2022 </a:t>
                      </a:r>
                      <a:r>
                        <a:rPr lang="ru-RU" sz="1400" b="1" dirty="0">
                          <a:latin typeface="Times New Roman"/>
                          <a:ea typeface="Times New Roman"/>
                        </a:rPr>
                        <a:t>год</a:t>
                      </a:r>
                      <a:endParaRPr lang="ru-RU" sz="1000" dirty="0">
                        <a:latin typeface="Times New Roman"/>
                        <a:ea typeface="Times New Roman"/>
                      </a:endParaRPr>
                    </a:p>
                  </a:txBody>
                  <a:tcPr marL="46892" marR="468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0" algn="ctr">
                        <a:lnSpc>
                          <a:spcPct val="150000"/>
                        </a:lnSpc>
                        <a:spcAft>
                          <a:spcPts val="600"/>
                        </a:spcAft>
                      </a:pPr>
                      <a:r>
                        <a:rPr lang="ru-RU" sz="1400" b="1" dirty="0" smtClean="0">
                          <a:latin typeface="Times New Roman"/>
                          <a:ea typeface="Times New Roman"/>
                        </a:rPr>
                        <a:t>2023 </a:t>
                      </a:r>
                      <a:r>
                        <a:rPr lang="ru-RU" sz="1400" b="1" dirty="0">
                          <a:latin typeface="Times New Roman"/>
                          <a:ea typeface="Times New Roman"/>
                        </a:rPr>
                        <a:t>год</a:t>
                      </a:r>
                      <a:endParaRPr lang="ru-RU" sz="1000" dirty="0">
                        <a:latin typeface="Times New Roman"/>
                        <a:ea typeface="Times New Roman"/>
                      </a:endParaRPr>
                    </a:p>
                  </a:txBody>
                  <a:tcPr marL="46892" marR="468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11731">
                <a:tc>
                  <a:txBody>
                    <a:bodyPr/>
                    <a:lstStyle/>
                    <a:p>
                      <a:pPr indent="0" algn="l">
                        <a:lnSpc>
                          <a:spcPct val="150000"/>
                        </a:lnSpc>
                        <a:spcAft>
                          <a:spcPts val="600"/>
                        </a:spcAft>
                      </a:pPr>
                      <a:r>
                        <a:rPr lang="ru-RU" sz="1400" dirty="0">
                          <a:latin typeface="Times New Roman"/>
                          <a:ea typeface="Times New Roman"/>
                        </a:rPr>
                        <a:t>Численность населения, всего</a:t>
                      </a:r>
                      <a:endParaRPr lang="ru-RU" sz="1000" dirty="0">
                        <a:latin typeface="Times New Roman"/>
                        <a:ea typeface="Times New Roman"/>
                      </a:endParaRPr>
                    </a:p>
                  </a:txBody>
                  <a:tcPr marL="46892" marR="468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0" algn="ctr">
                        <a:lnSpc>
                          <a:spcPct val="150000"/>
                        </a:lnSpc>
                        <a:spcAft>
                          <a:spcPts val="600"/>
                        </a:spcAft>
                      </a:pPr>
                      <a:r>
                        <a:rPr lang="ru-RU" sz="1400" dirty="0" smtClean="0">
                          <a:latin typeface="Times New Roman"/>
                          <a:ea typeface="Times New Roman"/>
                        </a:rPr>
                        <a:t>57 722</a:t>
                      </a:r>
                      <a:endParaRPr lang="ru-RU" sz="1000" dirty="0">
                        <a:latin typeface="Times New Roman"/>
                        <a:ea typeface="Times New Roman"/>
                      </a:endParaRPr>
                    </a:p>
                  </a:txBody>
                  <a:tcPr marL="46892" marR="468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0" algn="ctr">
                        <a:lnSpc>
                          <a:spcPct val="150000"/>
                        </a:lnSpc>
                        <a:spcAft>
                          <a:spcPts val="600"/>
                        </a:spcAft>
                      </a:pPr>
                      <a:r>
                        <a:rPr lang="ru-RU" sz="1400" dirty="0" smtClean="0">
                          <a:latin typeface="Times New Roman"/>
                          <a:ea typeface="Times New Roman"/>
                        </a:rPr>
                        <a:t>57 093</a:t>
                      </a:r>
                      <a:endParaRPr lang="ru-RU" sz="1000" dirty="0">
                        <a:latin typeface="Times New Roman"/>
                        <a:ea typeface="Times New Roman"/>
                      </a:endParaRPr>
                    </a:p>
                  </a:txBody>
                  <a:tcPr marL="46892" marR="468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0" algn="ctr">
                        <a:lnSpc>
                          <a:spcPct val="150000"/>
                        </a:lnSpc>
                        <a:spcAft>
                          <a:spcPts val="600"/>
                        </a:spcAft>
                      </a:pPr>
                      <a:r>
                        <a:rPr lang="ru-RU" sz="1400" smtClean="0">
                          <a:latin typeface="Times New Roman"/>
                          <a:ea typeface="Times New Roman"/>
                        </a:rPr>
                        <a:t>57 093</a:t>
                      </a:r>
                      <a:endParaRPr lang="ru-RU" sz="1000" dirty="0">
                        <a:latin typeface="Times New Roman"/>
                        <a:ea typeface="Times New Roman"/>
                      </a:endParaRPr>
                    </a:p>
                  </a:txBody>
                  <a:tcPr marL="46892" marR="468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0" algn="ctr">
                        <a:lnSpc>
                          <a:spcPct val="150000"/>
                        </a:lnSpc>
                        <a:spcAft>
                          <a:spcPts val="600"/>
                        </a:spcAft>
                      </a:pPr>
                      <a:r>
                        <a:rPr lang="ru-RU" sz="1400" smtClean="0">
                          <a:latin typeface="Times New Roman"/>
                          <a:ea typeface="Times New Roman"/>
                        </a:rPr>
                        <a:t>57 093</a:t>
                      </a:r>
                      <a:endParaRPr lang="ru-RU" sz="1000" dirty="0">
                        <a:latin typeface="Times New Roman"/>
                        <a:ea typeface="Times New Roman"/>
                      </a:endParaRPr>
                    </a:p>
                  </a:txBody>
                  <a:tcPr marL="46892" marR="468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0" algn="ctr">
                        <a:lnSpc>
                          <a:spcPct val="150000"/>
                        </a:lnSpc>
                        <a:spcAft>
                          <a:spcPts val="600"/>
                        </a:spcAft>
                      </a:pPr>
                      <a:r>
                        <a:rPr lang="ru-RU" sz="1400" dirty="0" smtClean="0">
                          <a:latin typeface="Times New Roman"/>
                          <a:ea typeface="Times New Roman"/>
                        </a:rPr>
                        <a:t>57 093</a:t>
                      </a:r>
                      <a:endParaRPr lang="ru-RU" sz="1000" dirty="0">
                        <a:latin typeface="Times New Roman"/>
                        <a:ea typeface="Times New Roman"/>
                      </a:endParaRPr>
                    </a:p>
                  </a:txBody>
                  <a:tcPr marL="46892" marR="468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76123">
                <a:tc>
                  <a:txBody>
                    <a:bodyPr/>
                    <a:lstStyle/>
                    <a:p>
                      <a:pPr indent="0" algn="l">
                        <a:lnSpc>
                          <a:spcPct val="150000"/>
                        </a:lnSpc>
                        <a:spcAft>
                          <a:spcPts val="600"/>
                        </a:spcAft>
                      </a:pPr>
                      <a:r>
                        <a:rPr lang="ru-RU" sz="1400" i="1" dirty="0">
                          <a:latin typeface="Times New Roman"/>
                          <a:ea typeface="Times New Roman"/>
                        </a:rPr>
                        <a:t>в том числе</a:t>
                      </a:r>
                      <a:endParaRPr lang="ru-RU" sz="1000" dirty="0">
                        <a:latin typeface="Times New Roman"/>
                        <a:ea typeface="Times New Roman"/>
                      </a:endParaRPr>
                    </a:p>
                  </a:txBody>
                  <a:tcPr marL="46892" marR="468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0" algn="ctr">
                        <a:lnSpc>
                          <a:spcPct val="150000"/>
                        </a:lnSpc>
                        <a:spcAft>
                          <a:spcPts val="600"/>
                        </a:spcAft>
                      </a:pPr>
                      <a:endParaRPr lang="ru-RU" sz="1400" dirty="0">
                        <a:latin typeface="Times New Roman"/>
                        <a:ea typeface="Times New Roman"/>
                      </a:endParaRPr>
                    </a:p>
                  </a:txBody>
                  <a:tcPr marL="46892" marR="468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0" algn="ctr">
                        <a:lnSpc>
                          <a:spcPct val="150000"/>
                        </a:lnSpc>
                        <a:spcAft>
                          <a:spcPts val="600"/>
                        </a:spcAft>
                      </a:pPr>
                      <a:endParaRPr lang="ru-RU" sz="1400" dirty="0">
                        <a:latin typeface="Times New Roman"/>
                        <a:ea typeface="Times New Roman"/>
                      </a:endParaRPr>
                    </a:p>
                  </a:txBody>
                  <a:tcPr marL="46892" marR="468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0" algn="ctr">
                        <a:lnSpc>
                          <a:spcPct val="150000"/>
                        </a:lnSpc>
                        <a:spcAft>
                          <a:spcPts val="600"/>
                        </a:spcAft>
                      </a:pPr>
                      <a:endParaRPr lang="ru-RU" sz="1400" dirty="0">
                        <a:latin typeface="Times New Roman"/>
                        <a:ea typeface="Times New Roman"/>
                      </a:endParaRPr>
                    </a:p>
                  </a:txBody>
                  <a:tcPr marL="46892" marR="468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0" algn="ctr">
                        <a:lnSpc>
                          <a:spcPct val="150000"/>
                        </a:lnSpc>
                        <a:spcAft>
                          <a:spcPts val="600"/>
                        </a:spcAft>
                      </a:pPr>
                      <a:endParaRPr lang="ru-RU" sz="1400" dirty="0">
                        <a:latin typeface="Times New Roman"/>
                        <a:ea typeface="Times New Roman"/>
                      </a:endParaRPr>
                    </a:p>
                  </a:txBody>
                  <a:tcPr marL="46892" marR="468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0" algn="ctr">
                        <a:lnSpc>
                          <a:spcPct val="150000"/>
                        </a:lnSpc>
                        <a:spcAft>
                          <a:spcPts val="600"/>
                        </a:spcAft>
                      </a:pPr>
                      <a:endParaRPr lang="ru-RU" sz="1400" dirty="0">
                        <a:latin typeface="Times New Roman"/>
                        <a:ea typeface="Times New Roman"/>
                      </a:endParaRPr>
                    </a:p>
                  </a:txBody>
                  <a:tcPr marL="46892" marR="468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11731">
                <a:tc>
                  <a:txBody>
                    <a:bodyPr/>
                    <a:lstStyle/>
                    <a:p>
                      <a:pPr indent="0" algn="l">
                        <a:lnSpc>
                          <a:spcPct val="150000"/>
                        </a:lnSpc>
                        <a:spcAft>
                          <a:spcPts val="600"/>
                        </a:spcAft>
                      </a:pPr>
                      <a:r>
                        <a:rPr lang="ru-RU" sz="1400" dirty="0">
                          <a:latin typeface="Times New Roman"/>
                          <a:ea typeface="Times New Roman"/>
                        </a:rPr>
                        <a:t>моложе трудоспособного возраста</a:t>
                      </a:r>
                      <a:endParaRPr lang="ru-RU" sz="1000" dirty="0">
                        <a:latin typeface="Times New Roman"/>
                        <a:ea typeface="Times New Roman"/>
                      </a:endParaRPr>
                    </a:p>
                  </a:txBody>
                  <a:tcPr marL="46892" marR="468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0" algn="ctr">
                        <a:lnSpc>
                          <a:spcPct val="150000"/>
                        </a:lnSpc>
                        <a:spcAft>
                          <a:spcPts val="600"/>
                        </a:spcAft>
                      </a:pPr>
                      <a:r>
                        <a:rPr lang="ru-RU" sz="1400" dirty="0" smtClean="0">
                          <a:latin typeface="Times New Roman"/>
                          <a:ea typeface="Times New Roman"/>
                        </a:rPr>
                        <a:t>9 986</a:t>
                      </a:r>
                      <a:endParaRPr lang="ru-RU" sz="1000" dirty="0">
                        <a:latin typeface="Times New Roman"/>
                        <a:ea typeface="Times New Roman"/>
                      </a:endParaRPr>
                    </a:p>
                  </a:txBody>
                  <a:tcPr marL="46892" marR="468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0" algn="ctr">
                        <a:lnSpc>
                          <a:spcPct val="150000"/>
                        </a:lnSpc>
                        <a:spcAft>
                          <a:spcPts val="600"/>
                        </a:spcAft>
                      </a:pPr>
                      <a:r>
                        <a:rPr lang="ru-RU" sz="1400" dirty="0" smtClean="0">
                          <a:latin typeface="Times New Roman"/>
                          <a:ea typeface="Times New Roman"/>
                        </a:rPr>
                        <a:t>9</a:t>
                      </a:r>
                      <a:r>
                        <a:rPr lang="ru-RU" sz="1400" baseline="0" dirty="0" smtClean="0">
                          <a:latin typeface="Times New Roman"/>
                          <a:ea typeface="Times New Roman"/>
                        </a:rPr>
                        <a:t> 872</a:t>
                      </a:r>
                      <a:endParaRPr lang="ru-RU" sz="1000" dirty="0">
                        <a:latin typeface="Times New Roman"/>
                        <a:ea typeface="Times New Roman"/>
                      </a:endParaRPr>
                    </a:p>
                  </a:txBody>
                  <a:tcPr marL="46892" marR="468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0" algn="ctr">
                        <a:lnSpc>
                          <a:spcPct val="150000"/>
                        </a:lnSpc>
                        <a:spcAft>
                          <a:spcPts val="600"/>
                        </a:spcAft>
                      </a:pPr>
                      <a:r>
                        <a:rPr lang="ru-RU" sz="1400" dirty="0" smtClean="0">
                          <a:latin typeface="Times New Roman"/>
                          <a:ea typeface="Times New Roman"/>
                        </a:rPr>
                        <a:t>9</a:t>
                      </a:r>
                      <a:r>
                        <a:rPr lang="ru-RU" sz="1400" baseline="0" dirty="0" smtClean="0">
                          <a:latin typeface="Times New Roman"/>
                          <a:ea typeface="Times New Roman"/>
                        </a:rPr>
                        <a:t> 872</a:t>
                      </a:r>
                      <a:endParaRPr lang="ru-RU" sz="1000" dirty="0">
                        <a:latin typeface="Times New Roman"/>
                        <a:ea typeface="Times New Roman"/>
                      </a:endParaRPr>
                    </a:p>
                  </a:txBody>
                  <a:tcPr marL="46892" marR="468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0" algn="ctr">
                        <a:lnSpc>
                          <a:spcPct val="150000"/>
                        </a:lnSpc>
                        <a:spcAft>
                          <a:spcPts val="600"/>
                        </a:spcAft>
                      </a:pPr>
                      <a:r>
                        <a:rPr lang="ru-RU" sz="1400" dirty="0" smtClean="0">
                          <a:latin typeface="Times New Roman"/>
                          <a:ea typeface="Times New Roman"/>
                        </a:rPr>
                        <a:t>9</a:t>
                      </a:r>
                      <a:r>
                        <a:rPr lang="ru-RU" sz="1400" baseline="0" dirty="0" smtClean="0">
                          <a:latin typeface="Times New Roman"/>
                          <a:ea typeface="Times New Roman"/>
                        </a:rPr>
                        <a:t> 872</a:t>
                      </a:r>
                      <a:endParaRPr lang="ru-RU" sz="1000" dirty="0">
                        <a:latin typeface="Times New Roman"/>
                        <a:ea typeface="Times New Roman"/>
                      </a:endParaRPr>
                    </a:p>
                  </a:txBody>
                  <a:tcPr marL="46892" marR="468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0" algn="ctr">
                        <a:lnSpc>
                          <a:spcPct val="150000"/>
                        </a:lnSpc>
                        <a:spcAft>
                          <a:spcPts val="600"/>
                        </a:spcAft>
                      </a:pPr>
                      <a:r>
                        <a:rPr lang="ru-RU" sz="1400" dirty="0" smtClean="0">
                          <a:latin typeface="Times New Roman"/>
                          <a:ea typeface="Times New Roman"/>
                        </a:rPr>
                        <a:t>9</a:t>
                      </a:r>
                      <a:r>
                        <a:rPr lang="ru-RU" sz="1400" baseline="0" dirty="0" smtClean="0">
                          <a:latin typeface="Times New Roman"/>
                          <a:ea typeface="Times New Roman"/>
                        </a:rPr>
                        <a:t> 872</a:t>
                      </a:r>
                      <a:endParaRPr lang="ru-RU" sz="1000" dirty="0">
                        <a:latin typeface="Times New Roman"/>
                        <a:ea typeface="Times New Roman"/>
                      </a:endParaRPr>
                    </a:p>
                  </a:txBody>
                  <a:tcPr marL="46892" marR="468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24139">
                <a:tc>
                  <a:txBody>
                    <a:bodyPr/>
                    <a:lstStyle/>
                    <a:p>
                      <a:pPr indent="0" algn="l">
                        <a:lnSpc>
                          <a:spcPct val="150000"/>
                        </a:lnSpc>
                        <a:spcAft>
                          <a:spcPts val="600"/>
                        </a:spcAft>
                      </a:pPr>
                      <a:r>
                        <a:rPr lang="ru-RU" sz="1400" dirty="0">
                          <a:latin typeface="Times New Roman"/>
                          <a:ea typeface="Times New Roman"/>
                        </a:rPr>
                        <a:t>трудоспособного возраста</a:t>
                      </a:r>
                      <a:endParaRPr lang="ru-RU" sz="1000" dirty="0">
                        <a:latin typeface="Times New Roman"/>
                        <a:ea typeface="Times New Roman"/>
                      </a:endParaRPr>
                    </a:p>
                  </a:txBody>
                  <a:tcPr marL="46892" marR="468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0" algn="ctr">
                        <a:lnSpc>
                          <a:spcPct val="150000"/>
                        </a:lnSpc>
                        <a:spcAft>
                          <a:spcPts val="600"/>
                        </a:spcAft>
                      </a:pPr>
                      <a:r>
                        <a:rPr lang="ru-RU" sz="1400" dirty="0">
                          <a:latin typeface="Times New Roman"/>
                          <a:ea typeface="Times New Roman"/>
                        </a:rPr>
                        <a:t>31 </a:t>
                      </a:r>
                      <a:r>
                        <a:rPr lang="ru-RU" sz="1400" dirty="0" smtClean="0">
                          <a:latin typeface="Times New Roman"/>
                          <a:ea typeface="Times New Roman"/>
                        </a:rPr>
                        <a:t>632</a:t>
                      </a:r>
                      <a:endParaRPr lang="ru-RU" sz="1000" dirty="0">
                        <a:latin typeface="Times New Roman"/>
                        <a:ea typeface="Times New Roman"/>
                      </a:endParaRPr>
                    </a:p>
                  </a:txBody>
                  <a:tcPr marL="46892" marR="468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0" algn="ctr">
                        <a:lnSpc>
                          <a:spcPct val="150000"/>
                        </a:lnSpc>
                        <a:spcAft>
                          <a:spcPts val="600"/>
                        </a:spcAft>
                      </a:pPr>
                      <a:r>
                        <a:rPr lang="ru-RU" sz="1400" dirty="0" smtClean="0">
                          <a:latin typeface="Times New Roman"/>
                          <a:ea typeface="Times New Roman"/>
                        </a:rPr>
                        <a:t>31 286</a:t>
                      </a:r>
                      <a:endParaRPr lang="ru-RU" sz="1000" dirty="0">
                        <a:latin typeface="Times New Roman"/>
                        <a:ea typeface="Times New Roman"/>
                      </a:endParaRPr>
                    </a:p>
                  </a:txBody>
                  <a:tcPr marL="46892" marR="468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0" algn="ctr">
                        <a:lnSpc>
                          <a:spcPct val="150000"/>
                        </a:lnSpc>
                        <a:spcAft>
                          <a:spcPts val="600"/>
                        </a:spcAft>
                      </a:pPr>
                      <a:r>
                        <a:rPr lang="ru-RU" sz="1400" dirty="0" smtClean="0">
                          <a:latin typeface="Times New Roman"/>
                          <a:ea typeface="Times New Roman"/>
                        </a:rPr>
                        <a:t>31 286</a:t>
                      </a:r>
                      <a:endParaRPr lang="ru-RU" sz="1000" dirty="0">
                        <a:latin typeface="Times New Roman"/>
                        <a:ea typeface="Times New Roman"/>
                      </a:endParaRPr>
                    </a:p>
                  </a:txBody>
                  <a:tcPr marL="46892" marR="468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0" algn="ctr">
                        <a:lnSpc>
                          <a:spcPct val="150000"/>
                        </a:lnSpc>
                        <a:spcAft>
                          <a:spcPts val="600"/>
                        </a:spcAft>
                      </a:pPr>
                      <a:r>
                        <a:rPr lang="ru-RU" sz="1400" dirty="0" smtClean="0">
                          <a:latin typeface="Times New Roman"/>
                          <a:ea typeface="Times New Roman"/>
                        </a:rPr>
                        <a:t>31 286</a:t>
                      </a:r>
                      <a:endParaRPr lang="ru-RU" sz="1000" dirty="0">
                        <a:latin typeface="Times New Roman"/>
                        <a:ea typeface="Times New Roman"/>
                      </a:endParaRPr>
                    </a:p>
                  </a:txBody>
                  <a:tcPr marL="46892" marR="468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0" algn="ctr">
                        <a:lnSpc>
                          <a:spcPct val="150000"/>
                        </a:lnSpc>
                        <a:spcAft>
                          <a:spcPts val="600"/>
                        </a:spcAft>
                      </a:pPr>
                      <a:r>
                        <a:rPr lang="ru-RU" sz="1400" dirty="0" smtClean="0">
                          <a:latin typeface="Times New Roman"/>
                          <a:ea typeface="Times New Roman"/>
                        </a:rPr>
                        <a:t>31 286</a:t>
                      </a:r>
                      <a:endParaRPr lang="ru-RU" sz="1000" dirty="0">
                        <a:latin typeface="Times New Roman"/>
                        <a:ea typeface="Times New Roman"/>
                      </a:endParaRPr>
                    </a:p>
                  </a:txBody>
                  <a:tcPr marL="46892" marR="468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11731">
                <a:tc>
                  <a:txBody>
                    <a:bodyPr/>
                    <a:lstStyle/>
                    <a:p>
                      <a:pPr indent="0" algn="l">
                        <a:lnSpc>
                          <a:spcPct val="150000"/>
                        </a:lnSpc>
                        <a:spcAft>
                          <a:spcPts val="600"/>
                        </a:spcAft>
                      </a:pPr>
                      <a:r>
                        <a:rPr lang="ru-RU" sz="1400" dirty="0">
                          <a:latin typeface="Times New Roman"/>
                          <a:ea typeface="Times New Roman"/>
                        </a:rPr>
                        <a:t>старше трудоспособного  возраста</a:t>
                      </a:r>
                      <a:endParaRPr lang="ru-RU" sz="1000" dirty="0">
                        <a:latin typeface="Times New Roman"/>
                        <a:ea typeface="Times New Roman"/>
                      </a:endParaRPr>
                    </a:p>
                  </a:txBody>
                  <a:tcPr marL="46892" marR="468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0" algn="ctr">
                        <a:lnSpc>
                          <a:spcPct val="150000"/>
                        </a:lnSpc>
                        <a:spcAft>
                          <a:spcPts val="600"/>
                        </a:spcAft>
                      </a:pPr>
                      <a:r>
                        <a:rPr lang="ru-RU" sz="1400" dirty="0" smtClean="0">
                          <a:latin typeface="Times New Roman"/>
                          <a:ea typeface="Times New Roman"/>
                        </a:rPr>
                        <a:t>16 104</a:t>
                      </a:r>
                      <a:endParaRPr lang="ru-RU" sz="1000" dirty="0">
                        <a:latin typeface="Times New Roman"/>
                        <a:ea typeface="Times New Roman"/>
                      </a:endParaRPr>
                    </a:p>
                  </a:txBody>
                  <a:tcPr marL="46892" marR="468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0" algn="ctr">
                        <a:lnSpc>
                          <a:spcPct val="150000"/>
                        </a:lnSpc>
                        <a:spcAft>
                          <a:spcPts val="600"/>
                        </a:spcAft>
                      </a:pPr>
                      <a:r>
                        <a:rPr lang="ru-RU" sz="1400" dirty="0" smtClean="0">
                          <a:latin typeface="Times New Roman"/>
                          <a:ea typeface="Times New Roman"/>
                        </a:rPr>
                        <a:t>15 935</a:t>
                      </a:r>
                      <a:endParaRPr lang="ru-RU" sz="1000" dirty="0">
                        <a:latin typeface="Times New Roman"/>
                        <a:ea typeface="Times New Roman"/>
                      </a:endParaRPr>
                    </a:p>
                  </a:txBody>
                  <a:tcPr marL="46892" marR="468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0" algn="ctr">
                        <a:lnSpc>
                          <a:spcPct val="150000"/>
                        </a:lnSpc>
                        <a:spcAft>
                          <a:spcPts val="600"/>
                        </a:spcAft>
                      </a:pPr>
                      <a:r>
                        <a:rPr lang="ru-RU" sz="1400" dirty="0" smtClean="0">
                          <a:latin typeface="Times New Roman"/>
                          <a:ea typeface="Times New Roman"/>
                        </a:rPr>
                        <a:t>15 935</a:t>
                      </a:r>
                      <a:endParaRPr lang="ru-RU" sz="1000" dirty="0">
                        <a:latin typeface="Times New Roman"/>
                        <a:ea typeface="Times New Roman"/>
                      </a:endParaRPr>
                    </a:p>
                  </a:txBody>
                  <a:tcPr marL="46892" marR="468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0" algn="ctr">
                        <a:lnSpc>
                          <a:spcPct val="150000"/>
                        </a:lnSpc>
                        <a:spcAft>
                          <a:spcPts val="600"/>
                        </a:spcAft>
                      </a:pPr>
                      <a:r>
                        <a:rPr lang="ru-RU" sz="1400" dirty="0" smtClean="0">
                          <a:latin typeface="Times New Roman"/>
                          <a:ea typeface="Times New Roman"/>
                        </a:rPr>
                        <a:t>15 935</a:t>
                      </a:r>
                      <a:endParaRPr lang="ru-RU" sz="1000" dirty="0">
                        <a:latin typeface="Times New Roman"/>
                        <a:ea typeface="Times New Roman"/>
                      </a:endParaRPr>
                    </a:p>
                  </a:txBody>
                  <a:tcPr marL="46892" marR="468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0" algn="ctr">
                        <a:lnSpc>
                          <a:spcPct val="150000"/>
                        </a:lnSpc>
                        <a:spcAft>
                          <a:spcPts val="600"/>
                        </a:spcAft>
                      </a:pPr>
                      <a:r>
                        <a:rPr lang="ru-RU" sz="1400" dirty="0" smtClean="0">
                          <a:latin typeface="Times New Roman"/>
                          <a:ea typeface="Times New Roman"/>
                        </a:rPr>
                        <a:t>15 935</a:t>
                      </a:r>
                      <a:endParaRPr lang="ru-RU" sz="1000" dirty="0">
                        <a:latin typeface="Times New Roman"/>
                        <a:ea typeface="Times New Roman"/>
                      </a:endParaRPr>
                    </a:p>
                  </a:txBody>
                  <a:tcPr marL="46892" marR="468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25601" name="Rectangle 1"/>
          <p:cNvSpPr>
            <a:spLocks noChangeArrowheads="1"/>
          </p:cNvSpPr>
          <p:nvPr/>
        </p:nvSpPr>
        <p:spPr bwMode="auto">
          <a:xfrm>
            <a:off x="500034" y="2857496"/>
            <a:ext cx="8358246" cy="36933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0850" algn="ctr" defTabSz="914400" rtl="0" eaLnBrk="1" fontAlgn="base" latinLnBrk="0" hangingPunct="1">
              <a:lnSpc>
                <a:spcPct val="100000"/>
              </a:lnSpc>
              <a:spcBef>
                <a:spcPct val="0"/>
              </a:spcBef>
              <a:spcAft>
                <a:spcPct val="0"/>
              </a:spcAft>
              <a:buClrTx/>
              <a:buSzTx/>
              <a:buFontTx/>
              <a:buNone/>
              <a:tabLst/>
            </a:pPr>
            <a:r>
              <a:rPr kumimoji="0" lang="ru-RU"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6. Численность населения (чел.)</a:t>
            </a:r>
            <a:endParaRPr kumimoji="0" lang="ru-RU" b="0" i="0" u="none" strike="noStrike" cap="none" normalizeH="0" baseline="0" dirty="0" smtClean="0">
              <a:ln>
                <a:noFill/>
              </a:ln>
              <a:solidFill>
                <a:schemeClr val="tx1"/>
              </a:solidFill>
              <a:effectLst/>
              <a:latin typeface="Arial" pitchFamily="34" charset="0"/>
              <a:cs typeface="Arial" pitchFamily="34" charset="0"/>
            </a:endParaRPr>
          </a:p>
        </p:txBody>
      </p:sp>
      <p:sp>
        <p:nvSpPr>
          <p:cNvPr id="4" name="Прямоугольник 3"/>
          <p:cNvSpPr/>
          <p:nvPr/>
        </p:nvSpPr>
        <p:spPr>
          <a:xfrm>
            <a:off x="785786" y="357166"/>
            <a:ext cx="7666522" cy="369332"/>
          </a:xfrm>
          <a:prstGeom prst="rect">
            <a:avLst/>
          </a:prstGeom>
        </p:spPr>
        <p:txBody>
          <a:bodyPr wrap="none">
            <a:spAutoFit/>
          </a:bodyPr>
          <a:lstStyle/>
          <a:p>
            <a:pPr lvl="0" indent="450850" algn="ctr" fontAlgn="base">
              <a:spcBef>
                <a:spcPct val="0"/>
              </a:spcBef>
              <a:spcAft>
                <a:spcPct val="0"/>
              </a:spcAft>
            </a:pPr>
            <a:r>
              <a:rPr lang="ru-RU" b="1" dirty="0" smtClean="0">
                <a:latin typeface="Arial" pitchFamily="34" charset="0"/>
                <a:ea typeface="Times New Roman" pitchFamily="18" charset="0"/>
                <a:cs typeface="Arial" pitchFamily="34" charset="0"/>
              </a:rPr>
              <a:t>5. Среднемесячная начисленная заработная плата (тыс. руб.)</a:t>
            </a:r>
            <a:endParaRPr lang="ru-RU" sz="1400" dirty="0" smtClean="0">
              <a:latin typeface="Arial" pitchFamily="34" charset="0"/>
              <a:cs typeface="Arial" pitchFamily="34" charset="0"/>
            </a:endParaRPr>
          </a:p>
        </p:txBody>
      </p:sp>
      <p:graphicFrame>
        <p:nvGraphicFramePr>
          <p:cNvPr id="6" name="Диаграмма 5"/>
          <p:cNvGraphicFramePr/>
          <p:nvPr/>
        </p:nvGraphicFramePr>
        <p:xfrm>
          <a:off x="500034" y="785794"/>
          <a:ext cx="8143932" cy="1928826"/>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9" name="Прямоугольник 292"/>
          <p:cNvSpPr>
            <a:spLocks noChangeArrowheads="1"/>
          </p:cNvSpPr>
          <p:nvPr/>
        </p:nvSpPr>
        <p:spPr bwMode="auto">
          <a:xfrm>
            <a:off x="428596" y="2357430"/>
            <a:ext cx="2654299" cy="4298950"/>
          </a:xfrm>
          <a:prstGeom prst="rect">
            <a:avLst/>
          </a:prstGeom>
          <a:solidFill>
            <a:srgbClr val="FFCCCC"/>
          </a:solidFill>
          <a:ln w="25400">
            <a:solidFill>
              <a:srgbClr val="385D8A"/>
            </a:solidFill>
            <a:miter lim="800000"/>
            <a:headEnd/>
            <a:tailEnd/>
          </a:ln>
        </p:spPr>
        <p:txBody>
          <a:bodyPr vert="horz" wrap="square" lIns="91440" tIns="45720" rIns="91440" bIns="45720" numCol="1" anchor="ctr" anchorCtr="0" compatLnSpc="1">
            <a:prstTxWarp prst="textNoShape">
              <a:avLst/>
            </a:prstTxWarp>
          </a:bodyPr>
          <a:lstStyle/>
          <a:p>
            <a:pPr marL="0" marR="0" lvl="0" algn="ctr" defTabSz="914400" rtl="0" eaLnBrk="1" fontAlgn="base" latinLnBrk="0" hangingPunct="1">
              <a:lnSpc>
                <a:spcPct val="100000"/>
              </a:lnSpc>
              <a:spcBef>
                <a:spcPct val="0"/>
              </a:spcBef>
              <a:spcAft>
                <a:spcPct val="0"/>
              </a:spcAft>
              <a:buClrTx/>
              <a:buSzTx/>
              <a:buFontTx/>
              <a:buNone/>
              <a:tabLst/>
            </a:pPr>
            <a:r>
              <a:rPr kumimoji="0" lang="ru-RU" sz="1500" b="1"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НАЛОГОВЫЕ ДОХОДЫ</a:t>
            </a:r>
            <a:endParaRPr kumimoji="0" lang="ru-RU" sz="600" b="0" i="0" u="none" strike="noStrike" cap="none" normalizeH="0" baseline="0" dirty="0" smtClean="0">
              <a:ln>
                <a:noFill/>
              </a:ln>
              <a:solidFill>
                <a:schemeClr val="tx1"/>
              </a:solidFill>
              <a:effectLst/>
              <a:latin typeface="Arial" pitchFamily="34" charset="0"/>
              <a:cs typeface="Arial" pitchFamily="34" charset="0"/>
            </a:endParaRPr>
          </a:p>
          <a:p>
            <a:pPr marL="0" marR="0" lvl="0" algn="ctr" defTabSz="914400" rtl="0" eaLnBrk="0" fontAlgn="base" latinLnBrk="0" hangingPunct="0">
              <a:lnSpc>
                <a:spcPct val="100000"/>
              </a:lnSpc>
              <a:spcBef>
                <a:spcPct val="0"/>
              </a:spcBef>
              <a:spcAft>
                <a:spcPct val="0"/>
              </a:spcAft>
              <a:buClrTx/>
              <a:buSzTx/>
              <a:buFontTx/>
              <a:buNone/>
              <a:tabLst/>
            </a:pPr>
            <a:endParaRPr kumimoji="0" lang="ru-RU" sz="15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endParaRPr>
          </a:p>
          <a:p>
            <a:pPr marL="0" marR="0" lvl="0" algn="ctr" defTabSz="914400" rtl="0" eaLnBrk="0" fontAlgn="base" latinLnBrk="0" hangingPunct="0">
              <a:lnSpc>
                <a:spcPct val="100000"/>
              </a:lnSpc>
              <a:spcBef>
                <a:spcPct val="0"/>
              </a:spcBef>
              <a:spcAft>
                <a:spcPct val="0"/>
              </a:spcAft>
              <a:buClrTx/>
              <a:buSzTx/>
              <a:buFontTx/>
              <a:buNone/>
              <a:tabLst/>
            </a:pPr>
            <a:r>
              <a:rPr kumimoji="0" lang="ru-RU" sz="15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Поступления от уплаты налогов, установленных Налоговым кодексом Российской Федерации, например:</a:t>
            </a:r>
            <a:endParaRPr kumimoji="0" lang="ru-RU" sz="600" b="0" i="0" u="none" strike="noStrike" cap="none" normalizeH="0" baseline="0" dirty="0" smtClean="0">
              <a:ln>
                <a:noFill/>
              </a:ln>
              <a:solidFill>
                <a:schemeClr val="tx1"/>
              </a:solidFill>
              <a:effectLst/>
              <a:latin typeface="Arial" pitchFamily="34" charset="0"/>
              <a:cs typeface="Arial" pitchFamily="34" charset="0"/>
            </a:endParaRPr>
          </a:p>
          <a:p>
            <a:pPr marL="0" marR="0" lvl="0" algn="ctr" defTabSz="914400" rtl="0" eaLnBrk="0" fontAlgn="base" latinLnBrk="0" hangingPunct="0">
              <a:lnSpc>
                <a:spcPct val="100000"/>
              </a:lnSpc>
              <a:spcBef>
                <a:spcPct val="0"/>
              </a:spcBef>
              <a:spcAft>
                <a:spcPct val="0"/>
              </a:spcAft>
              <a:buClrTx/>
              <a:buSzTx/>
              <a:buFontTx/>
              <a:buChar char="•"/>
              <a:tabLst/>
            </a:pPr>
            <a:r>
              <a:rPr kumimoji="0" lang="ru-RU" sz="15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Налог на доходы физических лиц;</a:t>
            </a:r>
            <a:endParaRPr kumimoji="0" lang="ru-RU" sz="600" b="0" i="0" u="none" strike="noStrike" cap="none" normalizeH="0" baseline="0" dirty="0" smtClean="0">
              <a:ln>
                <a:noFill/>
              </a:ln>
              <a:solidFill>
                <a:schemeClr val="tx1"/>
              </a:solidFill>
              <a:effectLst/>
              <a:latin typeface="Arial" pitchFamily="34" charset="0"/>
              <a:cs typeface="Arial" pitchFamily="34" charset="0"/>
            </a:endParaRPr>
          </a:p>
          <a:p>
            <a:pPr marL="0" marR="0" lvl="0" algn="ctr" defTabSz="914400" rtl="0" eaLnBrk="0" fontAlgn="base" latinLnBrk="0" hangingPunct="0">
              <a:lnSpc>
                <a:spcPct val="100000"/>
              </a:lnSpc>
              <a:spcBef>
                <a:spcPct val="0"/>
              </a:spcBef>
              <a:spcAft>
                <a:spcPct val="0"/>
              </a:spcAft>
              <a:buClrTx/>
              <a:buSzTx/>
              <a:buFontTx/>
              <a:buChar char="•"/>
              <a:tabLst/>
            </a:pPr>
            <a:r>
              <a:rPr kumimoji="0" lang="ru-RU" sz="15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Единый налог на вмененный доход;</a:t>
            </a:r>
            <a:endParaRPr kumimoji="0" lang="ru-RU" sz="600" b="0" i="0" u="none" strike="noStrike" cap="none" normalizeH="0" baseline="0" dirty="0" smtClean="0">
              <a:ln>
                <a:noFill/>
              </a:ln>
              <a:solidFill>
                <a:schemeClr val="tx1"/>
              </a:solidFill>
              <a:effectLst/>
              <a:latin typeface="Arial" pitchFamily="34" charset="0"/>
              <a:cs typeface="Arial" pitchFamily="34" charset="0"/>
            </a:endParaRPr>
          </a:p>
          <a:p>
            <a:pPr marL="0" marR="0" lvl="0" algn="ctr" defTabSz="914400" rtl="0" eaLnBrk="0" fontAlgn="base" latinLnBrk="0" hangingPunct="0">
              <a:lnSpc>
                <a:spcPct val="100000"/>
              </a:lnSpc>
              <a:spcBef>
                <a:spcPct val="0"/>
              </a:spcBef>
              <a:spcAft>
                <a:spcPct val="0"/>
              </a:spcAft>
              <a:buClrTx/>
              <a:buSzTx/>
              <a:buFontTx/>
              <a:buChar char="•"/>
              <a:tabLst/>
            </a:pPr>
            <a:r>
              <a:rPr kumimoji="0" lang="ru-RU" sz="15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Единый сельскохозяйственный налог;</a:t>
            </a:r>
            <a:endParaRPr kumimoji="0" lang="ru-RU" sz="600" b="0" i="0" u="none" strike="noStrike" cap="none" normalizeH="0" baseline="0" dirty="0" smtClean="0">
              <a:ln>
                <a:noFill/>
              </a:ln>
              <a:solidFill>
                <a:schemeClr val="tx1"/>
              </a:solidFill>
              <a:effectLst/>
              <a:latin typeface="Arial" pitchFamily="34" charset="0"/>
              <a:cs typeface="Arial" pitchFamily="34" charset="0"/>
            </a:endParaRPr>
          </a:p>
          <a:p>
            <a:pPr marL="0" marR="0" lvl="0" algn="ctr" defTabSz="914400" rtl="0" eaLnBrk="0" fontAlgn="base" latinLnBrk="0" hangingPunct="0">
              <a:lnSpc>
                <a:spcPct val="100000"/>
              </a:lnSpc>
              <a:spcBef>
                <a:spcPct val="0"/>
              </a:spcBef>
              <a:spcAft>
                <a:spcPct val="0"/>
              </a:spcAft>
              <a:buClrTx/>
              <a:buSzTx/>
              <a:buFontTx/>
              <a:buChar char="•"/>
              <a:tabLst/>
            </a:pPr>
            <a:r>
              <a:rPr kumimoji="0" lang="ru-RU" sz="15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Государственная пошлина.</a:t>
            </a:r>
            <a:endParaRPr kumimoji="0" lang="ru-RU" sz="600" b="0" i="0" u="none" strike="noStrike" cap="none" normalizeH="0" baseline="0" dirty="0" smtClean="0">
              <a:ln>
                <a:noFill/>
              </a:ln>
              <a:solidFill>
                <a:schemeClr val="tx1"/>
              </a:solidFill>
              <a:effectLst/>
              <a:latin typeface="Arial" pitchFamily="34" charset="0"/>
              <a:cs typeface="Arial" pitchFamily="34" charset="0"/>
            </a:endParaRPr>
          </a:p>
          <a:p>
            <a:pPr marL="0" marR="0" lvl="0" indent="45085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4577" name="Прямоугольник 293"/>
          <p:cNvSpPr>
            <a:spLocks noChangeArrowheads="1"/>
          </p:cNvSpPr>
          <p:nvPr/>
        </p:nvSpPr>
        <p:spPr bwMode="auto">
          <a:xfrm>
            <a:off x="3286116" y="2357430"/>
            <a:ext cx="2743200" cy="4298950"/>
          </a:xfrm>
          <a:prstGeom prst="rect">
            <a:avLst/>
          </a:prstGeom>
          <a:solidFill>
            <a:srgbClr val="FFCCCC"/>
          </a:solidFill>
          <a:ln w="25400">
            <a:solidFill>
              <a:srgbClr val="385D8A"/>
            </a:solidFill>
            <a:miter lim="800000"/>
            <a:headEnd/>
            <a:tailEnd/>
          </a:ln>
        </p:spPr>
        <p:txBody>
          <a:bodyPr vert="horz" wrap="square" lIns="91440" tIns="45720" rIns="91440" bIns="45720" numCol="1" anchor="ctr" anchorCtr="0" compatLnSpc="1">
            <a:prstTxWarp prst="textNoShape">
              <a:avLst/>
            </a:prstTxWarp>
          </a:bodyPr>
          <a:lstStyle/>
          <a:p>
            <a:pPr marL="0" marR="0" lvl="0" indent="450850" algn="just" defTabSz="914400" rtl="0" eaLnBrk="1" fontAlgn="base" latinLnBrk="0" hangingPunct="1">
              <a:lnSpc>
                <a:spcPct val="100000"/>
              </a:lnSpc>
              <a:spcBef>
                <a:spcPct val="0"/>
              </a:spcBef>
              <a:spcAft>
                <a:spcPct val="0"/>
              </a:spcAft>
              <a:buClrTx/>
              <a:buSzTx/>
              <a:buFontTx/>
              <a:buNone/>
              <a:tabLst/>
            </a:pPr>
            <a:endParaRPr kumimoji="0" lang="en-US" sz="1500" b="1" i="0" u="none" strike="noStrike" cap="none" normalizeH="0" baseline="0" dirty="0" smtClean="0">
              <a:ln>
                <a:noFill/>
              </a:ln>
              <a:solidFill>
                <a:srgbClr val="000000"/>
              </a:solidFill>
              <a:effectLst/>
              <a:latin typeface="Arial" pitchFamily="34" charset="0"/>
              <a:ea typeface="Times New Roman" pitchFamily="18" charset="0"/>
              <a:cs typeface="Arial" pitchFamily="34" charset="0"/>
            </a:endParaRPr>
          </a:p>
          <a:p>
            <a:pPr marL="0" marR="0" lvl="0" algn="ctr" defTabSz="914400" rtl="0" eaLnBrk="1" fontAlgn="base" latinLnBrk="0" hangingPunct="1">
              <a:lnSpc>
                <a:spcPct val="100000"/>
              </a:lnSpc>
              <a:spcBef>
                <a:spcPct val="0"/>
              </a:spcBef>
              <a:spcAft>
                <a:spcPct val="0"/>
              </a:spcAft>
              <a:buClrTx/>
              <a:buSzTx/>
              <a:buFontTx/>
              <a:buNone/>
              <a:tabLst/>
            </a:pPr>
            <a:r>
              <a:rPr kumimoji="0" lang="ru-RU" sz="1500" b="1"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НЕНАЛОГОВЫЕ ДОХОДЫ</a:t>
            </a:r>
            <a:endParaRPr kumimoji="0" lang="ru-RU" sz="600" b="0" i="0" u="none" strike="noStrike" cap="none" normalizeH="0" baseline="0" dirty="0" smtClean="0">
              <a:ln>
                <a:noFill/>
              </a:ln>
              <a:solidFill>
                <a:schemeClr val="tx1"/>
              </a:solidFill>
              <a:effectLst/>
              <a:latin typeface="Arial" pitchFamily="34" charset="0"/>
              <a:cs typeface="Arial" pitchFamily="34" charset="0"/>
            </a:endParaRPr>
          </a:p>
          <a:p>
            <a:pPr marL="0" marR="0" lvl="0" algn="ctr" defTabSz="914400" rtl="0" eaLnBrk="0" fontAlgn="base" latinLnBrk="0" hangingPunct="0">
              <a:lnSpc>
                <a:spcPct val="100000"/>
              </a:lnSpc>
              <a:spcBef>
                <a:spcPct val="0"/>
              </a:spcBef>
              <a:spcAft>
                <a:spcPct val="0"/>
              </a:spcAft>
              <a:buClrTx/>
              <a:buSzTx/>
              <a:buFontTx/>
              <a:buNone/>
              <a:tabLst/>
            </a:pPr>
            <a:endParaRPr kumimoji="0" lang="ru-RU" sz="15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endParaRPr>
          </a:p>
          <a:p>
            <a:pPr marL="0" marR="0" lvl="0" algn="ctr" defTabSz="914400" rtl="0" eaLnBrk="0" fontAlgn="base" latinLnBrk="0" hangingPunct="0">
              <a:lnSpc>
                <a:spcPct val="100000"/>
              </a:lnSpc>
              <a:spcBef>
                <a:spcPct val="0"/>
              </a:spcBef>
              <a:spcAft>
                <a:spcPct val="0"/>
              </a:spcAft>
              <a:buClrTx/>
              <a:buSzTx/>
              <a:buFontTx/>
              <a:buNone/>
              <a:tabLst/>
            </a:pPr>
            <a:r>
              <a:rPr kumimoji="0" lang="ru-RU" sz="15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Поступления от уплаты других платежей и сборов, установленных  Бюджетным Кодексом  Российской Федерации,  законодательством РФ, например:</a:t>
            </a:r>
            <a:endParaRPr kumimoji="0" lang="ru-RU" sz="600" b="0" i="0" u="none" strike="noStrike" cap="none" normalizeH="0" baseline="0" dirty="0" smtClean="0">
              <a:ln>
                <a:noFill/>
              </a:ln>
              <a:solidFill>
                <a:schemeClr val="tx1"/>
              </a:solidFill>
              <a:effectLst/>
              <a:latin typeface="Arial" pitchFamily="34" charset="0"/>
              <a:cs typeface="Arial" pitchFamily="34" charset="0"/>
            </a:endParaRPr>
          </a:p>
          <a:p>
            <a:pPr marL="0" marR="0" lvl="0" algn="ctr" defTabSz="914400" rtl="0" eaLnBrk="0" fontAlgn="base" latinLnBrk="0" hangingPunct="0">
              <a:lnSpc>
                <a:spcPct val="100000"/>
              </a:lnSpc>
              <a:spcBef>
                <a:spcPct val="0"/>
              </a:spcBef>
              <a:spcAft>
                <a:spcPct val="0"/>
              </a:spcAft>
              <a:buClrTx/>
              <a:buSzTx/>
              <a:buFontTx/>
              <a:buChar char="•"/>
              <a:tabLst/>
            </a:pPr>
            <a:r>
              <a:rPr kumimoji="0" lang="ru-RU" sz="15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Доходы от использования муниципального имущества;</a:t>
            </a:r>
            <a:endParaRPr kumimoji="0" lang="ru-RU" sz="600" b="0" i="0" u="none" strike="noStrike" cap="none" normalizeH="0" baseline="0" dirty="0" smtClean="0">
              <a:ln>
                <a:noFill/>
              </a:ln>
              <a:solidFill>
                <a:schemeClr val="tx1"/>
              </a:solidFill>
              <a:effectLst/>
              <a:latin typeface="Arial" pitchFamily="34" charset="0"/>
              <a:cs typeface="Arial" pitchFamily="34" charset="0"/>
            </a:endParaRPr>
          </a:p>
          <a:p>
            <a:pPr marL="0" marR="0" lvl="0" algn="ctr" defTabSz="914400" rtl="0" eaLnBrk="0" fontAlgn="base" latinLnBrk="0" hangingPunct="0">
              <a:lnSpc>
                <a:spcPct val="100000"/>
              </a:lnSpc>
              <a:spcBef>
                <a:spcPct val="0"/>
              </a:spcBef>
              <a:spcAft>
                <a:spcPct val="0"/>
              </a:spcAft>
              <a:buClrTx/>
              <a:buSzTx/>
              <a:buFontTx/>
              <a:buChar char="•"/>
              <a:tabLst/>
            </a:pPr>
            <a:r>
              <a:rPr kumimoji="0" lang="ru-RU" sz="15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Доходы от продажи муниципального имущества;</a:t>
            </a:r>
            <a:endParaRPr kumimoji="0" lang="ru-RU" sz="600" b="0" i="0" u="none" strike="noStrike" cap="none" normalizeH="0" baseline="0" dirty="0" smtClean="0">
              <a:ln>
                <a:noFill/>
              </a:ln>
              <a:solidFill>
                <a:schemeClr val="tx1"/>
              </a:solidFill>
              <a:effectLst/>
              <a:latin typeface="Arial" pitchFamily="34" charset="0"/>
              <a:cs typeface="Arial" pitchFamily="34" charset="0"/>
            </a:endParaRPr>
          </a:p>
          <a:p>
            <a:pPr marL="0" marR="0" lvl="0" algn="ctr" defTabSz="914400" rtl="0" eaLnBrk="0" fontAlgn="base" latinLnBrk="0" hangingPunct="0">
              <a:lnSpc>
                <a:spcPct val="100000"/>
              </a:lnSpc>
              <a:spcBef>
                <a:spcPct val="0"/>
              </a:spcBef>
              <a:spcAft>
                <a:spcPct val="0"/>
              </a:spcAft>
              <a:buClrTx/>
              <a:buSzTx/>
              <a:buFontTx/>
              <a:buChar char="•"/>
              <a:tabLst/>
            </a:pPr>
            <a:r>
              <a:rPr kumimoji="0" lang="ru-RU" sz="15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Плата за негативное воздействие на окружающую среду;</a:t>
            </a:r>
            <a:endParaRPr kumimoji="0" lang="ru-RU" sz="600" b="0" i="0" u="none" strike="noStrike" cap="none" normalizeH="0" baseline="0" dirty="0" smtClean="0">
              <a:ln>
                <a:noFill/>
              </a:ln>
              <a:solidFill>
                <a:schemeClr val="tx1"/>
              </a:solidFill>
              <a:effectLst/>
              <a:latin typeface="Arial" pitchFamily="34" charset="0"/>
              <a:cs typeface="Arial" pitchFamily="34" charset="0"/>
            </a:endParaRPr>
          </a:p>
          <a:p>
            <a:pPr marL="0" marR="0" lvl="0" algn="ctr" defTabSz="914400" rtl="0" eaLnBrk="0" fontAlgn="base" latinLnBrk="0" hangingPunct="0">
              <a:lnSpc>
                <a:spcPct val="100000"/>
              </a:lnSpc>
              <a:spcBef>
                <a:spcPct val="0"/>
              </a:spcBef>
              <a:spcAft>
                <a:spcPct val="0"/>
              </a:spcAft>
              <a:buClrTx/>
              <a:buSzTx/>
              <a:buFontTx/>
              <a:buChar char="•"/>
              <a:tabLst/>
            </a:pPr>
            <a:r>
              <a:rPr kumimoji="0" lang="ru-RU" sz="15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Штрафы.</a:t>
            </a:r>
            <a:endParaRPr kumimoji="0" lang="ru-RU" sz="600" b="0" i="0" u="none" strike="noStrike" cap="none" normalizeH="0" baseline="0" dirty="0" smtClean="0">
              <a:ln>
                <a:noFill/>
              </a:ln>
              <a:solidFill>
                <a:schemeClr val="tx1"/>
              </a:solidFill>
              <a:effectLst/>
              <a:latin typeface="Arial" pitchFamily="34" charset="0"/>
              <a:cs typeface="Arial" pitchFamily="34" charset="0"/>
            </a:endParaRPr>
          </a:p>
          <a:p>
            <a:pPr marL="0" marR="0" lvl="0" indent="45085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4584" name="Прямоугольник 26"/>
          <p:cNvSpPr>
            <a:spLocks noChangeArrowheads="1"/>
          </p:cNvSpPr>
          <p:nvPr/>
        </p:nvSpPr>
        <p:spPr bwMode="auto">
          <a:xfrm>
            <a:off x="428596" y="928670"/>
            <a:ext cx="8429684" cy="928694"/>
          </a:xfrm>
          <a:prstGeom prst="rect">
            <a:avLst/>
          </a:prstGeom>
          <a:solidFill>
            <a:srgbClr val="FF9999"/>
          </a:solidFill>
          <a:ln w="25400">
            <a:solidFill>
              <a:srgbClr val="000000"/>
            </a:solidFill>
            <a:miter lim="800000"/>
            <a:headEnd/>
            <a:tailEnd/>
          </a:ln>
        </p:spPr>
        <p:txBody>
          <a:bodyPr vert="horz" wrap="square" lIns="91440" tIns="45720" rIns="91440" bIns="45720" numCol="1" anchor="ctr" anchorCtr="0" compatLnSpc="1">
            <a:prstTxWarp prst="textNoShape">
              <a:avLst/>
            </a:prstTxWarp>
          </a:bodyPr>
          <a:lstStyle/>
          <a:p>
            <a:pPr marL="0" marR="0" lvl="0" indent="450850" algn="just" defTabSz="914400" rtl="0" eaLnBrk="1" fontAlgn="base" latinLnBrk="0" hangingPunct="1">
              <a:lnSpc>
                <a:spcPct val="100000"/>
              </a:lnSpc>
              <a:spcBef>
                <a:spcPct val="0"/>
              </a:spcBef>
              <a:spcAft>
                <a:spcPct val="0"/>
              </a:spcAft>
              <a:buClrTx/>
              <a:buSzTx/>
              <a:buFontTx/>
              <a:buNone/>
              <a:tabLst/>
            </a:pPr>
            <a:endParaRPr kumimoji="0" lang="en-US"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endParaRPr>
          </a:p>
          <a:p>
            <a:pPr marL="0" marR="0" lvl="0" indent="450850" algn="just" defTabSz="914400" rtl="0" eaLnBrk="1" fontAlgn="base" latinLnBrk="0" hangingPunct="1">
              <a:lnSpc>
                <a:spcPct val="100000"/>
              </a:lnSpc>
              <a:spcBef>
                <a:spcPct val="0"/>
              </a:spcBef>
              <a:spcAft>
                <a:spcPct val="0"/>
              </a:spcAft>
              <a:buClrTx/>
              <a:buSzTx/>
              <a:buFontTx/>
              <a:buNone/>
              <a:tabLst/>
            </a:pPr>
            <a:r>
              <a:rPr kumimoji="0" lang="ru-RU"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Доходы бюджета</a:t>
            </a:r>
            <a:r>
              <a:rPr kumimoji="0" lang="ru-RU"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 доходы, полученные в виде налоговых, неналоговых поступлений, безвозмездные и безвозвратные поступления денежных средств в бюджет.</a:t>
            </a:r>
            <a:r>
              <a:rPr kumimoji="0" lang="ru-RU"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endParaRPr kumimoji="0" lang="ru-RU"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4583" name="Прямая соединительная линия 673"/>
          <p:cNvSpPr>
            <a:spLocks noChangeShapeType="1"/>
          </p:cNvSpPr>
          <p:nvPr/>
        </p:nvSpPr>
        <p:spPr bwMode="auto">
          <a:xfrm>
            <a:off x="1571604" y="2000240"/>
            <a:ext cx="5991225" cy="0"/>
          </a:xfrm>
          <a:prstGeom prst="line">
            <a:avLst/>
          </a:prstGeom>
          <a:noFill/>
          <a:ln w="38100">
            <a:solidFill>
              <a:srgbClr val="4A7EBB"/>
            </a:solidFill>
            <a:round/>
            <a:headEnd/>
            <a:tailEnd/>
          </a:ln>
        </p:spPr>
        <p:txBody>
          <a:bodyPr vert="horz" wrap="square" lIns="91440" tIns="45720" rIns="91440" bIns="45720" numCol="1" anchor="t" anchorCtr="0" compatLnSpc="1">
            <a:prstTxWarp prst="textNoShape">
              <a:avLst/>
            </a:prstTxWarp>
          </a:bodyPr>
          <a:lstStyle/>
          <a:p>
            <a:endParaRPr lang="ru-RU" dirty="0"/>
          </a:p>
        </p:txBody>
      </p:sp>
      <p:sp>
        <p:nvSpPr>
          <p:cNvPr id="24582" name="Прямая соединительная линия 675"/>
          <p:cNvSpPr>
            <a:spLocks noChangeShapeType="1"/>
          </p:cNvSpPr>
          <p:nvPr/>
        </p:nvSpPr>
        <p:spPr bwMode="auto">
          <a:xfrm>
            <a:off x="1571604" y="2000240"/>
            <a:ext cx="0" cy="314325"/>
          </a:xfrm>
          <a:prstGeom prst="line">
            <a:avLst/>
          </a:prstGeom>
          <a:noFill/>
          <a:ln w="38100">
            <a:solidFill>
              <a:srgbClr val="4A7EBB"/>
            </a:solidFill>
            <a:round/>
            <a:headEnd/>
            <a:tailEnd/>
          </a:ln>
        </p:spPr>
        <p:txBody>
          <a:bodyPr vert="horz" wrap="square" lIns="91440" tIns="45720" rIns="91440" bIns="45720" numCol="1" anchor="t" anchorCtr="0" compatLnSpc="1">
            <a:prstTxWarp prst="textNoShape">
              <a:avLst/>
            </a:prstTxWarp>
          </a:bodyPr>
          <a:lstStyle/>
          <a:p>
            <a:endParaRPr lang="ru-RU" dirty="0"/>
          </a:p>
        </p:txBody>
      </p:sp>
      <p:sp>
        <p:nvSpPr>
          <p:cNvPr id="24581" name="Прямая соединительная линия 676"/>
          <p:cNvSpPr>
            <a:spLocks noChangeShapeType="1"/>
          </p:cNvSpPr>
          <p:nvPr/>
        </p:nvSpPr>
        <p:spPr bwMode="auto">
          <a:xfrm>
            <a:off x="4500562" y="2000240"/>
            <a:ext cx="0" cy="312737"/>
          </a:xfrm>
          <a:prstGeom prst="line">
            <a:avLst/>
          </a:prstGeom>
          <a:noFill/>
          <a:ln w="38100">
            <a:solidFill>
              <a:srgbClr val="4A7EBB"/>
            </a:solidFill>
            <a:round/>
            <a:headEnd/>
            <a:tailEnd/>
          </a:ln>
        </p:spPr>
        <p:txBody>
          <a:bodyPr vert="horz" wrap="square" lIns="91440" tIns="45720" rIns="91440" bIns="45720" numCol="1" anchor="t" anchorCtr="0" compatLnSpc="1">
            <a:prstTxWarp prst="textNoShape">
              <a:avLst/>
            </a:prstTxWarp>
          </a:bodyPr>
          <a:lstStyle/>
          <a:p>
            <a:endParaRPr lang="ru-RU" dirty="0"/>
          </a:p>
        </p:txBody>
      </p:sp>
      <p:sp>
        <p:nvSpPr>
          <p:cNvPr id="24580" name="Прямая соединительная линия 677"/>
          <p:cNvSpPr>
            <a:spLocks noChangeShapeType="1"/>
          </p:cNvSpPr>
          <p:nvPr/>
        </p:nvSpPr>
        <p:spPr bwMode="auto">
          <a:xfrm>
            <a:off x="7572396" y="2000240"/>
            <a:ext cx="0" cy="312738"/>
          </a:xfrm>
          <a:prstGeom prst="line">
            <a:avLst/>
          </a:prstGeom>
          <a:noFill/>
          <a:ln w="38100">
            <a:solidFill>
              <a:srgbClr val="4A7EBB"/>
            </a:solidFill>
            <a:round/>
            <a:headEnd/>
            <a:tailEnd/>
          </a:ln>
        </p:spPr>
        <p:txBody>
          <a:bodyPr vert="horz" wrap="square" lIns="91440" tIns="45720" rIns="91440" bIns="45720" numCol="1" anchor="t" anchorCtr="0" compatLnSpc="1">
            <a:prstTxWarp prst="textNoShape">
              <a:avLst/>
            </a:prstTxWarp>
          </a:bodyPr>
          <a:lstStyle/>
          <a:p>
            <a:endParaRPr lang="ru-RU" dirty="0"/>
          </a:p>
        </p:txBody>
      </p:sp>
      <p:sp>
        <p:nvSpPr>
          <p:cNvPr id="24585" name="Rectangle 9"/>
          <p:cNvSpPr>
            <a:spLocks noChangeArrowheads="1"/>
          </p:cNvSpPr>
          <p:nvPr/>
        </p:nvSpPr>
        <p:spPr bwMode="auto">
          <a:xfrm>
            <a:off x="0" y="285728"/>
            <a:ext cx="9144000" cy="73866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0850" algn="ctr" defTabSz="914400" rtl="0" eaLnBrk="1" fontAlgn="base" latinLnBrk="0" hangingPunct="1">
              <a:lnSpc>
                <a:spcPct val="100000"/>
              </a:lnSpc>
              <a:spcBef>
                <a:spcPct val="0"/>
              </a:spcBef>
              <a:spcAft>
                <a:spcPct val="0"/>
              </a:spcAft>
              <a:buClrTx/>
              <a:buSzTx/>
              <a:buFontTx/>
              <a:buNone/>
              <a:tabLst/>
            </a:pPr>
            <a:r>
              <a:rPr kumimoji="0" lang="ru-RU" sz="24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Доходы бюджета</a:t>
            </a:r>
            <a:endParaRPr kumimoji="0" lang="ru-RU" sz="6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4587" name="Rectangle 11"/>
          <p:cNvSpPr>
            <a:spLocks noChangeArrowheads="1"/>
          </p:cNvSpPr>
          <p:nvPr/>
        </p:nvSpPr>
        <p:spPr bwMode="auto">
          <a:xfrm>
            <a:off x="0" y="45720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450850" algn="l" defTabSz="914400" rtl="0" eaLnBrk="1" fontAlgn="base" latinLnBrk="0" hangingPunct="1">
              <a:lnSpc>
                <a:spcPct val="100000"/>
              </a:lnSpc>
              <a:spcBef>
                <a:spcPct val="0"/>
              </a:spcBef>
              <a:spcAft>
                <a:spcPct val="0"/>
              </a:spcAft>
              <a:buClrTx/>
              <a:buSzTx/>
              <a:buFontTx/>
              <a:buNone/>
              <a:tabLst/>
            </a:pPr>
            <a:r>
              <a:rPr kumimoji="0" lang="ru-RU" sz="1800" b="0" i="0" u="none" strike="noStrike" cap="none" normalizeH="0" baseline="0" dirty="0" smtClean="0">
                <a:ln>
                  <a:noFill/>
                </a:ln>
                <a:solidFill>
                  <a:schemeClr val="tx1"/>
                </a:solidFill>
                <a:effectLst/>
                <a:latin typeface="Arial" pitchFamily="34" charset="0"/>
                <a:cs typeface="Arial" pitchFamily="34" charset="0"/>
              </a:rPr>
              <a:t/>
            </a:r>
            <a:br>
              <a:rPr kumimoji="0" lang="ru-RU" sz="1800" b="0" i="0" u="none" strike="noStrike" cap="none" normalizeH="0" baseline="0" dirty="0" smtClean="0">
                <a:ln>
                  <a:noFill/>
                </a:ln>
                <a:solidFill>
                  <a:schemeClr val="tx1"/>
                </a:solidFill>
                <a:effectLst/>
                <a:latin typeface="Arial" pitchFamily="34" charset="0"/>
                <a:cs typeface="Arial" pitchFamily="34" charset="0"/>
              </a:rPr>
            </a:b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a:p>
            <a:pPr marL="0" marR="0" lvl="0" indent="450850" algn="l" defTabSz="914400" rtl="0" eaLnBrk="0" fontAlgn="base" latinLnBrk="0" hangingPunct="0">
              <a:lnSpc>
                <a:spcPct val="100000"/>
              </a:lnSpc>
              <a:spcBef>
                <a:spcPct val="0"/>
              </a:spcBef>
              <a:spcAft>
                <a:spcPct val="0"/>
              </a:spcAft>
              <a:buClrTx/>
              <a:buSzTx/>
              <a:buFontTx/>
              <a:buNone/>
              <a:tabLst/>
            </a:pPr>
            <a:r>
              <a:rPr kumimoji="0" lang="ru-RU" sz="16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endParaRPr kumimoji="0" lang="ru-RU" sz="600" b="0" i="0" u="none" strike="noStrike" cap="none" normalizeH="0" baseline="0" dirty="0" smtClean="0">
              <a:ln>
                <a:noFill/>
              </a:ln>
              <a:solidFill>
                <a:schemeClr val="tx1"/>
              </a:solidFill>
              <a:effectLst/>
              <a:latin typeface="Arial" pitchFamily="34" charset="0"/>
              <a:cs typeface="Arial" pitchFamily="34" charset="0"/>
            </a:endParaRPr>
          </a:p>
          <a:p>
            <a:pPr marL="0" marR="0" lvl="0" indent="45085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4588" name="Rectangle 12"/>
          <p:cNvSpPr>
            <a:spLocks noChangeArrowheads="1"/>
          </p:cNvSpPr>
          <p:nvPr/>
        </p:nvSpPr>
        <p:spPr bwMode="auto">
          <a:xfrm>
            <a:off x="0" y="92867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450850" algn="l" defTabSz="914400" rtl="0" eaLnBrk="1" fontAlgn="base" latinLnBrk="0" hangingPunct="1">
              <a:lnSpc>
                <a:spcPct val="100000"/>
              </a:lnSpc>
              <a:spcBef>
                <a:spcPct val="0"/>
              </a:spcBef>
              <a:spcAft>
                <a:spcPct val="0"/>
              </a:spcAft>
              <a:buClrTx/>
              <a:buSzTx/>
              <a:buFontTx/>
              <a:buNone/>
              <a:tabLst/>
            </a:pPr>
            <a:r>
              <a:rPr kumimoji="0" lang="ru-RU" sz="1800" b="0" i="0" u="none" strike="noStrike" cap="none" normalizeH="0" baseline="0" dirty="0" smtClean="0">
                <a:ln>
                  <a:noFill/>
                </a:ln>
                <a:solidFill>
                  <a:schemeClr val="tx1"/>
                </a:solidFill>
                <a:effectLst/>
                <a:latin typeface="Arial" pitchFamily="34" charset="0"/>
                <a:cs typeface="Arial" pitchFamily="34" charset="0"/>
              </a:rPr>
              <a:t/>
            </a:r>
            <a:br>
              <a:rPr kumimoji="0" lang="ru-RU" sz="1800" b="0" i="0" u="none" strike="noStrike" cap="none" normalizeH="0" baseline="0" dirty="0" smtClean="0">
                <a:ln>
                  <a:noFill/>
                </a:ln>
                <a:solidFill>
                  <a:schemeClr val="tx1"/>
                </a:solidFill>
                <a:effectLst/>
                <a:latin typeface="Arial" pitchFamily="34" charset="0"/>
                <a:cs typeface="Arial" pitchFamily="34" charset="0"/>
              </a:rPr>
            </a:b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a:p>
            <a:pPr marL="0" marR="0" lvl="0" indent="45085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4592" name="Rectangle 16"/>
          <p:cNvSpPr>
            <a:spLocks noChangeArrowheads="1"/>
          </p:cNvSpPr>
          <p:nvPr/>
        </p:nvSpPr>
        <p:spPr bwMode="auto">
          <a:xfrm>
            <a:off x="0" y="13716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450850" algn="l" defTabSz="914400" rtl="0" eaLnBrk="1" fontAlgn="base" latinLnBrk="0" hangingPunct="1">
              <a:lnSpc>
                <a:spcPct val="100000"/>
              </a:lnSpc>
              <a:spcBef>
                <a:spcPct val="0"/>
              </a:spcBef>
              <a:spcAft>
                <a:spcPct val="0"/>
              </a:spcAft>
              <a:buClrTx/>
              <a:buSzTx/>
              <a:buFontTx/>
              <a:buNone/>
              <a:tabLst>
                <a:tab pos="4203700" algn="l"/>
                <a:tab pos="7069138" algn="l"/>
              </a:tabLst>
            </a:pPr>
            <a:r>
              <a:rPr kumimoji="0" lang="ru-RU" sz="16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endParaRPr kumimoji="0" lang="ru-RU" sz="600" b="0" i="0" u="none" strike="noStrike" cap="none" normalizeH="0" baseline="0" dirty="0" smtClean="0">
              <a:ln>
                <a:noFill/>
              </a:ln>
              <a:solidFill>
                <a:schemeClr val="tx1"/>
              </a:solidFill>
              <a:effectLst/>
              <a:latin typeface="Arial" pitchFamily="34" charset="0"/>
              <a:cs typeface="Arial" pitchFamily="34" charset="0"/>
            </a:endParaRPr>
          </a:p>
          <a:p>
            <a:pPr marL="0" marR="0" lvl="0" indent="450850" algn="l" defTabSz="914400" rtl="0" eaLnBrk="0" fontAlgn="base" latinLnBrk="0" hangingPunct="0">
              <a:lnSpc>
                <a:spcPct val="100000"/>
              </a:lnSpc>
              <a:spcBef>
                <a:spcPct val="0"/>
              </a:spcBef>
              <a:spcAft>
                <a:spcPct val="0"/>
              </a:spcAft>
              <a:buClrTx/>
              <a:buSzTx/>
              <a:buFontTx/>
              <a:buNone/>
              <a:tabLst>
                <a:tab pos="4203700" algn="l"/>
                <a:tab pos="7069138" algn="l"/>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4578" name="Прямоугольник 294"/>
          <p:cNvSpPr>
            <a:spLocks noChangeArrowheads="1"/>
          </p:cNvSpPr>
          <p:nvPr/>
        </p:nvSpPr>
        <p:spPr bwMode="auto">
          <a:xfrm>
            <a:off x="6286512" y="2357430"/>
            <a:ext cx="2617817" cy="4298950"/>
          </a:xfrm>
          <a:prstGeom prst="rect">
            <a:avLst/>
          </a:prstGeom>
          <a:solidFill>
            <a:srgbClr val="FFCCCC"/>
          </a:solidFill>
          <a:ln w="25400">
            <a:solidFill>
              <a:srgbClr val="385D8A"/>
            </a:solidFill>
            <a:miter lim="800000"/>
            <a:headEnd/>
            <a:tailEnd/>
          </a:ln>
        </p:spPr>
        <p:txBody>
          <a:bodyPr vert="horz" wrap="square" lIns="91440" tIns="45720" rIns="91440" bIns="45720" numCol="1" anchor="ctr" anchorCtr="0" compatLnSpc="1">
            <a:prstTxWarp prst="textNoShape">
              <a:avLst/>
            </a:prstTxWarp>
          </a:bodyPr>
          <a:lstStyle/>
          <a:p>
            <a:pPr marL="0" marR="0" lvl="0" algn="ctr" defTabSz="914400" rtl="0" eaLnBrk="1" fontAlgn="base" latinLnBrk="0" hangingPunct="1">
              <a:lnSpc>
                <a:spcPct val="100000"/>
              </a:lnSpc>
              <a:spcBef>
                <a:spcPct val="0"/>
              </a:spcBef>
              <a:spcAft>
                <a:spcPct val="0"/>
              </a:spcAft>
              <a:buClrTx/>
              <a:buSzTx/>
              <a:buFontTx/>
              <a:buNone/>
              <a:tabLst/>
            </a:pPr>
            <a:r>
              <a:rPr kumimoji="0" lang="ru-RU" sz="1500" b="1"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БЕЗВОЗМЕЗДНЫЕ ПОСТУПЛЕНИЯ</a:t>
            </a:r>
            <a:endParaRPr kumimoji="0" lang="en-US" sz="1500" b="1" i="0" u="none" strike="noStrike" cap="none" normalizeH="0" baseline="0" dirty="0" smtClean="0">
              <a:ln>
                <a:noFill/>
              </a:ln>
              <a:solidFill>
                <a:srgbClr val="000000"/>
              </a:solidFill>
              <a:effectLst/>
              <a:latin typeface="Arial" pitchFamily="34" charset="0"/>
              <a:ea typeface="Times New Roman" pitchFamily="18" charset="0"/>
              <a:cs typeface="Arial" pitchFamily="34" charset="0"/>
            </a:endParaRPr>
          </a:p>
          <a:p>
            <a:pPr marL="0" marR="0" lvl="0" indent="450850" algn="ctr" defTabSz="914400" rtl="0" eaLnBrk="1" fontAlgn="base" latinLnBrk="0" hangingPunct="1">
              <a:lnSpc>
                <a:spcPct val="100000"/>
              </a:lnSpc>
              <a:spcBef>
                <a:spcPct val="0"/>
              </a:spcBef>
              <a:spcAft>
                <a:spcPct val="0"/>
              </a:spcAft>
              <a:buClrTx/>
              <a:buSzTx/>
              <a:buFontTx/>
              <a:buNone/>
              <a:tabLst/>
            </a:pPr>
            <a:endParaRPr kumimoji="0" lang="ru-RU" sz="600" b="0" i="0" u="none" strike="noStrike" cap="none" normalizeH="0" baseline="0" dirty="0" smtClean="0">
              <a:ln>
                <a:noFill/>
              </a:ln>
              <a:solidFill>
                <a:schemeClr val="tx1"/>
              </a:solidFill>
              <a:effectLst/>
              <a:latin typeface="Arial" pitchFamily="34" charset="0"/>
              <a:cs typeface="Arial" pitchFamily="34" charset="0"/>
            </a:endParaRPr>
          </a:p>
          <a:p>
            <a:pPr marL="0" marR="0" lvl="0" indent="450850" algn="ctr" defTabSz="914400" rtl="0" eaLnBrk="1" fontAlgn="base" latinLnBrk="0" hangingPunct="1">
              <a:lnSpc>
                <a:spcPct val="100000"/>
              </a:lnSpc>
              <a:spcBef>
                <a:spcPct val="0"/>
              </a:spcBef>
              <a:spcAft>
                <a:spcPct val="0"/>
              </a:spcAft>
              <a:buClrTx/>
              <a:buSzTx/>
              <a:buFontTx/>
              <a:buNone/>
              <a:tabLst/>
            </a:pPr>
            <a:endParaRPr kumimoji="0" lang="ru-RU" sz="600" b="0" i="0" u="none" strike="noStrike" cap="none" normalizeH="0" baseline="0" dirty="0" smtClean="0">
              <a:ln>
                <a:noFill/>
              </a:ln>
              <a:solidFill>
                <a:schemeClr val="tx1"/>
              </a:solidFill>
              <a:effectLst/>
              <a:latin typeface="Arial" pitchFamily="34" charset="0"/>
              <a:cs typeface="Arial" pitchFamily="34" charset="0"/>
            </a:endParaRPr>
          </a:p>
          <a:p>
            <a:pPr marL="0" marR="0" lvl="0" algn="ctr" defTabSz="914400" rtl="0" eaLnBrk="0" fontAlgn="base" latinLnBrk="0" hangingPunct="0">
              <a:lnSpc>
                <a:spcPct val="100000"/>
              </a:lnSpc>
              <a:spcBef>
                <a:spcPct val="0"/>
              </a:spcBef>
              <a:spcAft>
                <a:spcPct val="0"/>
              </a:spcAft>
              <a:buClrTx/>
              <a:buSzTx/>
              <a:buFontTx/>
              <a:buNone/>
              <a:tabLst/>
            </a:pPr>
            <a:r>
              <a:rPr kumimoji="0" lang="ru-RU" sz="15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Поступления от других бюджетов (межбюджетные трансферты), организаций, граждан (кроме налоговых и неналоговых доходов):</a:t>
            </a:r>
            <a:endParaRPr kumimoji="0" lang="ru-RU" sz="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Char char="•"/>
              <a:tabLst/>
            </a:pPr>
            <a:r>
              <a:rPr kumimoji="0" lang="ru-RU" sz="15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Дотации;</a:t>
            </a:r>
            <a:endParaRPr kumimoji="0" lang="ru-RU" sz="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Char char="•"/>
              <a:tabLst/>
            </a:pPr>
            <a:r>
              <a:rPr kumimoji="0" lang="ru-RU" sz="15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Субсидии;</a:t>
            </a:r>
            <a:endParaRPr kumimoji="0" lang="ru-RU" sz="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Char char="•"/>
              <a:tabLst/>
            </a:pPr>
            <a:r>
              <a:rPr kumimoji="0" lang="ru-RU" sz="15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Субвенции;</a:t>
            </a:r>
            <a:endParaRPr kumimoji="0" lang="ru-RU" sz="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Char char="•"/>
              <a:tabLst/>
            </a:pPr>
            <a:r>
              <a:rPr kumimoji="0" lang="ru-RU" sz="15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Иные межбюджетные трансферты.</a:t>
            </a:r>
            <a:endParaRPr kumimoji="0" lang="ru-RU" sz="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Таблица 1"/>
          <p:cNvGraphicFramePr>
            <a:graphicFrameLocks noGrp="1"/>
          </p:cNvGraphicFramePr>
          <p:nvPr/>
        </p:nvGraphicFramePr>
        <p:xfrm>
          <a:off x="357158" y="2500305"/>
          <a:ext cx="8501122" cy="4026884"/>
        </p:xfrm>
        <a:graphic>
          <a:graphicData uri="http://schemas.openxmlformats.org/drawingml/2006/table">
            <a:tbl>
              <a:tblPr/>
              <a:tblGrid>
                <a:gridCol w="2571768"/>
                <a:gridCol w="5786478"/>
                <a:gridCol w="142876"/>
              </a:tblGrid>
              <a:tr h="613726">
                <a:tc>
                  <a:txBody>
                    <a:bodyPr/>
                    <a:lstStyle/>
                    <a:p>
                      <a:pPr indent="0" algn="ctr">
                        <a:lnSpc>
                          <a:spcPct val="150000"/>
                        </a:lnSpc>
                        <a:spcAft>
                          <a:spcPts val="0"/>
                        </a:spcAft>
                      </a:pPr>
                      <a:r>
                        <a:rPr lang="ru-RU" sz="1400" b="1" dirty="0">
                          <a:latin typeface="Times New Roman"/>
                          <a:ea typeface="Times New Roman"/>
                        </a:rPr>
                        <a:t>Виды межбюджетных трансфертов</a:t>
                      </a:r>
                      <a:endParaRPr lang="ru-RU" sz="1400" dirty="0">
                        <a:latin typeface="Times New Roman"/>
                        <a:ea typeface="Times New Roman"/>
                      </a:endParaRPr>
                    </a:p>
                  </a:txBody>
                  <a:tcPr marL="43833" marR="43833" marT="0" marB="0" anchor="ctr">
                    <a:lnL>
                      <a:noFill/>
                    </a:lnL>
                    <a:lnR>
                      <a:noFill/>
                    </a:lnR>
                    <a:lnT>
                      <a:noFill/>
                    </a:lnT>
                    <a:lnB>
                      <a:noFill/>
                    </a:lnB>
                    <a:solidFill>
                      <a:srgbClr val="FFFFFF"/>
                    </a:solidFill>
                  </a:tcPr>
                </a:tc>
                <a:tc>
                  <a:txBody>
                    <a:bodyPr/>
                    <a:lstStyle/>
                    <a:p>
                      <a:pPr indent="0" algn="ctr">
                        <a:lnSpc>
                          <a:spcPct val="150000"/>
                        </a:lnSpc>
                        <a:spcAft>
                          <a:spcPts val="0"/>
                        </a:spcAft>
                      </a:pPr>
                      <a:r>
                        <a:rPr lang="ru-RU" sz="1400" b="1" dirty="0">
                          <a:latin typeface="Times New Roman"/>
                          <a:ea typeface="Times New Roman"/>
                        </a:rPr>
                        <a:t>Определение</a:t>
                      </a:r>
                      <a:endParaRPr lang="ru-RU" sz="1400" dirty="0">
                        <a:latin typeface="Times New Roman"/>
                        <a:ea typeface="Times New Roman"/>
                      </a:endParaRPr>
                    </a:p>
                  </a:txBody>
                  <a:tcPr marL="43833" marR="43833" marT="0" marB="0" anchor="ctr">
                    <a:lnL>
                      <a:noFill/>
                    </a:lnL>
                    <a:lnR>
                      <a:noFill/>
                    </a:lnR>
                    <a:lnT>
                      <a:noFill/>
                    </a:lnT>
                    <a:lnB>
                      <a:noFill/>
                    </a:lnB>
                    <a:solidFill>
                      <a:srgbClr val="FFFFFF"/>
                    </a:solidFill>
                  </a:tcPr>
                </a:tc>
                <a:tc>
                  <a:txBody>
                    <a:bodyPr/>
                    <a:lstStyle/>
                    <a:p>
                      <a:pPr indent="450215" algn="ctr">
                        <a:lnSpc>
                          <a:spcPct val="150000"/>
                        </a:lnSpc>
                        <a:spcAft>
                          <a:spcPts val="0"/>
                        </a:spcAft>
                      </a:pPr>
                      <a:endParaRPr lang="ru-RU" sz="900" dirty="0">
                        <a:latin typeface="Times New Roman"/>
                        <a:ea typeface="Times New Roman"/>
                      </a:endParaRPr>
                    </a:p>
                  </a:txBody>
                  <a:tcPr marL="43833" marR="43833" marT="0" marB="0">
                    <a:lnL>
                      <a:noFill/>
                    </a:lnL>
                    <a:lnR>
                      <a:noFill/>
                    </a:lnR>
                    <a:lnT>
                      <a:noFill/>
                    </a:lnT>
                    <a:lnB>
                      <a:noFill/>
                    </a:lnB>
                    <a:solidFill>
                      <a:srgbClr val="FFFFFF"/>
                    </a:solidFill>
                  </a:tcPr>
                </a:tc>
              </a:tr>
              <a:tr h="923674">
                <a:tc>
                  <a:txBody>
                    <a:bodyPr/>
                    <a:lstStyle/>
                    <a:p>
                      <a:pPr indent="0" algn="ctr">
                        <a:lnSpc>
                          <a:spcPct val="150000"/>
                        </a:lnSpc>
                        <a:spcAft>
                          <a:spcPts val="0"/>
                        </a:spcAft>
                      </a:pPr>
                      <a:r>
                        <a:rPr lang="ru-RU" sz="1600" b="1" dirty="0">
                          <a:latin typeface="Times New Roman"/>
                          <a:ea typeface="Times New Roman"/>
                        </a:rPr>
                        <a:t>Дотации </a:t>
                      </a:r>
                      <a:endParaRPr lang="ru-RU" sz="1600" dirty="0">
                        <a:latin typeface="Times New Roman"/>
                        <a:ea typeface="Times New Roman"/>
                      </a:endParaRPr>
                    </a:p>
                  </a:txBody>
                  <a:tcPr marL="43833" marR="43833" marT="0" marB="0" anchor="ctr">
                    <a:lnL w="12700" cap="flat" cmpd="sng" algn="ctr">
                      <a:solidFill>
                        <a:srgbClr val="7BA0CD"/>
                      </a:solidFill>
                      <a:prstDash val="solid"/>
                      <a:round/>
                      <a:headEnd type="none" w="med" len="med"/>
                      <a:tailEnd type="none" w="med" len="med"/>
                    </a:lnL>
                    <a:lnR w="12700" cap="flat" cmpd="sng" algn="ctr">
                      <a:solidFill>
                        <a:srgbClr val="7BA0CD"/>
                      </a:solidFill>
                      <a:prstDash val="solid"/>
                      <a:round/>
                      <a:headEnd type="none" w="med" len="med"/>
                      <a:tailEnd type="none" w="med" len="med"/>
                    </a:lnR>
                    <a:lnT>
                      <a:noFill/>
                    </a:lnT>
                    <a:lnB w="12700" cap="flat" cmpd="sng" algn="ctr">
                      <a:solidFill>
                        <a:srgbClr val="7BA0CD"/>
                      </a:solidFill>
                      <a:prstDash val="solid"/>
                      <a:round/>
                      <a:headEnd type="none" w="med" len="med"/>
                      <a:tailEnd type="none" w="med" len="med"/>
                    </a:lnB>
                    <a:solidFill>
                      <a:srgbClr val="A7BFDE"/>
                    </a:solidFill>
                  </a:tcPr>
                </a:tc>
                <a:tc>
                  <a:txBody>
                    <a:bodyPr/>
                    <a:lstStyle/>
                    <a:p>
                      <a:pPr indent="0" algn="ctr">
                        <a:lnSpc>
                          <a:spcPct val="150000"/>
                        </a:lnSpc>
                        <a:spcAft>
                          <a:spcPts val="0"/>
                        </a:spcAft>
                      </a:pPr>
                      <a:r>
                        <a:rPr lang="ru-RU" sz="1600" dirty="0">
                          <a:latin typeface="Times New Roman"/>
                          <a:ea typeface="Times New Roman"/>
                        </a:rPr>
                        <a:t>Бюджетные средства, предоставляемые  на безвозмездной  основе без определения конкретной цели их использования</a:t>
                      </a:r>
                    </a:p>
                  </a:txBody>
                  <a:tcPr marL="43833" marR="43833" marT="0" marB="0" anchor="ctr">
                    <a:lnL w="12700" cap="flat" cmpd="sng" algn="ctr">
                      <a:solidFill>
                        <a:srgbClr val="7BA0CD"/>
                      </a:solidFill>
                      <a:prstDash val="solid"/>
                      <a:round/>
                      <a:headEnd type="none" w="med" len="med"/>
                      <a:tailEnd type="none" w="med" len="med"/>
                    </a:lnL>
                    <a:lnR w="12700" cap="flat" cmpd="sng" algn="ctr">
                      <a:solidFill>
                        <a:srgbClr val="7BA0CD"/>
                      </a:solidFill>
                      <a:prstDash val="solid"/>
                      <a:round/>
                      <a:headEnd type="none" w="med" len="med"/>
                      <a:tailEnd type="none" w="med" len="med"/>
                    </a:lnR>
                    <a:lnT>
                      <a:noFill/>
                    </a:lnT>
                    <a:lnB w="12700" cap="flat" cmpd="sng" algn="ctr">
                      <a:solidFill>
                        <a:srgbClr val="7BA0CD"/>
                      </a:solidFill>
                      <a:prstDash val="solid"/>
                      <a:round/>
                      <a:headEnd type="none" w="med" len="med"/>
                      <a:tailEnd type="none" w="med" len="med"/>
                    </a:lnB>
                    <a:solidFill>
                      <a:srgbClr val="A7BFDE"/>
                    </a:solidFill>
                  </a:tcPr>
                </a:tc>
                <a:tc>
                  <a:txBody>
                    <a:bodyPr/>
                    <a:lstStyle/>
                    <a:p>
                      <a:pPr indent="450215" algn="just">
                        <a:lnSpc>
                          <a:spcPct val="150000"/>
                        </a:lnSpc>
                        <a:spcAft>
                          <a:spcPts val="600"/>
                        </a:spcAft>
                      </a:pPr>
                      <a:r>
                        <a:rPr lang="ru-RU" sz="900" dirty="0">
                          <a:latin typeface="Times New Roman"/>
                          <a:ea typeface="Times New Roman"/>
                        </a:rPr>
                        <a:t> </a:t>
                      </a:r>
                    </a:p>
                  </a:txBody>
                  <a:tcPr marL="0" marR="0" marT="0" marB="0" anchor="ctr">
                    <a:lnL w="12700" cap="flat" cmpd="sng" algn="ctr">
                      <a:solidFill>
                        <a:srgbClr val="7BA0CD"/>
                      </a:solidFill>
                      <a:prstDash val="solid"/>
                      <a:round/>
                      <a:headEnd type="none" w="med" len="med"/>
                      <a:tailEnd type="none" w="med" len="med"/>
                    </a:lnL>
                    <a:lnR>
                      <a:noFill/>
                    </a:lnR>
                    <a:lnT>
                      <a:noFill/>
                    </a:lnT>
                    <a:lnB>
                      <a:noFill/>
                    </a:lnB>
                  </a:tcPr>
                </a:tc>
              </a:tr>
              <a:tr h="1231565">
                <a:tc>
                  <a:txBody>
                    <a:bodyPr/>
                    <a:lstStyle/>
                    <a:p>
                      <a:pPr indent="0" algn="ctr">
                        <a:lnSpc>
                          <a:spcPct val="150000"/>
                        </a:lnSpc>
                        <a:spcAft>
                          <a:spcPts val="0"/>
                        </a:spcAft>
                      </a:pPr>
                      <a:r>
                        <a:rPr lang="ru-RU" sz="1600" b="1" dirty="0">
                          <a:latin typeface="Times New Roman"/>
                          <a:ea typeface="Times New Roman"/>
                        </a:rPr>
                        <a:t>Субвенции </a:t>
                      </a:r>
                      <a:endParaRPr lang="ru-RU" sz="1600" dirty="0">
                        <a:latin typeface="Times New Roman"/>
                        <a:ea typeface="Times New Roman"/>
                      </a:endParaRPr>
                    </a:p>
                  </a:txBody>
                  <a:tcPr marL="43833" marR="43833" marT="0" marB="0" anchor="ctr">
                    <a:lnL w="12700" cap="flat" cmpd="sng" algn="ctr">
                      <a:solidFill>
                        <a:srgbClr val="7BA0CD"/>
                      </a:solidFill>
                      <a:prstDash val="solid"/>
                      <a:round/>
                      <a:headEnd type="none" w="med" len="med"/>
                      <a:tailEnd type="none" w="med" len="med"/>
                    </a:lnL>
                    <a:lnR w="12700" cap="flat" cmpd="sng" algn="ctr">
                      <a:solidFill>
                        <a:srgbClr val="7BA0CD"/>
                      </a:solidFill>
                      <a:prstDash val="solid"/>
                      <a:round/>
                      <a:headEnd type="none" w="med" len="med"/>
                      <a:tailEnd type="none" w="med" len="med"/>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solidFill>
                      <a:srgbClr val="D3DFEE"/>
                    </a:solidFill>
                  </a:tcPr>
                </a:tc>
                <a:tc>
                  <a:txBody>
                    <a:bodyPr/>
                    <a:lstStyle/>
                    <a:p>
                      <a:pPr indent="0" algn="ctr">
                        <a:lnSpc>
                          <a:spcPct val="150000"/>
                        </a:lnSpc>
                        <a:spcAft>
                          <a:spcPts val="0"/>
                        </a:spcAft>
                      </a:pPr>
                      <a:r>
                        <a:rPr lang="ru-RU" sz="1600" dirty="0">
                          <a:latin typeface="Times New Roman"/>
                          <a:ea typeface="Times New Roman"/>
                        </a:rPr>
                        <a:t>Бюджетные средства, предоставляемые  бюджету другого уровня на безвозмездной и безвозвратной  основе  на осуществление определенных целевых расходов</a:t>
                      </a:r>
                    </a:p>
                  </a:txBody>
                  <a:tcPr marL="43833" marR="43833" marT="0" marB="0" anchor="ctr">
                    <a:lnL w="12700" cap="flat" cmpd="sng" algn="ctr">
                      <a:solidFill>
                        <a:srgbClr val="7BA0CD"/>
                      </a:solidFill>
                      <a:prstDash val="solid"/>
                      <a:round/>
                      <a:headEnd type="none" w="med" len="med"/>
                      <a:tailEnd type="none" w="med" len="med"/>
                    </a:lnL>
                    <a:lnR w="12700" cap="flat" cmpd="sng" algn="ctr">
                      <a:solidFill>
                        <a:srgbClr val="7BA0CD"/>
                      </a:solidFill>
                      <a:prstDash val="solid"/>
                      <a:round/>
                      <a:headEnd type="none" w="med" len="med"/>
                      <a:tailEnd type="none" w="med" len="med"/>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solidFill>
                      <a:srgbClr val="D3DFEE"/>
                    </a:solidFill>
                  </a:tcPr>
                </a:tc>
                <a:tc>
                  <a:txBody>
                    <a:bodyPr/>
                    <a:lstStyle/>
                    <a:p>
                      <a:pPr indent="450215" algn="just">
                        <a:lnSpc>
                          <a:spcPct val="150000"/>
                        </a:lnSpc>
                        <a:spcAft>
                          <a:spcPts val="600"/>
                        </a:spcAft>
                      </a:pPr>
                      <a:r>
                        <a:rPr lang="ru-RU" sz="900" dirty="0">
                          <a:latin typeface="Times New Roman"/>
                          <a:ea typeface="Times New Roman"/>
                        </a:rPr>
                        <a:t> </a:t>
                      </a:r>
                    </a:p>
                  </a:txBody>
                  <a:tcPr marL="0" marR="0" marT="0" marB="0" anchor="ctr">
                    <a:lnL w="12700" cap="flat" cmpd="sng" algn="ctr">
                      <a:solidFill>
                        <a:srgbClr val="7BA0CD"/>
                      </a:solidFill>
                      <a:prstDash val="solid"/>
                      <a:round/>
                      <a:headEnd type="none" w="med" len="med"/>
                      <a:tailEnd type="none" w="med" len="med"/>
                    </a:lnL>
                    <a:lnR>
                      <a:noFill/>
                    </a:lnR>
                    <a:lnT>
                      <a:noFill/>
                    </a:lnT>
                    <a:lnB>
                      <a:noFill/>
                    </a:lnB>
                  </a:tcPr>
                </a:tc>
              </a:tr>
              <a:tr h="1231565">
                <a:tc>
                  <a:txBody>
                    <a:bodyPr/>
                    <a:lstStyle/>
                    <a:p>
                      <a:pPr indent="0" algn="ctr">
                        <a:lnSpc>
                          <a:spcPct val="150000"/>
                        </a:lnSpc>
                        <a:spcAft>
                          <a:spcPts val="0"/>
                        </a:spcAft>
                      </a:pPr>
                      <a:r>
                        <a:rPr lang="ru-RU" sz="1600" b="1" dirty="0">
                          <a:latin typeface="Times New Roman"/>
                          <a:ea typeface="Times New Roman"/>
                        </a:rPr>
                        <a:t>Субсидии </a:t>
                      </a:r>
                      <a:endParaRPr lang="ru-RU" sz="1600" dirty="0">
                        <a:latin typeface="Times New Roman"/>
                        <a:ea typeface="Times New Roman"/>
                      </a:endParaRPr>
                    </a:p>
                  </a:txBody>
                  <a:tcPr marL="43833" marR="43833" marT="0" marB="0" anchor="ctr">
                    <a:lnL w="12700" cap="flat" cmpd="sng" algn="ctr">
                      <a:solidFill>
                        <a:srgbClr val="7BA0CD"/>
                      </a:solidFill>
                      <a:prstDash val="solid"/>
                      <a:round/>
                      <a:headEnd type="none" w="med" len="med"/>
                      <a:tailEnd type="none" w="med" len="med"/>
                    </a:lnL>
                    <a:lnR w="12700" cap="flat" cmpd="sng" algn="ctr">
                      <a:solidFill>
                        <a:srgbClr val="7BA0CD"/>
                      </a:solidFill>
                      <a:prstDash val="solid"/>
                      <a:round/>
                      <a:headEnd type="none" w="med" len="med"/>
                      <a:tailEnd type="none" w="med" len="med"/>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solidFill>
                      <a:srgbClr val="A7BFDE"/>
                    </a:solidFill>
                  </a:tcPr>
                </a:tc>
                <a:tc>
                  <a:txBody>
                    <a:bodyPr/>
                    <a:lstStyle/>
                    <a:p>
                      <a:pPr indent="0" algn="ctr">
                        <a:lnSpc>
                          <a:spcPct val="150000"/>
                        </a:lnSpc>
                        <a:spcAft>
                          <a:spcPts val="0"/>
                        </a:spcAft>
                      </a:pPr>
                      <a:r>
                        <a:rPr lang="ru-RU" sz="1600" dirty="0">
                          <a:latin typeface="Times New Roman"/>
                          <a:ea typeface="Times New Roman"/>
                        </a:rPr>
                        <a:t>Бюджетные средства, предоставляемые  бюджету другого уровня, физическому или юридическому лицу на условиях долевого софинансирования целевых  расходов</a:t>
                      </a:r>
                    </a:p>
                  </a:txBody>
                  <a:tcPr marL="43833" marR="43833" marT="0" marB="0" anchor="ctr">
                    <a:lnL w="12700" cap="flat" cmpd="sng" algn="ctr">
                      <a:solidFill>
                        <a:srgbClr val="7BA0CD"/>
                      </a:solidFill>
                      <a:prstDash val="solid"/>
                      <a:round/>
                      <a:headEnd type="none" w="med" len="med"/>
                      <a:tailEnd type="none" w="med" len="med"/>
                    </a:lnL>
                    <a:lnR w="12700" cap="flat" cmpd="sng" algn="ctr">
                      <a:solidFill>
                        <a:srgbClr val="7BA0CD"/>
                      </a:solidFill>
                      <a:prstDash val="solid"/>
                      <a:round/>
                      <a:headEnd type="none" w="med" len="med"/>
                      <a:tailEnd type="none" w="med" len="med"/>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solidFill>
                      <a:srgbClr val="A7BFDE"/>
                    </a:solidFill>
                  </a:tcPr>
                </a:tc>
                <a:tc>
                  <a:txBody>
                    <a:bodyPr/>
                    <a:lstStyle/>
                    <a:p>
                      <a:pPr indent="450215" algn="just">
                        <a:lnSpc>
                          <a:spcPct val="150000"/>
                        </a:lnSpc>
                        <a:spcAft>
                          <a:spcPts val="600"/>
                        </a:spcAft>
                      </a:pPr>
                      <a:r>
                        <a:rPr lang="ru-RU" sz="900" dirty="0">
                          <a:latin typeface="Times New Roman"/>
                          <a:ea typeface="Times New Roman"/>
                        </a:rPr>
                        <a:t> </a:t>
                      </a:r>
                    </a:p>
                  </a:txBody>
                  <a:tcPr marL="0" marR="0" marT="0" marB="0" anchor="ctr">
                    <a:lnL w="12700" cap="flat" cmpd="sng" algn="ctr">
                      <a:solidFill>
                        <a:srgbClr val="7BA0CD"/>
                      </a:solidFill>
                      <a:prstDash val="solid"/>
                      <a:round/>
                      <a:headEnd type="none" w="med" len="med"/>
                      <a:tailEnd type="none" w="med" len="med"/>
                    </a:lnL>
                    <a:lnR>
                      <a:noFill/>
                    </a:lnR>
                    <a:lnT>
                      <a:noFill/>
                    </a:lnT>
                    <a:lnB>
                      <a:noFill/>
                    </a:lnB>
                  </a:tcPr>
                </a:tc>
              </a:tr>
            </a:tbl>
          </a:graphicData>
        </a:graphic>
      </p:graphicFrame>
      <p:sp>
        <p:nvSpPr>
          <p:cNvPr id="23554" name="Rectangle 2"/>
          <p:cNvSpPr>
            <a:spLocks noChangeArrowheads="1"/>
          </p:cNvSpPr>
          <p:nvPr/>
        </p:nvSpPr>
        <p:spPr bwMode="auto">
          <a:xfrm>
            <a:off x="0" y="357166"/>
            <a:ext cx="9144000" cy="83099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0850" algn="ctr" defTabSz="914400" rtl="0" eaLnBrk="1" fontAlgn="base" latinLnBrk="0" hangingPunct="1">
              <a:lnSpc>
                <a:spcPct val="100000"/>
              </a:lnSpc>
              <a:spcBef>
                <a:spcPct val="0"/>
              </a:spcBef>
              <a:spcAft>
                <a:spcPct val="0"/>
              </a:spcAft>
              <a:buClrTx/>
              <a:buSzTx/>
              <a:buFontTx/>
              <a:buNone/>
              <a:tabLst/>
            </a:pPr>
            <a:r>
              <a:rPr kumimoji="0" lang="ru-RU" sz="24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Межбюджетные трансферты - основной вид безвозмездных </a:t>
            </a:r>
            <a:endParaRPr kumimoji="0" lang="ru-RU" sz="6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ctr" defTabSz="914400" rtl="0" eaLnBrk="0" fontAlgn="base" latinLnBrk="0" hangingPunct="0">
              <a:lnSpc>
                <a:spcPct val="100000"/>
              </a:lnSpc>
              <a:spcBef>
                <a:spcPct val="0"/>
              </a:spcBef>
              <a:spcAft>
                <a:spcPct val="0"/>
              </a:spcAft>
              <a:buClrTx/>
              <a:buSzTx/>
              <a:buFontTx/>
              <a:buNone/>
              <a:tabLst/>
            </a:pPr>
            <a:r>
              <a:rPr kumimoji="0" lang="ru-RU" sz="24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перечислений</a:t>
            </a: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3553" name="Прямоугольник 678"/>
          <p:cNvSpPr>
            <a:spLocks noChangeArrowheads="1"/>
          </p:cNvSpPr>
          <p:nvPr/>
        </p:nvSpPr>
        <p:spPr bwMode="auto">
          <a:xfrm rot="10800000" flipV="1">
            <a:off x="357158" y="1357298"/>
            <a:ext cx="8501122" cy="857250"/>
          </a:xfrm>
          <a:prstGeom prst="rect">
            <a:avLst/>
          </a:prstGeom>
          <a:gradFill rotWithShape="1">
            <a:gsLst>
              <a:gs pos="0">
                <a:srgbClr val="A3C4FF"/>
              </a:gs>
              <a:gs pos="35001">
                <a:srgbClr val="BFD5FF"/>
              </a:gs>
              <a:gs pos="100000">
                <a:srgbClr val="E5EEFF"/>
              </a:gs>
            </a:gsLst>
            <a:lin ang="16200000" scaled="1"/>
          </a:gradFill>
          <a:ln w="9525">
            <a:solidFill>
              <a:srgbClr val="4A7EBB"/>
            </a:solidFill>
            <a:miter lim="800000"/>
            <a:headEnd/>
            <a:tailEnd/>
          </a:ln>
          <a:effectLst>
            <a:outerShdw dist="20000" dir="5400000" rotWithShape="0">
              <a:srgbClr val="000000">
                <a:alpha val="37999"/>
              </a:srgbClr>
            </a:outerShdw>
          </a:effectLst>
        </p:spPr>
        <p:txBody>
          <a:bodyPr vert="horz" wrap="square" lIns="91440" tIns="45720" rIns="91440" bIns="45720" numCol="1" anchor="ctr" anchorCtr="0" compatLnSpc="1">
            <a:prstTxWarp prst="textNoShape">
              <a:avLst/>
            </a:prstTxWarp>
          </a:bodyPr>
          <a:lstStyle/>
          <a:p>
            <a:pPr marL="0" marR="0" lvl="0" indent="450850" defTabSz="914400" rtl="0" eaLnBrk="1" fontAlgn="base" latinLnBrk="0" hangingPunct="1">
              <a:lnSpc>
                <a:spcPct val="100000"/>
              </a:lnSpc>
              <a:spcBef>
                <a:spcPct val="0"/>
              </a:spcBef>
              <a:spcAft>
                <a:spcPct val="0"/>
              </a:spcAft>
              <a:buClrTx/>
              <a:buSzTx/>
              <a:buFontTx/>
              <a:buNone/>
              <a:tabLst/>
            </a:pPr>
            <a:r>
              <a:rPr kumimoji="0" lang="ru-RU" sz="22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Межбюджетные трансферты</a:t>
            </a:r>
            <a:r>
              <a:rPr kumimoji="0" lang="ru-RU" sz="18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 денежные средства, перечисляемые из одного бюджета бюджетной системы Российской Федерации другому бюджету.</a:t>
            </a:r>
            <a:endParaRPr kumimoji="0" lang="ru-RU" sz="18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23556" name="Rectangle 4"/>
          <p:cNvSpPr>
            <a:spLocks noChangeArrowheads="1"/>
          </p:cNvSpPr>
          <p:nvPr/>
        </p:nvSpPr>
        <p:spPr bwMode="auto">
          <a:xfrm>
            <a:off x="0" y="4572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450850" algn="l" defTabSz="914400" rtl="0" eaLnBrk="1" fontAlgn="base" latinLnBrk="0" hangingPunct="1">
              <a:lnSpc>
                <a:spcPct val="100000"/>
              </a:lnSpc>
              <a:spcBef>
                <a:spcPct val="0"/>
              </a:spcBef>
              <a:spcAft>
                <a:spcPct val="0"/>
              </a:spcAft>
              <a:buClrTx/>
              <a:buSzTx/>
              <a:buFontTx/>
              <a:buNone/>
              <a:tabLst/>
            </a:pPr>
            <a:r>
              <a:rPr kumimoji="0" lang="ru-RU" sz="600" b="0" i="0" u="none" strike="noStrike" cap="none" normalizeH="0" baseline="0" dirty="0" smtClean="0">
                <a:ln>
                  <a:noFill/>
                </a:ln>
                <a:solidFill>
                  <a:schemeClr val="tx1"/>
                </a:solidFill>
                <a:effectLst/>
                <a:latin typeface="Arial" pitchFamily="34" charset="0"/>
                <a:cs typeface="Arial" pitchFamily="34" charset="0"/>
              </a:rPr>
              <a:t/>
            </a:r>
            <a:br>
              <a:rPr kumimoji="0" lang="ru-RU" sz="600" b="0" i="0" u="none" strike="noStrike" cap="none" normalizeH="0" baseline="0" dirty="0" smtClean="0">
                <a:ln>
                  <a:noFill/>
                </a:ln>
                <a:solidFill>
                  <a:schemeClr val="tx1"/>
                </a:solidFill>
                <a:effectLst/>
                <a:latin typeface="Arial" pitchFamily="34" charset="0"/>
                <a:cs typeface="Arial" pitchFamily="34" charset="0"/>
              </a:rPr>
            </a:b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Прямоугольник 693"/>
          <p:cNvSpPr>
            <a:spLocks noChangeArrowheads="1"/>
          </p:cNvSpPr>
          <p:nvPr/>
        </p:nvSpPr>
        <p:spPr bwMode="auto">
          <a:xfrm>
            <a:off x="357158" y="2714620"/>
            <a:ext cx="2565400" cy="2857520"/>
          </a:xfrm>
          <a:prstGeom prst="rect">
            <a:avLst/>
          </a:prstGeom>
          <a:solidFill>
            <a:srgbClr val="66FFCC"/>
          </a:solidFill>
          <a:ln w="25400">
            <a:solidFill>
              <a:srgbClr val="385D8A"/>
            </a:solidFill>
            <a:miter lim="800000"/>
            <a:headEnd/>
            <a:tailEnd/>
          </a:ln>
        </p:spPr>
        <p:txBody>
          <a:bodyPr vert="horz" wrap="square" lIns="91440" tIns="45720" rIns="91440" bIns="45720" numCol="1" anchor="ctr" anchorCtr="0" compatLnSpc="1">
            <a:prstTxWarp prst="textNoShape">
              <a:avLst/>
            </a:prstTxWarp>
          </a:bodyPr>
          <a:lstStyle/>
          <a:p>
            <a:pPr marL="0" marR="0" lvl="0" algn="ctr" defTabSz="914400" rtl="0" eaLnBrk="1" fontAlgn="base" latinLnBrk="0" hangingPunct="1">
              <a:lnSpc>
                <a:spcPct val="100000"/>
              </a:lnSpc>
              <a:spcBef>
                <a:spcPct val="0"/>
              </a:spcBef>
              <a:spcAft>
                <a:spcPct val="0"/>
              </a:spcAft>
              <a:buClrTx/>
              <a:buSzTx/>
              <a:buFontTx/>
              <a:buNone/>
              <a:tabLst/>
            </a:pPr>
            <a:r>
              <a:rPr kumimoji="0" lang="ru-RU" sz="1600" b="1"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Функциональная</a:t>
            </a:r>
            <a:r>
              <a:rPr kumimoji="0" lang="ru-RU" sz="16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классификация отражает направление средств бюджета на выполнение основных функций государства (раздел→ подраздел→ целевые статьи→ виды расходов)</a:t>
            </a:r>
            <a:endParaRPr kumimoji="0" lang="ru-RU" sz="16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40962" name="Прямоугольник 694"/>
          <p:cNvSpPr>
            <a:spLocks noChangeArrowheads="1"/>
          </p:cNvSpPr>
          <p:nvPr/>
        </p:nvSpPr>
        <p:spPr bwMode="auto">
          <a:xfrm>
            <a:off x="3214678" y="2714620"/>
            <a:ext cx="2643205" cy="2857520"/>
          </a:xfrm>
          <a:prstGeom prst="rect">
            <a:avLst/>
          </a:prstGeom>
          <a:solidFill>
            <a:srgbClr val="66FFCC"/>
          </a:solidFill>
          <a:ln w="25400">
            <a:solidFill>
              <a:srgbClr val="385D8A"/>
            </a:solidFill>
            <a:miter lim="800000"/>
            <a:headEnd/>
            <a:tailEnd/>
          </a:ln>
        </p:spPr>
        <p:txBody>
          <a:bodyPr vert="horz" wrap="square" lIns="91440" tIns="45720" rIns="91440" bIns="45720" numCol="1" anchor="ctr" anchorCtr="0" compatLnSpc="1">
            <a:prstTxWarp prst="textNoShape">
              <a:avLst/>
            </a:prstTxWarp>
          </a:bodyPr>
          <a:lstStyle/>
          <a:p>
            <a:pPr marL="0" marR="0" lvl="0" indent="450850" defTabSz="914400" rtl="0" eaLnBrk="1" fontAlgn="base" latinLnBrk="0" hangingPunct="1">
              <a:lnSpc>
                <a:spcPct val="100000"/>
              </a:lnSpc>
              <a:spcBef>
                <a:spcPct val="0"/>
              </a:spcBef>
              <a:spcAft>
                <a:spcPct val="0"/>
              </a:spcAft>
              <a:buClrTx/>
              <a:buSzTx/>
              <a:buFontTx/>
              <a:buNone/>
              <a:tabLst/>
            </a:pPr>
            <a:endParaRPr kumimoji="0" lang="ru-RU" sz="1600" b="1"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endParaRPr>
          </a:p>
          <a:p>
            <a:pPr marL="0" marR="0" lvl="0" algn="ctr" defTabSz="914400" rtl="0" eaLnBrk="1" fontAlgn="base" latinLnBrk="0" hangingPunct="1">
              <a:lnSpc>
                <a:spcPct val="100000"/>
              </a:lnSpc>
              <a:spcBef>
                <a:spcPct val="0"/>
              </a:spcBef>
              <a:spcAft>
                <a:spcPct val="0"/>
              </a:spcAft>
              <a:buClrTx/>
              <a:buSzTx/>
              <a:buFontTx/>
              <a:buNone/>
              <a:tabLst/>
            </a:pPr>
            <a:r>
              <a:rPr kumimoji="0" lang="ru-RU" sz="1600" b="1"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Ведомственная</a:t>
            </a:r>
            <a:r>
              <a:rPr kumimoji="0" lang="ru-RU" sz="1600" b="1" i="0" u="none" strike="noStrike" cap="none" normalizeH="0" dirty="0" smtClean="0">
                <a:ln>
                  <a:noFill/>
                </a:ln>
                <a:solidFill>
                  <a:srgbClr val="000000"/>
                </a:solidFill>
                <a:effectLst/>
                <a:latin typeface="Times New Roman" pitchFamily="18" charset="0"/>
                <a:ea typeface="Times New Roman" pitchFamily="18" charset="0"/>
                <a:cs typeface="Times New Roman" pitchFamily="18" charset="0"/>
              </a:rPr>
              <a:t> </a:t>
            </a:r>
            <a:r>
              <a:rPr kumimoji="0" lang="ru-RU" sz="16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классификация расходов бюджета непосредственно связана со структурой управления, она отображает группировку юридических лиц, получающих бюджетные средства (главные распорядители средств бюджета)</a:t>
            </a:r>
            <a:endParaRPr kumimoji="0" lang="ru-RU" sz="16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40969" name="Прямоугольник 681"/>
          <p:cNvSpPr>
            <a:spLocks noChangeArrowheads="1"/>
          </p:cNvSpPr>
          <p:nvPr/>
        </p:nvSpPr>
        <p:spPr bwMode="auto">
          <a:xfrm>
            <a:off x="285720" y="785794"/>
            <a:ext cx="8572560" cy="682625"/>
          </a:xfrm>
          <a:prstGeom prst="rect">
            <a:avLst/>
          </a:prstGeom>
          <a:solidFill>
            <a:srgbClr val="99FFCC"/>
          </a:solidFill>
          <a:ln w="9525">
            <a:solidFill>
              <a:srgbClr val="F69240"/>
            </a:solidFill>
            <a:miter lim="800000"/>
            <a:headEnd/>
            <a:tailEnd/>
          </a:ln>
          <a:effectLst>
            <a:outerShdw dist="20000" dir="5400000" rotWithShape="0">
              <a:srgbClr val="000000">
                <a:alpha val="37999"/>
              </a:srgbClr>
            </a:outerShdw>
          </a:effectLst>
        </p:spPr>
        <p:txBody>
          <a:bodyPr vert="horz" wrap="square" lIns="91440" tIns="45720" rIns="91440" bIns="45720" numCol="1" anchor="ctr" anchorCtr="0" compatLnSpc="1">
            <a:prstTxWarp prst="textNoShape">
              <a:avLst/>
            </a:prstTxWarp>
          </a:bodyPr>
          <a:lstStyle/>
          <a:p>
            <a:pPr marL="0" marR="0" lvl="0" indent="450850" defTabSz="914400" rtl="0" eaLnBrk="1" fontAlgn="base" latinLnBrk="0" hangingPunct="1">
              <a:lnSpc>
                <a:spcPct val="100000"/>
              </a:lnSpc>
              <a:spcBef>
                <a:spcPct val="0"/>
              </a:spcBef>
              <a:spcAft>
                <a:spcPct val="0"/>
              </a:spcAft>
              <a:buClrTx/>
              <a:buSzTx/>
              <a:buFontTx/>
              <a:buNone/>
              <a:tabLst/>
            </a:pPr>
            <a:r>
              <a:rPr kumimoji="0" lang="ru-RU"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Расходы бюджета</a:t>
            </a:r>
            <a:r>
              <a:rPr kumimoji="0" lang="ru-RU"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 </a:t>
            </a:r>
            <a:r>
              <a:rPr kumimoji="0" lang="ru-RU"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денежные средства, направляемые на финансовое обеспечение задач и функций местного самоуправления.</a:t>
            </a:r>
            <a:endParaRPr kumimoji="0" lang="ru-RU"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40967" name="Прямая соединительная линия 692"/>
          <p:cNvSpPr>
            <a:spLocks noChangeShapeType="1"/>
          </p:cNvSpPr>
          <p:nvPr/>
        </p:nvSpPr>
        <p:spPr bwMode="auto">
          <a:xfrm>
            <a:off x="1571604" y="2143116"/>
            <a:ext cx="6057900" cy="0"/>
          </a:xfrm>
          <a:prstGeom prst="line">
            <a:avLst/>
          </a:prstGeom>
          <a:noFill/>
          <a:ln w="38100">
            <a:solidFill>
              <a:srgbClr val="4A7EBB"/>
            </a:solidFill>
            <a:round/>
            <a:headEnd/>
            <a:tailEnd/>
          </a:ln>
        </p:spPr>
        <p:txBody>
          <a:bodyPr vert="horz" wrap="square" lIns="91440" tIns="45720" rIns="91440" bIns="45720" numCol="1" anchor="t" anchorCtr="0" compatLnSpc="1">
            <a:prstTxWarp prst="textNoShape">
              <a:avLst/>
            </a:prstTxWarp>
          </a:bodyPr>
          <a:lstStyle/>
          <a:p>
            <a:endParaRPr lang="ru-RU" dirty="0"/>
          </a:p>
        </p:txBody>
      </p:sp>
      <p:sp>
        <p:nvSpPr>
          <p:cNvPr id="40966" name="Прямая соединительная линия 689"/>
          <p:cNvSpPr>
            <a:spLocks noChangeShapeType="1"/>
          </p:cNvSpPr>
          <p:nvPr/>
        </p:nvSpPr>
        <p:spPr bwMode="auto">
          <a:xfrm>
            <a:off x="1571604" y="2143116"/>
            <a:ext cx="0" cy="533400"/>
          </a:xfrm>
          <a:prstGeom prst="line">
            <a:avLst/>
          </a:prstGeom>
          <a:noFill/>
          <a:ln w="38100">
            <a:solidFill>
              <a:srgbClr val="4A7EBB"/>
            </a:solidFill>
            <a:round/>
            <a:headEnd/>
            <a:tailEnd/>
          </a:ln>
        </p:spPr>
        <p:txBody>
          <a:bodyPr vert="horz" wrap="square" lIns="91440" tIns="45720" rIns="91440" bIns="45720" numCol="1" anchor="t" anchorCtr="0" compatLnSpc="1">
            <a:prstTxWarp prst="textNoShape">
              <a:avLst/>
            </a:prstTxWarp>
          </a:bodyPr>
          <a:lstStyle/>
          <a:p>
            <a:endParaRPr lang="ru-RU" dirty="0"/>
          </a:p>
        </p:txBody>
      </p:sp>
      <p:sp>
        <p:nvSpPr>
          <p:cNvPr id="40965" name="Прямая соединительная линия 691"/>
          <p:cNvSpPr>
            <a:spLocks noChangeShapeType="1"/>
          </p:cNvSpPr>
          <p:nvPr/>
        </p:nvSpPr>
        <p:spPr bwMode="auto">
          <a:xfrm>
            <a:off x="7643834" y="2143116"/>
            <a:ext cx="0" cy="492125"/>
          </a:xfrm>
          <a:prstGeom prst="line">
            <a:avLst/>
          </a:prstGeom>
          <a:noFill/>
          <a:ln w="38100">
            <a:solidFill>
              <a:srgbClr val="4A7EBB"/>
            </a:solidFill>
            <a:round/>
            <a:headEnd/>
            <a:tailEnd/>
          </a:ln>
        </p:spPr>
        <p:txBody>
          <a:bodyPr vert="horz" wrap="square" lIns="91440" tIns="45720" rIns="91440" bIns="45720" numCol="1" anchor="t" anchorCtr="0" compatLnSpc="1">
            <a:prstTxWarp prst="textNoShape">
              <a:avLst/>
            </a:prstTxWarp>
          </a:bodyPr>
          <a:lstStyle/>
          <a:p>
            <a:endParaRPr lang="ru-RU" dirty="0"/>
          </a:p>
        </p:txBody>
      </p:sp>
      <p:sp>
        <p:nvSpPr>
          <p:cNvPr id="40968" name="Скругленный прямоугольник 703"/>
          <p:cNvSpPr>
            <a:spLocks noChangeArrowheads="1"/>
          </p:cNvSpPr>
          <p:nvPr/>
        </p:nvSpPr>
        <p:spPr bwMode="auto">
          <a:xfrm>
            <a:off x="2357422" y="1571612"/>
            <a:ext cx="4584700" cy="477838"/>
          </a:xfrm>
          <a:prstGeom prst="roundRect">
            <a:avLst>
              <a:gd name="adj" fmla="val 16667"/>
            </a:avLst>
          </a:prstGeom>
          <a:solidFill>
            <a:srgbClr val="CCFFCC"/>
          </a:solidFill>
          <a:ln w="25400">
            <a:solidFill>
              <a:srgbClr val="4F81BD"/>
            </a:solidFill>
            <a:round/>
            <a:headEnd/>
            <a:tailEnd/>
          </a:ln>
        </p:spPr>
        <p:txBody>
          <a:bodyPr vert="horz" wrap="square" lIns="91440" tIns="45720" rIns="91440" bIns="45720" numCol="1" anchor="ctr" anchorCtr="0" compatLnSpc="1">
            <a:prstTxWarp prst="textNoShape">
              <a:avLst/>
            </a:prstTxWarp>
          </a:bodyPr>
          <a:lstStyle/>
          <a:p>
            <a:pPr marL="0" marR="0" lvl="0" indent="450850" defTabSz="914400" rtl="0" eaLnBrk="1" fontAlgn="base" latinLnBrk="0" hangingPunct="1">
              <a:lnSpc>
                <a:spcPct val="100000"/>
              </a:lnSpc>
              <a:spcBef>
                <a:spcPct val="0"/>
              </a:spcBef>
              <a:spcAft>
                <a:spcPct val="0"/>
              </a:spcAft>
              <a:buClrTx/>
              <a:buSzTx/>
              <a:buFontTx/>
              <a:buNone/>
              <a:tabLst/>
            </a:pPr>
            <a:r>
              <a:rPr kumimoji="0" lang="ru-RU" b="1"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Принципы формирования расходов</a:t>
            </a:r>
            <a:endParaRPr kumimoji="0" lang="ru-RU"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40963" name="Прямоугольник 37909"/>
          <p:cNvSpPr>
            <a:spLocks noChangeArrowheads="1"/>
          </p:cNvSpPr>
          <p:nvPr/>
        </p:nvSpPr>
        <p:spPr bwMode="auto">
          <a:xfrm>
            <a:off x="6072198" y="2714620"/>
            <a:ext cx="2857520" cy="2857520"/>
          </a:xfrm>
          <a:prstGeom prst="rect">
            <a:avLst/>
          </a:prstGeom>
          <a:solidFill>
            <a:srgbClr val="66FFCC"/>
          </a:solidFill>
          <a:ln w="25400">
            <a:solidFill>
              <a:srgbClr val="4F81BD"/>
            </a:solidFill>
            <a:miter lim="800000"/>
            <a:headEnd/>
            <a:tailEnd/>
          </a:ln>
        </p:spPr>
        <p:txBody>
          <a:bodyPr vert="horz" wrap="square" lIns="91440" tIns="45720" rIns="91440" bIns="45720" numCol="1" anchor="ctr" anchorCtr="0" compatLnSpc="1">
            <a:prstTxWarp prst="textNoShape">
              <a:avLst/>
            </a:prstTxWarp>
          </a:bodyPr>
          <a:lstStyle/>
          <a:p>
            <a:pPr marL="0" marR="0" lvl="0" indent="450850" defTabSz="914400" rtl="0" eaLnBrk="1" fontAlgn="base" latinLnBrk="0" hangingPunct="1">
              <a:lnSpc>
                <a:spcPct val="100000"/>
              </a:lnSpc>
              <a:spcBef>
                <a:spcPct val="0"/>
              </a:spcBef>
              <a:spcAft>
                <a:spcPct val="0"/>
              </a:spcAft>
              <a:buClrTx/>
              <a:buSzTx/>
              <a:buFontTx/>
              <a:buNone/>
              <a:tabLst/>
            </a:pPr>
            <a:endParaRPr kumimoji="0" lang="ru-RU" sz="16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endParaRPr>
          </a:p>
          <a:p>
            <a:pPr marL="0" marR="0" lvl="0" algn="ctr" defTabSz="914400" rtl="0" eaLnBrk="1" fontAlgn="base" latinLnBrk="0" hangingPunct="1">
              <a:lnSpc>
                <a:spcPct val="100000"/>
              </a:lnSpc>
              <a:spcBef>
                <a:spcPct val="0"/>
              </a:spcBef>
              <a:spcAft>
                <a:spcPct val="0"/>
              </a:spcAft>
              <a:buClrTx/>
              <a:buSzTx/>
              <a:buFontTx/>
              <a:buNone/>
              <a:tabLst/>
            </a:pPr>
            <a:r>
              <a:rPr kumimoji="0" lang="ru-RU" sz="16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Экономическая  </a:t>
            </a:r>
            <a:r>
              <a:rPr lang="ru-RU" sz="1600" dirty="0" smtClean="0">
                <a:latin typeface="Times New Roman" pitchFamily="18" charset="0"/>
                <a:ea typeface="Times New Roman" pitchFamily="18" charset="0"/>
                <a:cs typeface="Times New Roman" pitchFamily="18" charset="0"/>
              </a:rPr>
              <a:t>к</a:t>
            </a:r>
            <a:r>
              <a:rPr kumimoji="0" lang="ru-RU"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лассификация показывает деление расходов района на текущие и капитальные, а также на выплату заработной платы, на материальные затраты, на приобретение товаров и услуг (категория расходов→ группы→ предметные статьи→ подстатьи)</a:t>
            </a:r>
            <a:endParaRPr kumimoji="0" lang="ru-RU" sz="16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40964" name="Прямая соединительная линия 37910"/>
          <p:cNvSpPr>
            <a:spLocks noChangeShapeType="1"/>
          </p:cNvSpPr>
          <p:nvPr/>
        </p:nvSpPr>
        <p:spPr bwMode="auto">
          <a:xfrm>
            <a:off x="4572000" y="2143116"/>
            <a:ext cx="0" cy="492125"/>
          </a:xfrm>
          <a:prstGeom prst="line">
            <a:avLst/>
          </a:prstGeom>
          <a:noFill/>
          <a:ln w="25400">
            <a:solidFill>
              <a:srgbClr val="4F81BD"/>
            </a:solidFill>
            <a:round/>
            <a:headEnd/>
            <a:tailEnd/>
          </a:ln>
          <a:effectLst>
            <a:outerShdw dist="20000" dir="5400000" rotWithShape="0">
              <a:srgbClr val="000000">
                <a:alpha val="37999"/>
              </a:srgbClr>
            </a:outerShdw>
          </a:effectLst>
        </p:spPr>
        <p:txBody>
          <a:bodyPr vert="horz" wrap="square" lIns="91440" tIns="45720" rIns="91440" bIns="45720" numCol="1" anchor="t" anchorCtr="0" compatLnSpc="1">
            <a:prstTxWarp prst="textNoShape">
              <a:avLst/>
            </a:prstTxWarp>
          </a:bodyPr>
          <a:lstStyle/>
          <a:p>
            <a:endParaRPr lang="ru-RU" dirty="0"/>
          </a:p>
        </p:txBody>
      </p:sp>
      <p:sp>
        <p:nvSpPr>
          <p:cNvPr id="40970" name="Rectangle 10"/>
          <p:cNvSpPr>
            <a:spLocks noChangeArrowheads="1"/>
          </p:cNvSpPr>
          <p:nvPr/>
        </p:nvSpPr>
        <p:spPr bwMode="auto">
          <a:xfrm>
            <a:off x="0" y="142852"/>
            <a:ext cx="9144000" cy="73866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0850" algn="ctr" defTabSz="914400" rtl="0" eaLnBrk="1" fontAlgn="base" latinLnBrk="0" hangingPunct="1">
              <a:lnSpc>
                <a:spcPct val="100000"/>
              </a:lnSpc>
              <a:spcBef>
                <a:spcPct val="0"/>
              </a:spcBef>
              <a:spcAft>
                <a:spcPct val="0"/>
              </a:spcAft>
              <a:buClrTx/>
              <a:buSzTx/>
              <a:buFontTx/>
              <a:buNone/>
              <a:tabLst/>
            </a:pPr>
            <a:r>
              <a:rPr kumimoji="0" lang="ru-RU" sz="24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Расходы бюджета</a:t>
            </a:r>
            <a:endParaRPr kumimoji="0" lang="ru-RU" sz="600" b="1"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40972" name="Rectangle 12"/>
          <p:cNvSpPr>
            <a:spLocks noChangeArrowheads="1"/>
          </p:cNvSpPr>
          <p:nvPr/>
        </p:nvSpPr>
        <p:spPr bwMode="auto">
          <a:xfrm>
            <a:off x="0" y="500042"/>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450850" algn="l" defTabSz="914400" rtl="0" eaLnBrk="1" fontAlgn="base" latinLnBrk="0" hangingPunct="1">
              <a:lnSpc>
                <a:spcPct val="100000"/>
              </a:lnSpc>
              <a:spcBef>
                <a:spcPct val="0"/>
              </a:spcBef>
              <a:spcAft>
                <a:spcPct val="0"/>
              </a:spcAft>
              <a:buClrTx/>
              <a:buSzTx/>
              <a:buFontTx/>
              <a:buNone/>
              <a:tabLst/>
            </a:pPr>
            <a:r>
              <a:rPr kumimoji="0" lang="ru-RU" sz="600" b="0" i="0" u="none" strike="noStrike" cap="none" normalizeH="0" baseline="0" dirty="0" smtClean="0">
                <a:ln>
                  <a:noFill/>
                </a:ln>
                <a:solidFill>
                  <a:schemeClr val="tx1"/>
                </a:solidFill>
                <a:effectLst/>
                <a:latin typeface="Arial" pitchFamily="34" charset="0"/>
                <a:cs typeface="Arial" pitchFamily="34" charset="0"/>
              </a:rPr>
              <a:t/>
            </a:r>
            <a:br>
              <a:rPr kumimoji="0" lang="ru-RU" sz="600" b="0" i="0" u="none" strike="noStrike" cap="none" normalizeH="0" baseline="0" dirty="0" smtClean="0">
                <a:ln>
                  <a:noFill/>
                </a:ln>
                <a:solidFill>
                  <a:schemeClr val="tx1"/>
                </a:solidFill>
                <a:effectLst/>
                <a:latin typeface="Arial" pitchFamily="34" charset="0"/>
                <a:cs typeface="Arial" pitchFamily="34" charset="0"/>
              </a:rPr>
            </a:b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a:p>
            <a:pPr marL="0" marR="0" lvl="0" indent="450850" algn="l" defTabSz="914400" rtl="0" eaLnBrk="0" fontAlgn="base" latinLnBrk="0" hangingPunct="0">
              <a:lnSpc>
                <a:spcPct val="100000"/>
              </a:lnSpc>
              <a:spcBef>
                <a:spcPct val="0"/>
              </a:spcBef>
              <a:spcAft>
                <a:spcPct val="0"/>
              </a:spcAft>
              <a:buClrTx/>
              <a:buSzTx/>
              <a:buFontTx/>
              <a:buNone/>
              <a:tabLst/>
            </a:pPr>
            <a:r>
              <a:rPr kumimoji="0" lang="ru-RU" sz="16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endParaRPr kumimoji="0" lang="ru-RU" sz="600" b="0" i="0" u="none" strike="noStrike" cap="none" normalizeH="0" baseline="0" dirty="0" smtClean="0">
              <a:ln>
                <a:noFill/>
              </a:ln>
              <a:solidFill>
                <a:schemeClr val="tx1"/>
              </a:solidFill>
              <a:effectLst/>
              <a:latin typeface="Arial" pitchFamily="34" charset="0"/>
              <a:cs typeface="Arial" pitchFamily="34" charset="0"/>
            </a:endParaRPr>
          </a:p>
          <a:p>
            <a:pPr marL="0" marR="0" lvl="0" indent="45085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40974" name="Rectangle 14"/>
          <p:cNvSpPr>
            <a:spLocks noChangeArrowheads="1"/>
          </p:cNvSpPr>
          <p:nvPr/>
        </p:nvSpPr>
        <p:spPr bwMode="auto">
          <a:xfrm>
            <a:off x="285720" y="1000108"/>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450850" algn="l" defTabSz="914400" rtl="0" eaLnBrk="1" fontAlgn="base" latinLnBrk="0" hangingPunct="1">
              <a:lnSpc>
                <a:spcPct val="100000"/>
              </a:lnSpc>
              <a:spcBef>
                <a:spcPct val="0"/>
              </a:spcBef>
              <a:spcAft>
                <a:spcPct val="0"/>
              </a:spcAft>
              <a:buClrTx/>
              <a:buSzTx/>
              <a:buFontTx/>
              <a:buNone/>
              <a:tabLst/>
            </a:pPr>
            <a:r>
              <a:rPr kumimoji="0" lang="ru-RU" sz="600" b="0" i="0" u="none" strike="noStrike" cap="none" normalizeH="0" baseline="0" dirty="0" smtClean="0">
                <a:ln>
                  <a:noFill/>
                </a:ln>
                <a:solidFill>
                  <a:schemeClr val="tx1"/>
                </a:solidFill>
                <a:effectLst/>
                <a:latin typeface="Arial" pitchFamily="34" charset="0"/>
                <a:cs typeface="Arial" pitchFamily="34" charset="0"/>
              </a:rPr>
              <a:t/>
            </a:r>
            <a:br>
              <a:rPr kumimoji="0" lang="ru-RU" sz="600" b="0" i="0" u="none" strike="noStrike" cap="none" normalizeH="0" baseline="0" dirty="0" smtClean="0">
                <a:ln>
                  <a:noFill/>
                </a:ln>
                <a:solidFill>
                  <a:schemeClr val="tx1"/>
                </a:solidFill>
                <a:effectLst/>
                <a:latin typeface="Arial" pitchFamily="34" charset="0"/>
                <a:cs typeface="Arial" pitchFamily="34" charset="0"/>
              </a:rPr>
            </a:b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a:p>
            <a:pPr marL="0" marR="0" lvl="0" indent="45085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40978" name="Rectangle 18"/>
          <p:cNvSpPr>
            <a:spLocks noChangeArrowheads="1"/>
          </p:cNvSpPr>
          <p:nvPr/>
        </p:nvSpPr>
        <p:spPr bwMode="auto">
          <a:xfrm>
            <a:off x="285720" y="5572141"/>
            <a:ext cx="8715436" cy="107721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algn="l" defTabSz="914400" rtl="0" eaLnBrk="1" fontAlgn="base" latinLnBrk="0" hangingPunct="1">
              <a:lnSpc>
                <a:spcPct val="100000"/>
              </a:lnSpc>
              <a:spcBef>
                <a:spcPct val="0"/>
              </a:spcBef>
              <a:spcAft>
                <a:spcPct val="0"/>
              </a:spcAft>
              <a:buClrTx/>
              <a:buSzTx/>
              <a:buFontTx/>
              <a:buNone/>
              <a:tabLst>
                <a:tab pos="4203700" algn="l"/>
                <a:tab pos="7069138" algn="l"/>
              </a:tabLst>
            </a:pPr>
            <a:r>
              <a:rPr kumimoji="0" lang="ru-RU" sz="16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Формирование расходов </a:t>
            </a:r>
            <a:r>
              <a:rPr kumimoji="0" lang="ru-RU"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осуществляется в соответствии с расходными обязательствами, обусловленными установленным законодательством разграничением полномочий, исполнение которых должно происходить в очередном финансовом году за счет средств соответствующих бюджетов.</a:t>
            </a: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Таблица 1"/>
          <p:cNvGraphicFramePr>
            <a:graphicFrameLocks noGrp="1"/>
          </p:cNvGraphicFramePr>
          <p:nvPr/>
        </p:nvGraphicFramePr>
        <p:xfrm>
          <a:off x="357158" y="2786058"/>
          <a:ext cx="8429684" cy="3381269"/>
        </p:xfrm>
        <a:graphic>
          <a:graphicData uri="http://schemas.openxmlformats.org/drawingml/2006/table">
            <a:tbl>
              <a:tblPr/>
              <a:tblGrid>
                <a:gridCol w="3415475"/>
                <a:gridCol w="5014209"/>
              </a:tblGrid>
              <a:tr h="457064">
                <a:tc>
                  <a:txBody>
                    <a:bodyPr/>
                    <a:lstStyle/>
                    <a:p>
                      <a:pPr indent="0" algn="ctr">
                        <a:lnSpc>
                          <a:spcPct val="150000"/>
                        </a:lnSpc>
                        <a:spcAft>
                          <a:spcPts val="0"/>
                        </a:spcAft>
                      </a:pPr>
                      <a:r>
                        <a:rPr lang="ru-RU" sz="1600" b="1" i="0" dirty="0">
                          <a:latin typeface="Times New Roman"/>
                          <a:ea typeface="Times New Roman"/>
                          <a:cs typeface="Times New Roman"/>
                        </a:rPr>
                        <a:t>Расходные обязательства</a:t>
                      </a:r>
                    </a:p>
                  </a:txBody>
                  <a:tcPr marL="48888" marR="48888" marT="0" marB="0" anchor="ctr">
                    <a:lnL w="12700" cap="flat" cmpd="sng" algn="ctr">
                      <a:solidFill>
                        <a:srgbClr val="F9B074"/>
                      </a:solidFill>
                      <a:prstDash val="solid"/>
                      <a:round/>
                      <a:headEnd type="none" w="med" len="med"/>
                      <a:tailEnd type="none" w="med" len="med"/>
                    </a:lnL>
                    <a:lnR w="12700" cap="flat" cmpd="sng" algn="ctr">
                      <a:solidFill>
                        <a:srgbClr val="F9B074"/>
                      </a:solidFill>
                      <a:prstDash val="solid"/>
                      <a:round/>
                      <a:headEnd type="none" w="med" len="med"/>
                      <a:tailEnd type="none" w="med" len="med"/>
                    </a:lnR>
                    <a:lnT w="12700" cap="flat" cmpd="sng" algn="ctr">
                      <a:solidFill>
                        <a:srgbClr val="F9B074"/>
                      </a:solidFill>
                      <a:prstDash val="solid"/>
                      <a:round/>
                      <a:headEnd type="none" w="med" len="med"/>
                      <a:tailEnd type="none" w="med" len="med"/>
                    </a:lnT>
                    <a:lnB w="12700" cap="flat" cmpd="sng" algn="ctr">
                      <a:solidFill>
                        <a:srgbClr val="F9B074"/>
                      </a:solidFill>
                      <a:prstDash val="solid"/>
                      <a:round/>
                      <a:headEnd type="none" w="med" len="med"/>
                      <a:tailEnd type="none" w="med" len="med"/>
                    </a:lnB>
                    <a:solidFill>
                      <a:srgbClr val="FDE4D0"/>
                    </a:solidFill>
                  </a:tcPr>
                </a:tc>
                <a:tc>
                  <a:txBody>
                    <a:bodyPr/>
                    <a:lstStyle/>
                    <a:p>
                      <a:pPr indent="0" algn="ctr">
                        <a:lnSpc>
                          <a:spcPct val="150000"/>
                        </a:lnSpc>
                        <a:spcAft>
                          <a:spcPts val="0"/>
                        </a:spcAft>
                      </a:pPr>
                      <a:r>
                        <a:rPr lang="ru-RU" sz="1400" b="1" dirty="0">
                          <a:latin typeface="Times New Roman"/>
                          <a:ea typeface="Times New Roman"/>
                          <a:cs typeface="Times New Roman"/>
                        </a:rPr>
                        <a:t>Основания для возникновения и оплаты</a:t>
                      </a:r>
                    </a:p>
                  </a:txBody>
                  <a:tcPr marL="48888" marR="48888" marT="0" marB="0" anchor="ctr">
                    <a:lnL w="12700" cap="flat" cmpd="sng" algn="ctr">
                      <a:solidFill>
                        <a:srgbClr val="F9B074"/>
                      </a:solidFill>
                      <a:prstDash val="solid"/>
                      <a:round/>
                      <a:headEnd type="none" w="med" len="med"/>
                      <a:tailEnd type="none" w="med" len="med"/>
                    </a:lnL>
                    <a:lnR w="12700" cap="flat" cmpd="sng" algn="ctr">
                      <a:solidFill>
                        <a:srgbClr val="F9B074"/>
                      </a:solidFill>
                      <a:prstDash val="solid"/>
                      <a:round/>
                      <a:headEnd type="none" w="med" len="med"/>
                      <a:tailEnd type="none" w="med" len="med"/>
                    </a:lnR>
                    <a:lnT w="12700" cap="flat" cmpd="sng" algn="ctr">
                      <a:solidFill>
                        <a:srgbClr val="F9B074"/>
                      </a:solidFill>
                      <a:prstDash val="solid"/>
                      <a:round/>
                      <a:headEnd type="none" w="med" len="med"/>
                      <a:tailEnd type="none" w="med" len="med"/>
                    </a:lnT>
                    <a:lnB w="12700" cap="flat" cmpd="sng" algn="ctr">
                      <a:solidFill>
                        <a:srgbClr val="F9B074"/>
                      </a:solidFill>
                      <a:prstDash val="solid"/>
                      <a:round/>
                      <a:headEnd type="none" w="med" len="med"/>
                      <a:tailEnd type="none" w="med" len="med"/>
                    </a:lnB>
                    <a:solidFill>
                      <a:srgbClr val="FDE4D0"/>
                    </a:solidFill>
                  </a:tcPr>
                </a:tc>
              </a:tr>
              <a:tr h="1900390">
                <a:tc>
                  <a:txBody>
                    <a:bodyPr/>
                    <a:lstStyle/>
                    <a:p>
                      <a:pPr indent="0" algn="ctr">
                        <a:lnSpc>
                          <a:spcPct val="150000"/>
                        </a:lnSpc>
                        <a:spcAft>
                          <a:spcPts val="0"/>
                        </a:spcAft>
                      </a:pPr>
                      <a:r>
                        <a:rPr lang="ru-RU" sz="1600" b="1" i="0" dirty="0">
                          <a:latin typeface="Times New Roman"/>
                          <a:ea typeface="Times New Roman"/>
                          <a:cs typeface="Times New Roman"/>
                        </a:rPr>
                        <a:t>Публичные</a:t>
                      </a:r>
                    </a:p>
                  </a:txBody>
                  <a:tcPr marL="48888" marR="48888" marT="0" marB="0" anchor="ctr">
                    <a:lnL w="12700" cap="flat" cmpd="sng" algn="ctr">
                      <a:solidFill>
                        <a:srgbClr val="F9B074"/>
                      </a:solidFill>
                      <a:prstDash val="solid"/>
                      <a:round/>
                      <a:headEnd type="none" w="med" len="med"/>
                      <a:tailEnd type="none" w="med" len="med"/>
                    </a:lnL>
                    <a:lnR w="12700" cap="flat" cmpd="sng" algn="ctr">
                      <a:solidFill>
                        <a:srgbClr val="F9B074"/>
                      </a:solidFill>
                      <a:prstDash val="solid"/>
                      <a:round/>
                      <a:headEnd type="none" w="med" len="med"/>
                      <a:tailEnd type="none" w="med" len="med"/>
                    </a:lnR>
                    <a:lnT w="12700" cap="flat" cmpd="sng" algn="ctr">
                      <a:solidFill>
                        <a:srgbClr val="F9B074"/>
                      </a:solidFill>
                      <a:prstDash val="solid"/>
                      <a:round/>
                      <a:headEnd type="none" w="med" len="med"/>
                      <a:tailEnd type="none" w="med" len="med"/>
                    </a:lnT>
                    <a:lnB w="12700" cap="flat" cmpd="sng" algn="ctr">
                      <a:solidFill>
                        <a:srgbClr val="F9B074"/>
                      </a:solidFill>
                      <a:prstDash val="solid"/>
                      <a:round/>
                      <a:headEnd type="none" w="med" len="med"/>
                      <a:tailEnd type="none" w="med" len="med"/>
                    </a:lnB>
                    <a:solidFill>
                      <a:srgbClr val="FBCAA2"/>
                    </a:solidFill>
                  </a:tcPr>
                </a:tc>
                <a:tc>
                  <a:txBody>
                    <a:bodyPr/>
                    <a:lstStyle/>
                    <a:p>
                      <a:pPr indent="0" algn="ctr">
                        <a:lnSpc>
                          <a:spcPct val="150000"/>
                        </a:lnSpc>
                        <a:spcAft>
                          <a:spcPts val="0"/>
                        </a:spcAft>
                      </a:pPr>
                      <a:r>
                        <a:rPr lang="ru-RU" sz="1400" dirty="0">
                          <a:latin typeface="Times New Roman"/>
                          <a:ea typeface="Times New Roman"/>
                          <a:cs typeface="Times New Roman"/>
                        </a:rPr>
                        <a:t>Законы, определяющие объем и правила определения объема обязательств перед гражданами, организациями, органами власти, в том числе законы, устанавливающие права граждан на получение социальных выплат (пенсий, пособий, компенсаций)</a:t>
                      </a:r>
                    </a:p>
                  </a:txBody>
                  <a:tcPr marL="48888" marR="48888" marT="0" marB="0" anchor="ctr">
                    <a:lnL w="12700" cap="flat" cmpd="sng" algn="ctr">
                      <a:solidFill>
                        <a:srgbClr val="F9B074"/>
                      </a:solidFill>
                      <a:prstDash val="solid"/>
                      <a:round/>
                      <a:headEnd type="none" w="med" len="med"/>
                      <a:tailEnd type="none" w="med" len="med"/>
                    </a:lnL>
                    <a:lnR w="12700" cap="flat" cmpd="sng" algn="ctr">
                      <a:solidFill>
                        <a:srgbClr val="F9B074"/>
                      </a:solidFill>
                      <a:prstDash val="solid"/>
                      <a:round/>
                      <a:headEnd type="none" w="med" len="med"/>
                      <a:tailEnd type="none" w="med" len="med"/>
                    </a:lnR>
                    <a:lnT w="12700" cap="flat" cmpd="sng" algn="ctr">
                      <a:solidFill>
                        <a:srgbClr val="F9B074"/>
                      </a:solidFill>
                      <a:prstDash val="solid"/>
                      <a:round/>
                      <a:headEnd type="none" w="med" len="med"/>
                      <a:tailEnd type="none" w="med" len="med"/>
                    </a:lnT>
                    <a:lnB w="12700" cap="flat" cmpd="sng" algn="ctr">
                      <a:solidFill>
                        <a:srgbClr val="F9B074"/>
                      </a:solidFill>
                      <a:prstDash val="solid"/>
                      <a:round/>
                      <a:headEnd type="none" w="med" len="med"/>
                      <a:tailEnd type="none" w="med" len="med"/>
                    </a:lnB>
                    <a:solidFill>
                      <a:srgbClr val="FBCAA2"/>
                    </a:solidFill>
                  </a:tcPr>
                </a:tc>
              </a:tr>
              <a:tr h="1023815">
                <a:tc>
                  <a:txBody>
                    <a:bodyPr/>
                    <a:lstStyle/>
                    <a:p>
                      <a:pPr indent="0" algn="ctr">
                        <a:lnSpc>
                          <a:spcPct val="150000"/>
                        </a:lnSpc>
                        <a:spcAft>
                          <a:spcPts val="0"/>
                        </a:spcAft>
                      </a:pPr>
                      <a:r>
                        <a:rPr lang="ru-RU" sz="1600" b="1" i="0" dirty="0">
                          <a:latin typeface="Times New Roman"/>
                          <a:ea typeface="Times New Roman"/>
                          <a:cs typeface="Times New Roman"/>
                        </a:rPr>
                        <a:t>Гражданско-правовые</a:t>
                      </a:r>
                    </a:p>
                  </a:txBody>
                  <a:tcPr marL="48888" marR="48888" marT="0" marB="0" anchor="ctr">
                    <a:lnL w="12700" cap="flat" cmpd="sng" algn="ctr">
                      <a:solidFill>
                        <a:srgbClr val="F9B074"/>
                      </a:solidFill>
                      <a:prstDash val="solid"/>
                      <a:round/>
                      <a:headEnd type="none" w="med" len="med"/>
                      <a:tailEnd type="none" w="med" len="med"/>
                    </a:lnL>
                    <a:lnR w="12700" cap="flat" cmpd="sng" algn="ctr">
                      <a:solidFill>
                        <a:srgbClr val="F9B074"/>
                      </a:solidFill>
                      <a:prstDash val="solid"/>
                      <a:round/>
                      <a:headEnd type="none" w="med" len="med"/>
                      <a:tailEnd type="none" w="med" len="med"/>
                    </a:lnR>
                    <a:lnT w="12700" cap="flat" cmpd="sng" algn="ctr">
                      <a:solidFill>
                        <a:srgbClr val="F9B074"/>
                      </a:solidFill>
                      <a:prstDash val="solid"/>
                      <a:round/>
                      <a:headEnd type="none" w="med" len="med"/>
                      <a:tailEnd type="none" w="med" len="med"/>
                    </a:lnT>
                    <a:lnB w="12700" cap="flat" cmpd="sng" algn="ctr">
                      <a:solidFill>
                        <a:srgbClr val="F9B074"/>
                      </a:solidFill>
                      <a:prstDash val="solid"/>
                      <a:round/>
                      <a:headEnd type="none" w="med" len="med"/>
                      <a:tailEnd type="none" w="med" len="med"/>
                    </a:lnB>
                    <a:solidFill>
                      <a:srgbClr val="FDE4D0"/>
                    </a:solidFill>
                  </a:tcPr>
                </a:tc>
                <a:tc>
                  <a:txBody>
                    <a:bodyPr/>
                    <a:lstStyle/>
                    <a:p>
                      <a:pPr indent="0" algn="ctr">
                        <a:lnSpc>
                          <a:spcPct val="150000"/>
                        </a:lnSpc>
                        <a:spcAft>
                          <a:spcPts val="0"/>
                        </a:spcAft>
                      </a:pPr>
                      <a:r>
                        <a:rPr lang="ru-RU" sz="1400" dirty="0">
                          <a:latin typeface="Times New Roman"/>
                          <a:ea typeface="Times New Roman"/>
                          <a:cs typeface="Times New Roman"/>
                        </a:rPr>
                        <a:t>Муниципальный контракт, трудовое соглашение, соглашение о предоставлении субсидии органам власти на закупки и т.д.</a:t>
                      </a:r>
                    </a:p>
                  </a:txBody>
                  <a:tcPr marL="48888" marR="48888" marT="0" marB="0" anchor="ctr">
                    <a:lnL w="12700" cap="flat" cmpd="sng" algn="ctr">
                      <a:solidFill>
                        <a:srgbClr val="F9B074"/>
                      </a:solidFill>
                      <a:prstDash val="solid"/>
                      <a:round/>
                      <a:headEnd type="none" w="med" len="med"/>
                      <a:tailEnd type="none" w="med" len="med"/>
                    </a:lnL>
                    <a:lnR w="12700" cap="flat" cmpd="sng" algn="ctr">
                      <a:solidFill>
                        <a:srgbClr val="F9B074"/>
                      </a:solidFill>
                      <a:prstDash val="solid"/>
                      <a:round/>
                      <a:headEnd type="none" w="med" len="med"/>
                      <a:tailEnd type="none" w="med" len="med"/>
                    </a:lnR>
                    <a:lnT w="12700" cap="flat" cmpd="sng" algn="ctr">
                      <a:solidFill>
                        <a:srgbClr val="F9B074"/>
                      </a:solidFill>
                      <a:prstDash val="solid"/>
                      <a:round/>
                      <a:headEnd type="none" w="med" len="med"/>
                      <a:tailEnd type="none" w="med" len="med"/>
                    </a:lnT>
                    <a:lnB w="12700" cap="flat" cmpd="sng" algn="ctr">
                      <a:solidFill>
                        <a:srgbClr val="F9B074"/>
                      </a:solidFill>
                      <a:prstDash val="solid"/>
                      <a:round/>
                      <a:headEnd type="none" w="med" len="med"/>
                      <a:tailEnd type="none" w="med" len="med"/>
                    </a:lnB>
                    <a:solidFill>
                      <a:srgbClr val="FDE4D0"/>
                    </a:solidFill>
                  </a:tcPr>
                </a:tc>
              </a:tr>
            </a:tbl>
          </a:graphicData>
        </a:graphic>
      </p:graphicFrame>
      <p:sp>
        <p:nvSpPr>
          <p:cNvPr id="10242" name="Rectangle 2"/>
          <p:cNvSpPr>
            <a:spLocks noChangeArrowheads="1"/>
          </p:cNvSpPr>
          <p:nvPr/>
        </p:nvSpPr>
        <p:spPr bwMode="auto">
          <a:xfrm>
            <a:off x="357158" y="571480"/>
            <a:ext cx="8429684" cy="46166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0850" algn="l" defTabSz="914400" rtl="0" eaLnBrk="1" fontAlgn="base" latinLnBrk="0" hangingPunct="1">
              <a:lnSpc>
                <a:spcPct val="100000"/>
              </a:lnSpc>
              <a:spcBef>
                <a:spcPct val="0"/>
              </a:spcBef>
              <a:spcAft>
                <a:spcPct val="0"/>
              </a:spcAft>
              <a:buClrTx/>
              <a:buSzTx/>
              <a:buFontTx/>
              <a:buNone/>
              <a:tabLst/>
            </a:pPr>
            <a:r>
              <a:rPr kumimoji="0" lang="ru-RU" sz="24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Понятия и принципы расходных обязательств</a:t>
            </a: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0241" name="Прямоугольник 288"/>
          <p:cNvSpPr>
            <a:spLocks noChangeArrowheads="1"/>
          </p:cNvSpPr>
          <p:nvPr/>
        </p:nvSpPr>
        <p:spPr bwMode="auto">
          <a:xfrm>
            <a:off x="357158" y="1643050"/>
            <a:ext cx="8429684" cy="641350"/>
          </a:xfrm>
          <a:prstGeom prst="rect">
            <a:avLst/>
          </a:prstGeom>
          <a:gradFill rotWithShape="1">
            <a:gsLst>
              <a:gs pos="0">
                <a:srgbClr val="FFBE86"/>
              </a:gs>
              <a:gs pos="35001">
                <a:srgbClr val="FFD0AA"/>
              </a:gs>
              <a:gs pos="100000">
                <a:srgbClr val="FFEBDB"/>
              </a:gs>
            </a:gsLst>
            <a:lin ang="16200000" scaled="1"/>
          </a:gradFill>
          <a:ln w="9525">
            <a:solidFill>
              <a:srgbClr val="F69240"/>
            </a:solidFill>
            <a:miter lim="800000"/>
            <a:headEnd/>
            <a:tailEnd/>
          </a:ln>
          <a:effectLst>
            <a:outerShdw dist="20000" dir="5400000" rotWithShape="0">
              <a:srgbClr val="000000">
                <a:alpha val="37999"/>
              </a:srgbClr>
            </a:outerShdw>
          </a:effectLst>
        </p:spPr>
        <p:txBody>
          <a:bodyPr vert="horz" wrap="square" lIns="91440" tIns="45720" rIns="91440" bIns="45720" numCol="1" anchor="ctr" anchorCtr="0" compatLnSpc="1">
            <a:prstTxWarp prst="textNoShape">
              <a:avLst/>
            </a:prstTxWarp>
          </a:bodyPr>
          <a:lstStyle/>
          <a:p>
            <a:pPr marL="0" marR="0" lvl="0" indent="450850" algn="ctr" defTabSz="914400" rtl="0" eaLnBrk="1" fontAlgn="base" latinLnBrk="0" hangingPunct="1">
              <a:lnSpc>
                <a:spcPct val="100000"/>
              </a:lnSpc>
              <a:spcBef>
                <a:spcPct val="0"/>
              </a:spcBef>
              <a:spcAft>
                <a:spcPct val="0"/>
              </a:spcAft>
              <a:buClrTx/>
              <a:buSzTx/>
              <a:buFontTx/>
              <a:buNone/>
              <a:tabLst/>
            </a:pPr>
            <a:r>
              <a:rPr kumimoji="0" lang="ru-RU" sz="22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Расходное обязательство</a:t>
            </a:r>
            <a:r>
              <a:rPr kumimoji="0" lang="ru-RU" sz="22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 </a:t>
            </a:r>
            <a:r>
              <a:rPr kumimoji="0" lang="ru-RU" sz="18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обязанность выплатить денежные средства из соответствующих бюджетов</a:t>
            </a: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0244" name="Rectangle 4"/>
          <p:cNvSpPr>
            <a:spLocks noChangeArrowheads="1"/>
          </p:cNvSpPr>
          <p:nvPr/>
        </p:nvSpPr>
        <p:spPr bwMode="auto">
          <a:xfrm>
            <a:off x="0" y="45720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450850" algn="l" defTabSz="914400" rtl="0" eaLnBrk="1" fontAlgn="base" latinLnBrk="0" hangingPunct="1">
              <a:lnSpc>
                <a:spcPct val="100000"/>
              </a:lnSpc>
              <a:spcBef>
                <a:spcPct val="0"/>
              </a:spcBef>
              <a:spcAft>
                <a:spcPct val="0"/>
              </a:spcAft>
              <a:buClrTx/>
              <a:buSzTx/>
              <a:buFontTx/>
              <a:buNone/>
              <a:tabLst/>
            </a:pPr>
            <a:r>
              <a:rPr kumimoji="0" lang="ru-RU" sz="600" b="0" i="0" u="none" strike="noStrike" cap="none" normalizeH="0" baseline="0" dirty="0" smtClean="0">
                <a:ln>
                  <a:noFill/>
                </a:ln>
                <a:solidFill>
                  <a:schemeClr val="tx1"/>
                </a:solidFill>
                <a:effectLst/>
                <a:latin typeface="Arial" pitchFamily="34" charset="0"/>
                <a:cs typeface="Arial" pitchFamily="34" charset="0"/>
              </a:rPr>
              <a:t/>
            </a:r>
            <a:br>
              <a:rPr kumimoji="0" lang="ru-RU" sz="600" b="0" i="0" u="none" strike="noStrike" cap="none" normalizeH="0" baseline="0" dirty="0" smtClean="0">
                <a:ln>
                  <a:noFill/>
                </a:ln>
                <a:solidFill>
                  <a:schemeClr val="tx1"/>
                </a:solidFill>
                <a:effectLst/>
                <a:latin typeface="Arial" pitchFamily="34" charset="0"/>
                <a:cs typeface="Arial" pitchFamily="34" charset="0"/>
              </a:rPr>
            </a:b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Таблица 1"/>
          <p:cNvGraphicFramePr>
            <a:graphicFrameLocks noGrp="1"/>
          </p:cNvGraphicFramePr>
          <p:nvPr/>
        </p:nvGraphicFramePr>
        <p:xfrm>
          <a:off x="1524000" y="3188970"/>
          <a:ext cx="6096000" cy="480060"/>
        </p:xfrm>
        <a:graphic>
          <a:graphicData uri="http://schemas.openxmlformats.org/drawingml/2006/table">
            <a:tbl>
              <a:tblPr/>
              <a:tblGrid>
                <a:gridCol w="6096000"/>
              </a:tblGrid>
              <a:tr h="480060">
                <a:tc>
                  <a:txBody>
                    <a:bodyPr/>
                    <a:lstStyle/>
                    <a:p>
                      <a:pPr indent="450215" algn="just">
                        <a:lnSpc>
                          <a:spcPct val="150000"/>
                        </a:lnSpc>
                        <a:spcAft>
                          <a:spcPts val="600"/>
                        </a:spcAft>
                      </a:pPr>
                      <a:endParaRPr lang="ru-RU" sz="100" dirty="0">
                        <a:latin typeface="Times New Roman"/>
                        <a:ea typeface="Times New Roman"/>
                      </a:endParaRPr>
                    </a:p>
                  </a:txBody>
                  <a:tcPr marL="0" marR="0" marT="0" marB="0">
                    <a:lnL>
                      <a:noFill/>
                    </a:lnL>
                    <a:lnR>
                      <a:noFill/>
                    </a:lnR>
                    <a:lnT>
                      <a:noFill/>
                    </a:lnT>
                    <a:lnB>
                      <a:noFill/>
                    </a:lnB>
                  </a:tcPr>
                </a:tc>
              </a:tr>
            </a:tbl>
          </a:graphicData>
        </a:graphic>
      </p:graphicFrame>
      <p:graphicFrame>
        <p:nvGraphicFramePr>
          <p:cNvPr id="3" name="Таблица 2"/>
          <p:cNvGraphicFramePr>
            <a:graphicFrameLocks noGrp="1"/>
          </p:cNvGraphicFramePr>
          <p:nvPr/>
        </p:nvGraphicFramePr>
        <p:xfrm>
          <a:off x="1524000" y="3188970"/>
          <a:ext cx="6096000" cy="480060"/>
        </p:xfrm>
        <a:graphic>
          <a:graphicData uri="http://schemas.openxmlformats.org/drawingml/2006/table">
            <a:tbl>
              <a:tblPr/>
              <a:tblGrid>
                <a:gridCol w="6096000"/>
              </a:tblGrid>
              <a:tr h="480060">
                <a:tc>
                  <a:txBody>
                    <a:bodyPr/>
                    <a:lstStyle/>
                    <a:p>
                      <a:pPr indent="450215" algn="ctr">
                        <a:lnSpc>
                          <a:spcPct val="150000"/>
                        </a:lnSpc>
                        <a:spcAft>
                          <a:spcPts val="600"/>
                        </a:spcAft>
                      </a:pPr>
                      <a:endParaRPr lang="ru-RU" sz="100" dirty="0">
                        <a:latin typeface="Times New Roman"/>
                        <a:ea typeface="Times New Roman"/>
                      </a:endParaRPr>
                    </a:p>
                  </a:txBody>
                  <a:tcPr marL="0" marR="0" marT="0" marB="0">
                    <a:lnL>
                      <a:noFill/>
                    </a:lnL>
                    <a:lnR>
                      <a:noFill/>
                    </a:lnR>
                    <a:lnT>
                      <a:noFill/>
                    </a:lnT>
                    <a:lnB>
                      <a:noFill/>
                    </a:lnB>
                  </a:tcPr>
                </a:tc>
              </a:tr>
            </a:tbl>
          </a:graphicData>
        </a:graphic>
      </p:graphicFrame>
      <p:graphicFrame>
        <p:nvGraphicFramePr>
          <p:cNvPr id="4" name="Таблица 3"/>
          <p:cNvGraphicFramePr>
            <a:graphicFrameLocks noGrp="1"/>
          </p:cNvGraphicFramePr>
          <p:nvPr/>
        </p:nvGraphicFramePr>
        <p:xfrm>
          <a:off x="428596" y="1500174"/>
          <a:ext cx="8463883" cy="2762712"/>
        </p:xfrm>
        <a:graphic>
          <a:graphicData uri="http://schemas.openxmlformats.org/drawingml/2006/table">
            <a:tbl>
              <a:tblPr/>
              <a:tblGrid>
                <a:gridCol w="2631236"/>
                <a:gridCol w="1130490"/>
                <a:gridCol w="1309062"/>
                <a:gridCol w="1235415"/>
                <a:gridCol w="1078840"/>
                <a:gridCol w="1078840"/>
              </a:tblGrid>
              <a:tr h="895717">
                <a:tc>
                  <a:txBody>
                    <a:bodyPr/>
                    <a:lstStyle/>
                    <a:p>
                      <a:pPr indent="450215" algn="just">
                        <a:spcAft>
                          <a:spcPts val="0"/>
                        </a:spcAft>
                      </a:pPr>
                      <a:endParaRPr lang="ru-RU" sz="1400" dirty="0">
                        <a:latin typeface="Times New Roman"/>
                        <a:ea typeface="Times New Roman"/>
                      </a:endParaRPr>
                    </a:p>
                  </a:txBody>
                  <a:tcPr marL="45530" marR="45530" marT="0" marB="0">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400" b="1" dirty="0" smtClean="0">
                          <a:latin typeface="Times New Roman"/>
                          <a:ea typeface="Times New Roman"/>
                        </a:rPr>
                        <a:t>Отчет </a:t>
                      </a:r>
                    </a:p>
                    <a:p>
                      <a:pPr indent="0" algn="ctr">
                        <a:lnSpc>
                          <a:spcPct val="100000"/>
                        </a:lnSpc>
                        <a:spcAft>
                          <a:spcPts val="0"/>
                        </a:spcAft>
                      </a:pPr>
                      <a:r>
                        <a:rPr lang="ru-RU" sz="1400" b="1" dirty="0" smtClean="0">
                          <a:latin typeface="Times New Roman"/>
                          <a:ea typeface="Times New Roman"/>
                        </a:rPr>
                        <a:t> за 2019 год</a:t>
                      </a:r>
                      <a:endParaRPr lang="ru-RU" sz="1400" dirty="0">
                        <a:latin typeface="Times New Roman"/>
                        <a:ea typeface="Times New Roman"/>
                      </a:endParaRPr>
                    </a:p>
                  </a:txBody>
                  <a:tcPr marL="45530" marR="45530" marT="0" marB="0" anchor="ctr">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marL="0" indent="0" algn="ctr">
                        <a:lnSpc>
                          <a:spcPct val="100000"/>
                        </a:lnSpc>
                        <a:spcAft>
                          <a:spcPts val="0"/>
                        </a:spcAft>
                      </a:pPr>
                      <a:r>
                        <a:rPr lang="ru-RU" sz="1400" b="1" dirty="0" smtClean="0">
                          <a:latin typeface="Times New Roman"/>
                          <a:ea typeface="Times New Roman"/>
                        </a:rPr>
                        <a:t>Уточненный план </a:t>
                      </a:r>
                    </a:p>
                    <a:p>
                      <a:pPr marL="0" indent="0" algn="ctr">
                        <a:lnSpc>
                          <a:spcPct val="100000"/>
                        </a:lnSpc>
                        <a:spcAft>
                          <a:spcPts val="0"/>
                        </a:spcAft>
                      </a:pPr>
                      <a:r>
                        <a:rPr lang="ru-RU" sz="1400" b="1" dirty="0" smtClean="0">
                          <a:latin typeface="Times New Roman"/>
                          <a:ea typeface="Times New Roman"/>
                        </a:rPr>
                        <a:t>на 2020 год</a:t>
                      </a:r>
                    </a:p>
                    <a:p>
                      <a:pPr marL="0" indent="0" algn="ctr">
                        <a:lnSpc>
                          <a:spcPct val="100000"/>
                        </a:lnSpc>
                        <a:spcAft>
                          <a:spcPts val="0"/>
                        </a:spcAft>
                      </a:pPr>
                      <a:endParaRPr lang="ru-RU" sz="1400" dirty="0">
                        <a:latin typeface="Times New Roman"/>
                        <a:ea typeface="Times New Roman"/>
                      </a:endParaRPr>
                    </a:p>
                  </a:txBody>
                  <a:tcPr marL="45530" marR="45530" marT="0" marB="0" anchor="ctr">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400" b="1" dirty="0" smtClean="0">
                          <a:latin typeface="Times New Roman"/>
                          <a:ea typeface="Times New Roman"/>
                        </a:rPr>
                        <a:t>План </a:t>
                      </a:r>
                      <a:r>
                        <a:rPr lang="ru-RU" sz="1400" b="1" baseline="0" dirty="0" smtClean="0">
                          <a:latin typeface="Times New Roman"/>
                          <a:ea typeface="Times New Roman"/>
                        </a:rPr>
                        <a:t> </a:t>
                      </a:r>
                    </a:p>
                    <a:p>
                      <a:pPr indent="0" algn="ctr">
                        <a:lnSpc>
                          <a:spcPct val="100000"/>
                        </a:lnSpc>
                        <a:spcAft>
                          <a:spcPts val="0"/>
                        </a:spcAft>
                      </a:pPr>
                      <a:r>
                        <a:rPr lang="ru-RU" sz="1400" b="1" dirty="0" smtClean="0">
                          <a:latin typeface="Times New Roman"/>
                          <a:ea typeface="Times New Roman"/>
                        </a:rPr>
                        <a:t>на 2021 </a:t>
                      </a:r>
                      <a:r>
                        <a:rPr lang="ru-RU" sz="1400" b="1" dirty="0">
                          <a:latin typeface="Times New Roman"/>
                          <a:ea typeface="Times New Roman"/>
                        </a:rPr>
                        <a:t>год</a:t>
                      </a:r>
                      <a:endParaRPr lang="ru-RU" sz="1400" dirty="0">
                        <a:latin typeface="Times New Roman"/>
                        <a:ea typeface="Times New Roman"/>
                      </a:endParaRPr>
                    </a:p>
                  </a:txBody>
                  <a:tcPr marL="45530" marR="45530" marT="0" marB="0" anchor="ctr">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400" b="1" dirty="0" smtClean="0">
                          <a:latin typeface="Times New Roman"/>
                          <a:ea typeface="Times New Roman"/>
                        </a:rPr>
                        <a:t>План  </a:t>
                      </a:r>
                    </a:p>
                    <a:p>
                      <a:pPr indent="0" algn="ctr">
                        <a:lnSpc>
                          <a:spcPct val="100000"/>
                        </a:lnSpc>
                        <a:spcAft>
                          <a:spcPts val="0"/>
                        </a:spcAft>
                      </a:pPr>
                      <a:r>
                        <a:rPr lang="ru-RU" sz="1400" b="1" dirty="0" smtClean="0">
                          <a:latin typeface="Times New Roman"/>
                          <a:ea typeface="Times New Roman"/>
                        </a:rPr>
                        <a:t>на 2022 </a:t>
                      </a:r>
                      <a:r>
                        <a:rPr lang="ru-RU" sz="1400" b="1" dirty="0">
                          <a:latin typeface="Times New Roman"/>
                          <a:ea typeface="Times New Roman"/>
                        </a:rPr>
                        <a:t>год</a:t>
                      </a:r>
                      <a:endParaRPr lang="ru-RU" sz="1400" dirty="0">
                        <a:latin typeface="Times New Roman"/>
                        <a:ea typeface="Times New Roman"/>
                      </a:endParaRPr>
                    </a:p>
                  </a:txBody>
                  <a:tcPr marL="45530" marR="45530" marT="0" marB="0" anchor="ctr">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400" b="1" dirty="0" smtClean="0">
                          <a:latin typeface="Times New Roman"/>
                          <a:ea typeface="Times New Roman"/>
                        </a:rPr>
                        <a:t>План</a:t>
                      </a:r>
                    </a:p>
                    <a:p>
                      <a:pPr indent="0" algn="ctr">
                        <a:lnSpc>
                          <a:spcPct val="100000"/>
                        </a:lnSpc>
                        <a:spcAft>
                          <a:spcPts val="0"/>
                        </a:spcAft>
                      </a:pPr>
                      <a:r>
                        <a:rPr lang="ru-RU" sz="1400" b="1" dirty="0" smtClean="0">
                          <a:latin typeface="Times New Roman"/>
                          <a:ea typeface="Times New Roman"/>
                        </a:rPr>
                        <a:t>  на</a:t>
                      </a:r>
                      <a:r>
                        <a:rPr lang="ru-RU" sz="1400" b="1" baseline="0" dirty="0" smtClean="0">
                          <a:latin typeface="Times New Roman"/>
                          <a:ea typeface="Times New Roman"/>
                        </a:rPr>
                        <a:t> </a:t>
                      </a:r>
                      <a:r>
                        <a:rPr lang="ru-RU" sz="1400" b="1" dirty="0" smtClean="0">
                          <a:latin typeface="Times New Roman"/>
                          <a:ea typeface="Times New Roman"/>
                        </a:rPr>
                        <a:t>2023 год</a:t>
                      </a:r>
                      <a:endParaRPr lang="ru-RU" sz="1400" dirty="0">
                        <a:latin typeface="Times New Roman"/>
                        <a:ea typeface="Times New Roman"/>
                      </a:endParaRPr>
                    </a:p>
                  </a:txBody>
                  <a:tcPr marL="45530" marR="45530" marT="0" marB="0" anchor="ctr">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blipFill dpi="0" rotWithShape="1">
                      <a:blip r:embed="rId2">
                        <a:alphaModFix amt="0"/>
                      </a:blip>
                      <a:srcRect/>
                      <a:tile tx="0" ty="0" sx="100000" sy="100000" flip="none" algn="tl"/>
                    </a:blipFill>
                  </a:tcPr>
                </a:tc>
              </a:tr>
              <a:tr h="175853">
                <a:tc>
                  <a:txBody>
                    <a:bodyPr/>
                    <a:lstStyle/>
                    <a:p>
                      <a:pPr indent="0" algn="just">
                        <a:spcAft>
                          <a:spcPts val="0"/>
                        </a:spcAft>
                      </a:pPr>
                      <a:r>
                        <a:rPr lang="ru-RU" sz="1400" b="1" dirty="0">
                          <a:latin typeface="Times New Roman"/>
                          <a:ea typeface="Times New Roman"/>
                        </a:rPr>
                        <a:t>ВСЕГО ДОХОДЫ </a:t>
                      </a:r>
                    </a:p>
                  </a:txBody>
                  <a:tcPr marL="45530" marR="45530" marT="0" marB="0">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spcAft>
                          <a:spcPts val="0"/>
                        </a:spcAft>
                      </a:pPr>
                      <a:r>
                        <a:rPr lang="ru-RU" sz="1400" b="1" dirty="0" smtClean="0">
                          <a:solidFill>
                            <a:schemeClr val="tx1"/>
                          </a:solidFill>
                          <a:latin typeface="Times New Roman"/>
                          <a:ea typeface="Times New Roman"/>
                        </a:rPr>
                        <a:t>1 067 637,2</a:t>
                      </a:r>
                      <a:endParaRPr lang="ru-RU" sz="1400" b="1" dirty="0">
                        <a:solidFill>
                          <a:schemeClr val="tx1"/>
                        </a:solidFill>
                        <a:latin typeface="Times New Roman"/>
                        <a:ea typeface="Times New Roman"/>
                      </a:endParaRPr>
                    </a:p>
                  </a:txBody>
                  <a:tcPr marL="45530" marR="45530" marT="0" marB="0" anchor="ctr">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spcAft>
                          <a:spcPts val="0"/>
                        </a:spcAft>
                      </a:pPr>
                      <a:r>
                        <a:rPr lang="ru-RU" sz="1400" b="1" dirty="0" smtClean="0">
                          <a:solidFill>
                            <a:schemeClr val="tx1"/>
                          </a:solidFill>
                          <a:latin typeface="Times New Roman"/>
                          <a:ea typeface="Times New Roman"/>
                        </a:rPr>
                        <a:t>1 046 001,8</a:t>
                      </a:r>
                      <a:endParaRPr lang="ru-RU" sz="1400" b="1" dirty="0">
                        <a:solidFill>
                          <a:schemeClr val="tx1"/>
                        </a:solidFill>
                        <a:latin typeface="Times New Roman"/>
                        <a:ea typeface="Times New Roman"/>
                      </a:endParaRPr>
                    </a:p>
                  </a:txBody>
                  <a:tcPr marL="45530" marR="45530" marT="0" marB="0" anchor="ctr">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spcAft>
                          <a:spcPts val="0"/>
                        </a:spcAft>
                      </a:pPr>
                      <a:r>
                        <a:rPr lang="ru-RU" sz="1400" b="1" dirty="0" smtClean="0">
                          <a:solidFill>
                            <a:schemeClr val="tx1"/>
                          </a:solidFill>
                          <a:latin typeface="Times New Roman"/>
                          <a:ea typeface="Times New Roman"/>
                        </a:rPr>
                        <a:t>1 037 922,9</a:t>
                      </a:r>
                      <a:endParaRPr lang="ru-RU" sz="1400" b="1" dirty="0">
                        <a:solidFill>
                          <a:schemeClr val="tx1"/>
                        </a:solidFill>
                        <a:latin typeface="Times New Roman"/>
                        <a:ea typeface="Times New Roman"/>
                      </a:endParaRPr>
                    </a:p>
                  </a:txBody>
                  <a:tcPr marL="45530" marR="45530" marT="0" marB="0" anchor="ctr">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spcAft>
                          <a:spcPts val="0"/>
                        </a:spcAft>
                      </a:pPr>
                      <a:r>
                        <a:rPr lang="ru-RU" sz="1400" b="1" dirty="0" smtClean="0">
                          <a:solidFill>
                            <a:schemeClr val="tx1"/>
                          </a:solidFill>
                          <a:latin typeface="Times New Roman"/>
                          <a:ea typeface="Times New Roman"/>
                        </a:rPr>
                        <a:t>1 006 887,1</a:t>
                      </a:r>
                      <a:endParaRPr lang="ru-RU" sz="1400" b="1" dirty="0">
                        <a:solidFill>
                          <a:schemeClr val="tx1"/>
                        </a:solidFill>
                        <a:latin typeface="Times New Roman"/>
                        <a:ea typeface="Times New Roman"/>
                      </a:endParaRPr>
                    </a:p>
                  </a:txBody>
                  <a:tcPr marL="45530" marR="45530" marT="0" marB="0" anchor="ctr">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spcAft>
                          <a:spcPts val="0"/>
                        </a:spcAft>
                      </a:pPr>
                      <a:r>
                        <a:rPr lang="ru-RU" sz="1400" b="1" dirty="0" smtClean="0">
                          <a:solidFill>
                            <a:schemeClr val="tx1"/>
                          </a:solidFill>
                          <a:latin typeface="Times New Roman"/>
                          <a:ea typeface="Times New Roman"/>
                        </a:rPr>
                        <a:t>1 020 425,8</a:t>
                      </a:r>
                      <a:endParaRPr lang="ru-RU" sz="1400" b="1" dirty="0">
                        <a:solidFill>
                          <a:schemeClr val="tx1"/>
                        </a:solidFill>
                        <a:latin typeface="Times New Roman"/>
                        <a:ea typeface="Times New Roman"/>
                      </a:endParaRPr>
                    </a:p>
                  </a:txBody>
                  <a:tcPr marL="45530" marR="45530" marT="0" marB="0" anchor="ctr">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blipFill dpi="0" rotWithShape="1">
                      <a:blip r:embed="rId2">
                        <a:alphaModFix amt="0"/>
                      </a:blip>
                      <a:srcRect/>
                      <a:tile tx="0" ty="0" sx="100000" sy="100000" flip="none" algn="tl"/>
                    </a:blipFill>
                  </a:tcPr>
                </a:tc>
              </a:tr>
              <a:tr h="364242">
                <a:tc>
                  <a:txBody>
                    <a:bodyPr/>
                    <a:lstStyle/>
                    <a:p>
                      <a:pPr indent="0" algn="l">
                        <a:spcAft>
                          <a:spcPts val="0"/>
                        </a:spcAft>
                      </a:pPr>
                      <a:r>
                        <a:rPr lang="ru-RU" sz="1400" b="0" i="1" dirty="0">
                          <a:latin typeface="Times New Roman"/>
                          <a:ea typeface="Times New Roman"/>
                        </a:rPr>
                        <a:t>Налоговые и неналоговые доходы</a:t>
                      </a:r>
                      <a:endParaRPr lang="ru-RU" sz="1400" b="0" dirty="0">
                        <a:latin typeface="Times New Roman"/>
                        <a:ea typeface="Times New Roman"/>
                      </a:endParaRPr>
                    </a:p>
                  </a:txBody>
                  <a:tcPr marL="45530" marR="45530" marT="0" marB="0">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spcAft>
                          <a:spcPts val="0"/>
                        </a:spcAft>
                      </a:pPr>
                      <a:r>
                        <a:rPr lang="ru-RU" sz="1400" b="0" dirty="0" smtClean="0">
                          <a:solidFill>
                            <a:schemeClr val="tx1"/>
                          </a:solidFill>
                          <a:latin typeface="Times New Roman"/>
                          <a:ea typeface="Times New Roman"/>
                        </a:rPr>
                        <a:t>214 900,1</a:t>
                      </a:r>
                      <a:endParaRPr lang="ru-RU" sz="1400" b="0" dirty="0">
                        <a:solidFill>
                          <a:schemeClr val="tx1"/>
                        </a:solidFill>
                        <a:latin typeface="Times New Roman"/>
                        <a:ea typeface="Times New Roman"/>
                      </a:endParaRPr>
                    </a:p>
                  </a:txBody>
                  <a:tcPr marL="45530" marR="45530" marT="0" marB="0" anchor="ctr">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spcAft>
                          <a:spcPts val="0"/>
                        </a:spcAft>
                      </a:pPr>
                      <a:r>
                        <a:rPr lang="ru-RU" sz="1400" b="0" dirty="0" smtClean="0">
                          <a:solidFill>
                            <a:schemeClr val="tx1"/>
                          </a:solidFill>
                          <a:latin typeface="Times New Roman"/>
                          <a:ea typeface="Times New Roman"/>
                        </a:rPr>
                        <a:t>210 589,7</a:t>
                      </a:r>
                      <a:endParaRPr lang="ru-RU" sz="1400" b="0" dirty="0">
                        <a:solidFill>
                          <a:schemeClr val="tx1"/>
                        </a:solidFill>
                        <a:latin typeface="Times New Roman"/>
                        <a:ea typeface="Times New Roman"/>
                      </a:endParaRPr>
                    </a:p>
                  </a:txBody>
                  <a:tcPr marL="45530" marR="45530" marT="0" marB="0" anchor="ctr">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spcAft>
                          <a:spcPts val="0"/>
                        </a:spcAft>
                      </a:pPr>
                      <a:r>
                        <a:rPr lang="ru-RU" sz="1400" b="0" dirty="0" smtClean="0">
                          <a:solidFill>
                            <a:schemeClr val="tx1"/>
                          </a:solidFill>
                          <a:latin typeface="Times New Roman"/>
                          <a:ea typeface="Times New Roman"/>
                        </a:rPr>
                        <a:t>248 307,2</a:t>
                      </a:r>
                      <a:endParaRPr lang="ru-RU" sz="1400" b="0" dirty="0">
                        <a:solidFill>
                          <a:schemeClr val="tx1"/>
                        </a:solidFill>
                        <a:latin typeface="Times New Roman"/>
                        <a:ea typeface="Times New Roman"/>
                      </a:endParaRPr>
                    </a:p>
                  </a:txBody>
                  <a:tcPr marL="45530" marR="45530" marT="0" marB="0" anchor="ctr">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spcAft>
                          <a:spcPts val="0"/>
                        </a:spcAft>
                      </a:pPr>
                      <a:r>
                        <a:rPr lang="ru-RU" sz="1400" b="0" dirty="0" smtClean="0">
                          <a:solidFill>
                            <a:schemeClr val="tx1"/>
                          </a:solidFill>
                          <a:latin typeface="Times New Roman"/>
                          <a:ea typeface="Times New Roman"/>
                        </a:rPr>
                        <a:t>255 575,0</a:t>
                      </a:r>
                      <a:endParaRPr lang="ru-RU" sz="1400" b="0" dirty="0">
                        <a:solidFill>
                          <a:schemeClr val="tx1"/>
                        </a:solidFill>
                        <a:latin typeface="Times New Roman"/>
                        <a:ea typeface="Times New Roman"/>
                      </a:endParaRPr>
                    </a:p>
                  </a:txBody>
                  <a:tcPr marL="45530" marR="45530" marT="0" marB="0" anchor="ctr">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spcAft>
                          <a:spcPts val="0"/>
                        </a:spcAft>
                      </a:pPr>
                      <a:r>
                        <a:rPr lang="ru-RU" sz="1400" b="0" dirty="0" smtClean="0">
                          <a:solidFill>
                            <a:schemeClr val="tx1"/>
                          </a:solidFill>
                          <a:latin typeface="Times New Roman"/>
                          <a:ea typeface="Times New Roman"/>
                        </a:rPr>
                        <a:t>267 919,0</a:t>
                      </a:r>
                      <a:endParaRPr lang="ru-RU" sz="1400" b="0" dirty="0">
                        <a:solidFill>
                          <a:schemeClr val="tx1"/>
                        </a:solidFill>
                        <a:latin typeface="Times New Roman"/>
                        <a:ea typeface="Times New Roman"/>
                      </a:endParaRPr>
                    </a:p>
                  </a:txBody>
                  <a:tcPr marL="45530" marR="45530" marT="0" marB="0" anchor="ctr">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blipFill dpi="0" rotWithShape="1">
                      <a:blip r:embed="rId2">
                        <a:alphaModFix amt="0"/>
                      </a:blip>
                      <a:srcRect/>
                      <a:tile tx="0" ty="0" sx="100000" sy="100000" flip="none" algn="tl"/>
                    </a:blipFill>
                  </a:tcPr>
                </a:tc>
              </a:tr>
              <a:tr h="182121">
                <a:tc>
                  <a:txBody>
                    <a:bodyPr/>
                    <a:lstStyle/>
                    <a:p>
                      <a:pPr indent="0" algn="just">
                        <a:spcAft>
                          <a:spcPts val="0"/>
                        </a:spcAft>
                      </a:pPr>
                      <a:r>
                        <a:rPr lang="ru-RU" sz="1400" b="0" i="1" dirty="0">
                          <a:latin typeface="Times New Roman"/>
                          <a:ea typeface="Times New Roman"/>
                        </a:rPr>
                        <a:t>Безвозмездные поступления</a:t>
                      </a:r>
                      <a:endParaRPr lang="ru-RU" sz="1400" b="0" dirty="0">
                        <a:latin typeface="Times New Roman"/>
                        <a:ea typeface="Times New Roman"/>
                      </a:endParaRPr>
                    </a:p>
                  </a:txBody>
                  <a:tcPr marL="45530" marR="45530" marT="0" marB="0">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spcAft>
                          <a:spcPts val="0"/>
                        </a:spcAft>
                      </a:pPr>
                      <a:r>
                        <a:rPr lang="ru-RU" sz="1400" b="0" dirty="0" smtClean="0">
                          <a:solidFill>
                            <a:schemeClr val="tx1"/>
                          </a:solidFill>
                          <a:latin typeface="Times New Roman"/>
                          <a:ea typeface="Times New Roman"/>
                        </a:rPr>
                        <a:t>852 737,1</a:t>
                      </a:r>
                      <a:endParaRPr lang="ru-RU" sz="1400" b="0" dirty="0">
                        <a:solidFill>
                          <a:schemeClr val="tx1"/>
                        </a:solidFill>
                        <a:latin typeface="Times New Roman"/>
                        <a:ea typeface="Times New Roman"/>
                      </a:endParaRPr>
                    </a:p>
                  </a:txBody>
                  <a:tcPr marL="45530" marR="45530" marT="0" marB="0" anchor="ctr">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spcAft>
                          <a:spcPts val="0"/>
                        </a:spcAft>
                      </a:pPr>
                      <a:r>
                        <a:rPr lang="ru-RU" sz="1400" b="0" dirty="0" smtClean="0">
                          <a:solidFill>
                            <a:schemeClr val="tx1"/>
                          </a:solidFill>
                          <a:latin typeface="Times New Roman"/>
                          <a:ea typeface="Times New Roman"/>
                        </a:rPr>
                        <a:t>835 412,1</a:t>
                      </a:r>
                      <a:endParaRPr lang="ru-RU" sz="1400" b="0" dirty="0">
                        <a:solidFill>
                          <a:schemeClr val="tx1"/>
                        </a:solidFill>
                        <a:latin typeface="Times New Roman"/>
                        <a:ea typeface="Times New Roman"/>
                      </a:endParaRPr>
                    </a:p>
                  </a:txBody>
                  <a:tcPr marL="45530" marR="45530" marT="0" marB="0" anchor="ctr">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spcAft>
                          <a:spcPts val="0"/>
                        </a:spcAft>
                      </a:pPr>
                      <a:r>
                        <a:rPr lang="ru-RU" sz="1400" b="0" dirty="0" smtClean="0">
                          <a:solidFill>
                            <a:schemeClr val="tx1"/>
                          </a:solidFill>
                          <a:latin typeface="Times New Roman"/>
                          <a:ea typeface="Times New Roman"/>
                        </a:rPr>
                        <a:t>789 615,7</a:t>
                      </a:r>
                      <a:endParaRPr lang="ru-RU" sz="1400" b="0" dirty="0">
                        <a:solidFill>
                          <a:schemeClr val="tx1"/>
                        </a:solidFill>
                        <a:latin typeface="Times New Roman"/>
                        <a:ea typeface="Times New Roman"/>
                      </a:endParaRPr>
                    </a:p>
                  </a:txBody>
                  <a:tcPr marL="45530" marR="45530" marT="0" marB="0" anchor="ctr">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spcAft>
                          <a:spcPts val="0"/>
                        </a:spcAft>
                      </a:pPr>
                      <a:r>
                        <a:rPr lang="ru-RU" sz="1400" b="0" dirty="0" smtClean="0">
                          <a:solidFill>
                            <a:schemeClr val="tx1"/>
                          </a:solidFill>
                          <a:latin typeface="Times New Roman"/>
                          <a:ea typeface="Times New Roman"/>
                        </a:rPr>
                        <a:t>751 312,1</a:t>
                      </a:r>
                      <a:endParaRPr lang="ru-RU" sz="1400" b="0" dirty="0">
                        <a:solidFill>
                          <a:schemeClr val="tx1"/>
                        </a:solidFill>
                        <a:latin typeface="Times New Roman"/>
                        <a:ea typeface="Times New Roman"/>
                      </a:endParaRPr>
                    </a:p>
                  </a:txBody>
                  <a:tcPr marL="45530" marR="45530" marT="0" marB="0" anchor="ctr">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spcAft>
                          <a:spcPts val="0"/>
                        </a:spcAft>
                      </a:pPr>
                      <a:r>
                        <a:rPr lang="ru-RU" sz="1400" b="0" dirty="0" smtClean="0">
                          <a:solidFill>
                            <a:schemeClr val="tx1"/>
                          </a:solidFill>
                          <a:latin typeface="Times New Roman"/>
                          <a:ea typeface="Times New Roman"/>
                        </a:rPr>
                        <a:t>752 506,8</a:t>
                      </a:r>
                      <a:endParaRPr lang="ru-RU" sz="1400" b="0" dirty="0">
                        <a:solidFill>
                          <a:schemeClr val="tx1"/>
                        </a:solidFill>
                        <a:latin typeface="Times New Roman"/>
                        <a:ea typeface="Times New Roman"/>
                      </a:endParaRPr>
                    </a:p>
                  </a:txBody>
                  <a:tcPr marL="45530" marR="45530" marT="0" marB="0" anchor="ctr">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blipFill dpi="0" rotWithShape="1">
                      <a:blip r:embed="rId2">
                        <a:alphaModFix amt="0"/>
                      </a:blip>
                      <a:srcRect/>
                      <a:tile tx="0" ty="0" sx="100000" sy="100000" flip="none" algn="tl"/>
                    </a:blipFill>
                  </a:tcPr>
                </a:tc>
              </a:tr>
              <a:tr h="263064">
                <a:tc>
                  <a:txBody>
                    <a:bodyPr/>
                    <a:lstStyle/>
                    <a:p>
                      <a:pPr indent="0" algn="just">
                        <a:spcAft>
                          <a:spcPts val="0"/>
                        </a:spcAft>
                      </a:pPr>
                      <a:r>
                        <a:rPr lang="ru-RU" sz="1400" b="1" dirty="0">
                          <a:latin typeface="Times New Roman"/>
                          <a:ea typeface="Times New Roman"/>
                        </a:rPr>
                        <a:t>ВСЕГО РАСХОДЫ</a:t>
                      </a:r>
                      <a:endParaRPr lang="ru-RU" sz="1400" dirty="0">
                        <a:latin typeface="Times New Roman"/>
                        <a:ea typeface="Times New Roman"/>
                      </a:endParaRPr>
                    </a:p>
                  </a:txBody>
                  <a:tcPr marL="45530" marR="45530" marT="0" marB="0">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spcAft>
                          <a:spcPts val="0"/>
                        </a:spcAft>
                      </a:pPr>
                      <a:r>
                        <a:rPr lang="ru-RU" sz="1400" b="1" dirty="0" smtClean="0">
                          <a:solidFill>
                            <a:schemeClr val="tx1"/>
                          </a:solidFill>
                          <a:latin typeface="Times New Roman"/>
                          <a:ea typeface="Times New Roman"/>
                        </a:rPr>
                        <a:t>1 047 465,7</a:t>
                      </a:r>
                      <a:endParaRPr lang="ru-RU" sz="1400" dirty="0">
                        <a:solidFill>
                          <a:schemeClr val="tx1"/>
                        </a:solidFill>
                        <a:latin typeface="Times New Roman"/>
                        <a:ea typeface="Times New Roman"/>
                      </a:endParaRPr>
                    </a:p>
                  </a:txBody>
                  <a:tcPr marL="45530" marR="45530" marT="0" marB="0" anchor="ctr">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spcAft>
                          <a:spcPts val="0"/>
                        </a:spcAft>
                      </a:pPr>
                      <a:r>
                        <a:rPr lang="ru-RU" sz="1400" b="1" dirty="0" smtClean="0">
                          <a:solidFill>
                            <a:schemeClr val="tx1"/>
                          </a:solidFill>
                          <a:latin typeface="Times New Roman"/>
                          <a:ea typeface="Times New Roman"/>
                        </a:rPr>
                        <a:t>1 050 296,1</a:t>
                      </a:r>
                      <a:endParaRPr lang="ru-RU" sz="1400" dirty="0">
                        <a:solidFill>
                          <a:schemeClr val="tx1"/>
                        </a:solidFill>
                        <a:latin typeface="Times New Roman"/>
                        <a:ea typeface="Times New Roman"/>
                      </a:endParaRPr>
                    </a:p>
                  </a:txBody>
                  <a:tcPr marL="45530" marR="45530" marT="0" marB="0" anchor="ctr">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spcAft>
                          <a:spcPts val="0"/>
                        </a:spcAft>
                      </a:pPr>
                      <a:r>
                        <a:rPr lang="ru-RU" sz="1400" b="1" dirty="0" smtClean="0">
                          <a:solidFill>
                            <a:schemeClr val="tx1"/>
                          </a:solidFill>
                          <a:latin typeface="Times New Roman"/>
                          <a:ea typeface="Times New Roman"/>
                        </a:rPr>
                        <a:t>1 038 180,0</a:t>
                      </a:r>
                      <a:endParaRPr lang="ru-RU" sz="1400" dirty="0">
                        <a:solidFill>
                          <a:schemeClr val="tx1"/>
                        </a:solidFill>
                        <a:latin typeface="Times New Roman"/>
                        <a:ea typeface="Times New Roman"/>
                      </a:endParaRPr>
                    </a:p>
                  </a:txBody>
                  <a:tcPr marL="45530" marR="45530" marT="0" marB="0" anchor="ctr">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spcAft>
                          <a:spcPts val="0"/>
                        </a:spcAft>
                      </a:pPr>
                      <a:r>
                        <a:rPr lang="ru-RU" sz="1400" b="1" dirty="0" smtClean="0">
                          <a:solidFill>
                            <a:schemeClr val="tx1"/>
                          </a:solidFill>
                          <a:latin typeface="Times New Roman"/>
                          <a:ea typeface="Times New Roman"/>
                        </a:rPr>
                        <a:t>964 887,6</a:t>
                      </a:r>
                      <a:endParaRPr lang="ru-RU" sz="1400" dirty="0">
                        <a:solidFill>
                          <a:schemeClr val="tx1"/>
                        </a:solidFill>
                        <a:latin typeface="Times New Roman"/>
                        <a:ea typeface="Times New Roman"/>
                      </a:endParaRPr>
                    </a:p>
                  </a:txBody>
                  <a:tcPr marL="45530" marR="45530" marT="0" marB="0" anchor="ctr">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spcAft>
                          <a:spcPts val="0"/>
                        </a:spcAft>
                      </a:pPr>
                      <a:r>
                        <a:rPr lang="ru-RU" sz="1400" b="1" dirty="0" smtClean="0">
                          <a:solidFill>
                            <a:schemeClr val="tx1"/>
                          </a:solidFill>
                          <a:latin typeface="Times New Roman"/>
                          <a:ea typeface="Times New Roman"/>
                        </a:rPr>
                        <a:t>1 005 425,8</a:t>
                      </a:r>
                      <a:endParaRPr lang="ru-RU" sz="1400" dirty="0">
                        <a:solidFill>
                          <a:schemeClr val="tx1"/>
                        </a:solidFill>
                        <a:latin typeface="Times New Roman"/>
                        <a:ea typeface="Times New Roman"/>
                      </a:endParaRPr>
                    </a:p>
                  </a:txBody>
                  <a:tcPr marL="45530" marR="45530" marT="0" marB="0" anchor="ctr">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blipFill dpi="0" rotWithShape="1">
                      <a:blip r:embed="rId2">
                        <a:alphaModFix amt="0"/>
                      </a:blip>
                      <a:srcRect/>
                      <a:tile tx="0" ty="0" sx="100000" sy="100000" flip="none" algn="tl"/>
                    </a:blipFill>
                  </a:tcPr>
                </a:tc>
              </a:tr>
              <a:tr h="323771">
                <a:tc>
                  <a:txBody>
                    <a:bodyPr/>
                    <a:lstStyle/>
                    <a:p>
                      <a:pPr indent="0" algn="just">
                        <a:spcAft>
                          <a:spcPts val="0"/>
                        </a:spcAft>
                      </a:pPr>
                      <a:r>
                        <a:rPr lang="ru-RU" sz="1400" b="1" dirty="0">
                          <a:latin typeface="Times New Roman"/>
                          <a:ea typeface="Times New Roman"/>
                        </a:rPr>
                        <a:t>ДЕФИЦИТ(-) /ПРОФИЦИТ (+)</a:t>
                      </a:r>
                      <a:endParaRPr lang="ru-RU" sz="1400" dirty="0">
                        <a:latin typeface="Times New Roman"/>
                        <a:ea typeface="Times New Roman"/>
                      </a:endParaRPr>
                    </a:p>
                  </a:txBody>
                  <a:tcPr marL="45530" marR="45530" marT="0" marB="0">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spcAft>
                          <a:spcPts val="0"/>
                        </a:spcAft>
                      </a:pPr>
                      <a:r>
                        <a:rPr lang="ru-RU" sz="1400" b="1" dirty="0" smtClean="0">
                          <a:solidFill>
                            <a:schemeClr val="tx1"/>
                          </a:solidFill>
                          <a:latin typeface="Times New Roman"/>
                          <a:ea typeface="Times New Roman"/>
                        </a:rPr>
                        <a:t>20 171,5</a:t>
                      </a:r>
                      <a:endParaRPr lang="ru-RU" sz="1400" dirty="0">
                        <a:solidFill>
                          <a:schemeClr val="tx1"/>
                        </a:solidFill>
                        <a:latin typeface="Times New Roman"/>
                        <a:ea typeface="Times New Roman"/>
                      </a:endParaRPr>
                    </a:p>
                  </a:txBody>
                  <a:tcPr marL="45530" marR="45530" marT="0" marB="0" anchor="ctr">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spcAft>
                          <a:spcPts val="0"/>
                        </a:spcAft>
                      </a:pPr>
                      <a:r>
                        <a:rPr lang="ru-RU" sz="1400" b="1" dirty="0" smtClean="0">
                          <a:solidFill>
                            <a:schemeClr val="tx1"/>
                          </a:solidFill>
                          <a:latin typeface="Times New Roman"/>
                          <a:ea typeface="Times New Roman"/>
                        </a:rPr>
                        <a:t>-4 294,3</a:t>
                      </a:r>
                      <a:endParaRPr lang="ru-RU" sz="1400" dirty="0">
                        <a:solidFill>
                          <a:schemeClr val="tx1"/>
                        </a:solidFill>
                        <a:latin typeface="Times New Roman"/>
                        <a:ea typeface="Times New Roman"/>
                      </a:endParaRPr>
                    </a:p>
                  </a:txBody>
                  <a:tcPr marL="45530" marR="45530" marT="0" marB="0" anchor="ctr">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spcAft>
                          <a:spcPts val="0"/>
                        </a:spcAft>
                      </a:pPr>
                      <a:r>
                        <a:rPr lang="ru-RU" sz="1400" b="1" dirty="0" smtClean="0">
                          <a:solidFill>
                            <a:schemeClr val="tx1"/>
                          </a:solidFill>
                          <a:latin typeface="Times New Roman"/>
                          <a:ea typeface="Times New Roman"/>
                        </a:rPr>
                        <a:t>-257,1</a:t>
                      </a:r>
                      <a:endParaRPr lang="ru-RU" sz="1400" dirty="0">
                        <a:solidFill>
                          <a:schemeClr val="tx1"/>
                        </a:solidFill>
                        <a:latin typeface="Times New Roman"/>
                        <a:ea typeface="Times New Roman"/>
                      </a:endParaRPr>
                    </a:p>
                  </a:txBody>
                  <a:tcPr marL="45530" marR="45530" marT="0" marB="0" anchor="ctr">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spcAft>
                          <a:spcPts val="0"/>
                        </a:spcAft>
                      </a:pPr>
                      <a:r>
                        <a:rPr lang="ru-RU" sz="1400" b="1" dirty="0" smtClean="0">
                          <a:solidFill>
                            <a:schemeClr val="tx1"/>
                          </a:solidFill>
                          <a:latin typeface="Times New Roman"/>
                          <a:ea typeface="Times New Roman"/>
                        </a:rPr>
                        <a:t>41 999,5</a:t>
                      </a:r>
                      <a:endParaRPr lang="ru-RU" sz="1400" dirty="0">
                        <a:solidFill>
                          <a:schemeClr val="tx1"/>
                        </a:solidFill>
                        <a:latin typeface="Times New Roman"/>
                        <a:ea typeface="Times New Roman"/>
                      </a:endParaRPr>
                    </a:p>
                  </a:txBody>
                  <a:tcPr marL="45530" marR="45530" marT="0" marB="0" anchor="ctr">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spcAft>
                          <a:spcPts val="0"/>
                        </a:spcAft>
                      </a:pPr>
                      <a:r>
                        <a:rPr lang="ru-RU" sz="1400" b="1" dirty="0" smtClean="0">
                          <a:solidFill>
                            <a:schemeClr val="tx1"/>
                          </a:solidFill>
                          <a:latin typeface="Times New Roman"/>
                          <a:ea typeface="Times New Roman"/>
                        </a:rPr>
                        <a:t>15 000,0</a:t>
                      </a:r>
                      <a:endParaRPr lang="ru-RU" sz="1400" dirty="0">
                        <a:solidFill>
                          <a:schemeClr val="tx1"/>
                        </a:solidFill>
                        <a:latin typeface="Times New Roman"/>
                        <a:ea typeface="Times New Roman"/>
                      </a:endParaRPr>
                    </a:p>
                  </a:txBody>
                  <a:tcPr marL="45530" marR="45530" marT="0" marB="0" anchor="ctr">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blipFill dpi="0" rotWithShape="1">
                      <a:blip r:embed="rId2">
                        <a:alphaModFix amt="0"/>
                      </a:blip>
                      <a:srcRect/>
                      <a:tile tx="0" ty="0" sx="100000" sy="100000" flip="none" algn="tl"/>
                    </a:blipFill>
                  </a:tcPr>
                </a:tc>
              </a:tr>
              <a:tr h="323771">
                <a:tc>
                  <a:txBody>
                    <a:bodyPr/>
                    <a:lstStyle/>
                    <a:p>
                      <a:pPr indent="0" algn="just">
                        <a:spcAft>
                          <a:spcPts val="0"/>
                        </a:spcAft>
                      </a:pPr>
                      <a:r>
                        <a:rPr lang="ru-RU" sz="1400" b="1" dirty="0">
                          <a:latin typeface="Times New Roman"/>
                          <a:ea typeface="Times New Roman"/>
                        </a:rPr>
                        <a:t>ИСТОЧНИКИ ФИНАНСИРОВАНИЯ</a:t>
                      </a:r>
                      <a:endParaRPr lang="ru-RU" sz="1400" dirty="0">
                        <a:latin typeface="Times New Roman"/>
                        <a:ea typeface="Times New Roman"/>
                      </a:endParaRPr>
                    </a:p>
                  </a:txBody>
                  <a:tcPr marL="45530" marR="45530" marT="0" marB="0">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spcAft>
                          <a:spcPts val="0"/>
                        </a:spcAft>
                      </a:pPr>
                      <a:r>
                        <a:rPr lang="ru-RU" sz="1400" b="1" dirty="0" smtClean="0">
                          <a:solidFill>
                            <a:schemeClr val="tx1"/>
                          </a:solidFill>
                          <a:latin typeface="Times New Roman"/>
                          <a:ea typeface="Times New Roman"/>
                        </a:rPr>
                        <a:t>-20 171,5</a:t>
                      </a:r>
                      <a:endParaRPr lang="ru-RU" sz="1400" dirty="0">
                        <a:solidFill>
                          <a:schemeClr val="tx1"/>
                        </a:solidFill>
                        <a:latin typeface="Times New Roman"/>
                        <a:ea typeface="Times New Roman"/>
                      </a:endParaRPr>
                    </a:p>
                  </a:txBody>
                  <a:tcPr marL="45530" marR="45530" marT="0" marB="0" anchor="ctr">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spcAft>
                          <a:spcPts val="0"/>
                        </a:spcAft>
                      </a:pPr>
                      <a:r>
                        <a:rPr lang="ru-RU" sz="1400" b="1" dirty="0" smtClean="0">
                          <a:solidFill>
                            <a:schemeClr val="tx1"/>
                          </a:solidFill>
                          <a:latin typeface="Times New Roman"/>
                          <a:ea typeface="Times New Roman"/>
                        </a:rPr>
                        <a:t>4 294,3</a:t>
                      </a:r>
                    </a:p>
                  </a:txBody>
                  <a:tcPr marL="45530" marR="45530" marT="0" marB="0" anchor="ctr">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spcAft>
                          <a:spcPts val="0"/>
                        </a:spcAft>
                      </a:pPr>
                      <a:r>
                        <a:rPr lang="ru-RU" sz="1400" b="1" dirty="0" smtClean="0">
                          <a:solidFill>
                            <a:schemeClr val="tx1"/>
                          </a:solidFill>
                          <a:latin typeface="Times New Roman"/>
                          <a:ea typeface="Times New Roman"/>
                        </a:rPr>
                        <a:t>257,1</a:t>
                      </a:r>
                      <a:endParaRPr lang="ru-RU" sz="1400" dirty="0">
                        <a:solidFill>
                          <a:schemeClr val="tx1"/>
                        </a:solidFill>
                        <a:latin typeface="Times New Roman"/>
                        <a:ea typeface="Times New Roman"/>
                      </a:endParaRPr>
                    </a:p>
                  </a:txBody>
                  <a:tcPr marL="45530" marR="45530" marT="0" marB="0" anchor="ctr">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spcAft>
                          <a:spcPts val="0"/>
                        </a:spcAft>
                      </a:pPr>
                      <a:r>
                        <a:rPr lang="ru-RU" sz="1400" b="1" dirty="0" smtClean="0">
                          <a:solidFill>
                            <a:schemeClr val="tx1"/>
                          </a:solidFill>
                          <a:latin typeface="Times New Roman"/>
                          <a:ea typeface="Times New Roman"/>
                        </a:rPr>
                        <a:t>-41 999,5</a:t>
                      </a:r>
                      <a:endParaRPr lang="ru-RU" sz="1400" dirty="0">
                        <a:solidFill>
                          <a:schemeClr val="tx1"/>
                        </a:solidFill>
                        <a:latin typeface="Times New Roman"/>
                        <a:ea typeface="Times New Roman"/>
                      </a:endParaRPr>
                    </a:p>
                  </a:txBody>
                  <a:tcPr marL="45530" marR="45530" marT="0" marB="0" anchor="ctr">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spcAft>
                          <a:spcPts val="0"/>
                        </a:spcAft>
                      </a:pPr>
                      <a:r>
                        <a:rPr lang="ru-RU" sz="1400" b="1" dirty="0" smtClean="0">
                          <a:solidFill>
                            <a:schemeClr val="tx1"/>
                          </a:solidFill>
                          <a:latin typeface="Times New Roman"/>
                          <a:ea typeface="Times New Roman"/>
                        </a:rPr>
                        <a:t>-15 000,0</a:t>
                      </a:r>
                      <a:endParaRPr lang="ru-RU" sz="1400" dirty="0">
                        <a:solidFill>
                          <a:schemeClr val="tx1"/>
                        </a:solidFill>
                        <a:latin typeface="Times New Roman"/>
                        <a:ea typeface="Times New Roman"/>
                      </a:endParaRPr>
                    </a:p>
                  </a:txBody>
                  <a:tcPr marL="45530" marR="45530" marT="0" marB="0" anchor="ctr">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blipFill dpi="0" rotWithShape="1">
                      <a:blip r:embed="rId2">
                        <a:alphaModFix amt="0"/>
                      </a:blip>
                      <a:srcRect/>
                      <a:tile tx="0" ty="0" sx="100000" sy="100000" flip="none" algn="tl"/>
                    </a:blipFill>
                  </a:tcPr>
                </a:tc>
              </a:tr>
            </a:tbl>
          </a:graphicData>
        </a:graphic>
      </p:graphicFrame>
      <p:sp>
        <p:nvSpPr>
          <p:cNvPr id="9218"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dirty="0"/>
          </a:p>
        </p:txBody>
      </p:sp>
      <p:sp>
        <p:nvSpPr>
          <p:cNvPr id="9217" name="Прямоугольник 679"/>
          <p:cNvSpPr>
            <a:spLocks noChangeArrowheads="1"/>
          </p:cNvSpPr>
          <p:nvPr/>
        </p:nvSpPr>
        <p:spPr bwMode="auto">
          <a:xfrm>
            <a:off x="428596" y="500042"/>
            <a:ext cx="8355013" cy="730250"/>
          </a:xfrm>
          <a:prstGeom prst="rect">
            <a:avLst/>
          </a:prstGeom>
          <a:noFill/>
          <a:ln w="9525">
            <a:noFill/>
            <a:miter lim="800000"/>
            <a:headEnd/>
            <a:tailEnd/>
          </a:ln>
          <a:effectLst>
            <a:outerShdw dist="20000" dir="5400000" rotWithShape="0">
              <a:srgbClr val="000000">
                <a:alpha val="0"/>
              </a:srgbClr>
            </a:outerShdw>
          </a:effectLst>
        </p:spPr>
        <p:txBody>
          <a:bodyPr vert="horz" wrap="square" lIns="91440" tIns="45720" rIns="91440" bIns="45720" numCol="1" anchor="ctr" anchorCtr="0" compatLnSpc="1">
            <a:prstTxWarp prst="textNoShape">
              <a:avLst/>
            </a:prstTxWarp>
          </a:bodyPr>
          <a:lstStyle/>
          <a:p>
            <a:pPr marL="457200" marR="0" lvl="0" indent="-457200" algn="ctr" defTabSz="914400" rtl="0" eaLnBrk="1" fontAlgn="base" latinLnBrk="0" hangingPunct="1">
              <a:lnSpc>
                <a:spcPct val="100000"/>
              </a:lnSpc>
              <a:spcBef>
                <a:spcPct val="0"/>
              </a:spcBef>
              <a:spcAft>
                <a:spcPct val="0"/>
              </a:spcAft>
              <a:buClrTx/>
              <a:buSzTx/>
              <a:buAutoNum type="arabicPeriod"/>
              <a:tabLst/>
            </a:pPr>
            <a:r>
              <a:rPr kumimoji="0" lang="ru-RU" sz="20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Основные характеристики районного бюджета </a:t>
            </a:r>
          </a:p>
          <a:p>
            <a:pPr marL="457200" marR="0" lvl="0" indent="-457200" algn="ctr" defTabSz="914400" rtl="0" eaLnBrk="1" fontAlgn="base" latinLnBrk="0" hangingPunct="1">
              <a:lnSpc>
                <a:spcPct val="100000"/>
              </a:lnSpc>
              <a:spcBef>
                <a:spcPct val="0"/>
              </a:spcBef>
              <a:spcAft>
                <a:spcPct val="0"/>
              </a:spcAft>
              <a:buClrTx/>
              <a:buSzTx/>
              <a:tabLst/>
            </a:pPr>
            <a:r>
              <a:rPr kumimoji="0" lang="ru-RU" sz="20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на период 2019</a:t>
            </a:r>
            <a:r>
              <a:rPr kumimoji="0" lang="ru-RU" sz="2000" b="1"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 2023 годы  </a:t>
            </a:r>
            <a:r>
              <a:rPr kumimoji="0" lang="ru-RU" sz="20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(в тыс. рублей)</a:t>
            </a:r>
            <a:endParaRPr kumimoji="0" lang="ru-RU" sz="18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9220" name="Rectangle 4"/>
          <p:cNvSpPr>
            <a:spLocks noChangeArrowheads="1"/>
          </p:cNvSpPr>
          <p:nvPr/>
        </p:nvSpPr>
        <p:spPr bwMode="auto">
          <a:xfrm>
            <a:off x="428596" y="4714884"/>
            <a:ext cx="8286808" cy="169277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0850" algn="just" defTabSz="914400" rtl="0" eaLnBrk="1" fontAlgn="base" latinLnBrk="0" hangingPunct="1">
              <a:lnSpc>
                <a:spcPct val="100000"/>
              </a:lnSpc>
              <a:spcBef>
                <a:spcPct val="0"/>
              </a:spcBef>
              <a:spcAft>
                <a:spcPct val="0"/>
              </a:spcAft>
              <a:buClrTx/>
              <a:buSzTx/>
              <a:buFontTx/>
              <a:buNone/>
              <a:tabLst/>
            </a:pPr>
            <a:r>
              <a:rPr kumimoji="0" lang="ru-RU" sz="600" b="0" i="0" u="none" strike="noStrike" cap="none" normalizeH="0" baseline="0" dirty="0" smtClean="0">
                <a:ln>
                  <a:noFill/>
                </a:ln>
                <a:solidFill>
                  <a:schemeClr val="tx1"/>
                </a:solidFill>
                <a:effectLst/>
                <a:latin typeface="Arial" pitchFamily="34" charset="0"/>
                <a:cs typeface="Arial" pitchFamily="34" charset="0"/>
              </a:rPr>
              <a:t/>
            </a:r>
            <a:br>
              <a:rPr kumimoji="0" lang="ru-RU" sz="600" b="0" i="0" u="none" strike="noStrike" cap="none" normalizeH="0" baseline="0" dirty="0" smtClean="0">
                <a:ln>
                  <a:noFill/>
                </a:ln>
                <a:solidFill>
                  <a:schemeClr val="tx1"/>
                </a:solidFill>
                <a:effectLst/>
                <a:latin typeface="Arial" pitchFamily="34" charset="0"/>
                <a:cs typeface="Arial" pitchFamily="34" charset="0"/>
              </a:rPr>
            </a:br>
            <a:r>
              <a:rPr kumimoji="0" lang="ru-RU"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Основными приоритетами бюджета Пугачевского муниципального района на 2021 год являются:</a:t>
            </a:r>
            <a:endParaRPr kumimoji="0" lang="ru-RU" sz="16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just" defTabSz="914400" rtl="0" eaLnBrk="0" fontAlgn="base" latinLnBrk="0" hangingPunct="0">
              <a:lnSpc>
                <a:spcPct val="100000"/>
              </a:lnSpc>
              <a:spcBef>
                <a:spcPct val="0"/>
              </a:spcBef>
              <a:spcAft>
                <a:spcPct val="0"/>
              </a:spcAft>
              <a:buClrTx/>
              <a:buSzTx/>
              <a:buFontTx/>
              <a:buChar char="•"/>
              <a:tabLst/>
            </a:pPr>
            <a:r>
              <a:rPr kumimoji="0" lang="ru-RU"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Реализация Указов Президента Российской Федерации по обеспечению роста заработной платы работников бюджетной сферы;</a:t>
            </a:r>
            <a:endParaRPr kumimoji="0" lang="ru-RU" sz="16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just" defTabSz="914400" rtl="0" eaLnBrk="0" fontAlgn="base" latinLnBrk="0" hangingPunct="0">
              <a:lnSpc>
                <a:spcPct val="100000"/>
              </a:lnSpc>
              <a:spcBef>
                <a:spcPct val="0"/>
              </a:spcBef>
              <a:spcAft>
                <a:spcPct val="0"/>
              </a:spcAft>
              <a:buClrTx/>
              <a:buSzTx/>
              <a:buFontTx/>
              <a:buChar char="•"/>
              <a:tabLst/>
            </a:pPr>
            <a:r>
              <a:rPr kumimoji="0" lang="ru-RU"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Обеспечение жизнедеятельности района.</a:t>
            </a:r>
            <a:endParaRPr kumimoji="0" lang="ru-RU" sz="16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useBgFill="1">
        <p:nvSpPr>
          <p:cNvPr id="16385" name="Rectangle 1"/>
          <p:cNvSpPr>
            <a:spLocks noChangeArrowheads="1"/>
          </p:cNvSpPr>
          <p:nvPr/>
        </p:nvSpPr>
        <p:spPr bwMode="auto">
          <a:xfrm>
            <a:off x="285720" y="285728"/>
            <a:ext cx="8572560" cy="6201698"/>
          </a:xfrm>
          <a:prstGeom prst="rect">
            <a:avLst/>
          </a:prstGeom>
          <a:ln w="9525">
            <a:noFill/>
            <a:miter lim="800000"/>
            <a:headEnd/>
            <a:tailEnd/>
          </a:ln>
          <a:effectLst/>
        </p:spPr>
        <p:txBody>
          <a:bodyPr vert="horz" wrap="square" lIns="91440" tIns="45720" rIns="91440" bIns="0" numCol="1" anchor="ctr" anchorCtr="0" compatLnSpc="1">
            <a:prstTxWarp prst="textNoShape">
              <a:avLst/>
            </a:prstTxWarp>
            <a:spAutoFit/>
          </a:bodyPr>
          <a:lstStyle/>
          <a:p>
            <a:pPr marL="0" marR="0" lvl="0" indent="450850" algn="ctr" defTabSz="914400" rtl="0" eaLnBrk="1" fontAlgn="base" latinLnBrk="0" hangingPunct="1">
              <a:lnSpc>
                <a:spcPct val="100000"/>
              </a:lnSpc>
              <a:spcBef>
                <a:spcPct val="0"/>
              </a:spcBef>
              <a:spcAft>
                <a:spcPct val="0"/>
              </a:spcAft>
              <a:buClrTx/>
              <a:buSzTx/>
              <a:buFontTx/>
              <a:buNone/>
              <a:tabLst>
                <a:tab pos="1036638" algn="l"/>
              </a:tabLst>
            </a:pPr>
            <a:r>
              <a:rPr kumimoji="0" lang="ru-RU" sz="2000" b="0" i="0" u="none" strike="noStrike" cap="none" normalizeH="0" baseline="0" dirty="0" smtClean="0">
                <a:ln>
                  <a:noFill/>
                </a:ln>
                <a:solidFill>
                  <a:schemeClr val="tx1"/>
                </a:solidFill>
                <a:effectLst/>
                <a:latin typeface="Georgia" pitchFamily="18" charset="0"/>
                <a:ea typeface="Times New Roman" pitchFamily="18" charset="0"/>
                <a:cs typeface="Arial" pitchFamily="34" charset="0"/>
              </a:rPr>
              <a:t>Ответственный исполнитель:</a:t>
            </a:r>
          </a:p>
          <a:p>
            <a:pPr marL="0" marR="0" lvl="0" indent="450850" algn="ctr" defTabSz="914400" rtl="0" eaLnBrk="1" fontAlgn="base" latinLnBrk="0" hangingPunct="1">
              <a:lnSpc>
                <a:spcPct val="100000"/>
              </a:lnSpc>
              <a:spcBef>
                <a:spcPct val="0"/>
              </a:spcBef>
              <a:spcAft>
                <a:spcPct val="0"/>
              </a:spcAft>
              <a:buClrTx/>
              <a:buSzTx/>
              <a:buFontTx/>
              <a:buNone/>
              <a:tabLst>
                <a:tab pos="1036638" algn="l"/>
              </a:tabLst>
            </a:pPr>
            <a:endParaRPr kumimoji="0" lang="ru-RU" sz="1600" b="1" i="0" u="none" strike="noStrike" cap="none" normalizeH="0" baseline="0" dirty="0" smtClean="0">
              <a:ln>
                <a:noFill/>
              </a:ln>
              <a:solidFill>
                <a:schemeClr val="tx1"/>
              </a:solidFill>
              <a:effectLst/>
              <a:latin typeface="Georgia" pitchFamily="18" charset="0"/>
              <a:cs typeface="Arial" pitchFamily="34" charset="0"/>
            </a:endParaRPr>
          </a:p>
          <a:p>
            <a:pPr marL="0" marR="0" lvl="0" indent="450850" algn="ctr" defTabSz="914400" rtl="0" eaLnBrk="0" fontAlgn="base" latinLnBrk="0" hangingPunct="0">
              <a:lnSpc>
                <a:spcPct val="100000"/>
              </a:lnSpc>
              <a:spcBef>
                <a:spcPct val="0"/>
              </a:spcBef>
              <a:spcAft>
                <a:spcPct val="0"/>
              </a:spcAft>
              <a:buClrTx/>
              <a:buSzTx/>
              <a:buFontTx/>
              <a:buNone/>
              <a:tabLst>
                <a:tab pos="1036638" algn="l"/>
              </a:tabLst>
            </a:pPr>
            <a:r>
              <a:rPr kumimoji="0" lang="ru-RU" sz="2000" b="1" i="0" u="none" strike="noStrike" cap="none" normalizeH="0" baseline="0" dirty="0" smtClean="0">
                <a:ln>
                  <a:noFill/>
                </a:ln>
                <a:solidFill>
                  <a:schemeClr val="tx1"/>
                </a:solidFill>
                <a:effectLst/>
                <a:latin typeface="Georgia" pitchFamily="18" charset="0"/>
                <a:cs typeface="Times New Roman" pitchFamily="18" charset="0"/>
              </a:rPr>
              <a:t> Финансовое  управление  администрации     Пугачевского муниципального района</a:t>
            </a:r>
          </a:p>
          <a:p>
            <a:pPr marL="0" marR="0" lvl="0" indent="450850" algn="ctr" defTabSz="914400" rtl="0" eaLnBrk="0" fontAlgn="base" latinLnBrk="0" hangingPunct="0">
              <a:lnSpc>
                <a:spcPct val="100000"/>
              </a:lnSpc>
              <a:spcBef>
                <a:spcPct val="0"/>
              </a:spcBef>
              <a:spcAft>
                <a:spcPct val="0"/>
              </a:spcAft>
              <a:buClrTx/>
              <a:buSzTx/>
              <a:buFontTx/>
              <a:buNone/>
              <a:tabLst>
                <a:tab pos="1036638" algn="l"/>
              </a:tabLst>
            </a:pPr>
            <a:endParaRPr kumimoji="0" lang="ru-RU" sz="1600" b="1" i="0" u="none" strike="noStrike" cap="none" normalizeH="0" baseline="0" dirty="0" smtClean="0">
              <a:ln>
                <a:noFill/>
              </a:ln>
              <a:solidFill>
                <a:schemeClr val="tx1"/>
              </a:solidFill>
              <a:effectLst/>
              <a:latin typeface="Georgia" pitchFamily="18" charset="0"/>
              <a:cs typeface="Arial" pitchFamily="34" charset="0"/>
            </a:endParaRPr>
          </a:p>
          <a:p>
            <a:pPr marL="0" marR="0" lvl="0" indent="450850" defTabSz="914400" rtl="0" eaLnBrk="0" fontAlgn="base" latinLnBrk="0" hangingPunct="0">
              <a:lnSpc>
                <a:spcPct val="100000"/>
              </a:lnSpc>
              <a:spcBef>
                <a:spcPct val="0"/>
              </a:spcBef>
              <a:spcAft>
                <a:spcPct val="0"/>
              </a:spcAft>
              <a:buClrTx/>
              <a:buSzTx/>
              <a:buFontTx/>
              <a:buNone/>
              <a:tabLst>
                <a:tab pos="1036638" algn="l"/>
              </a:tabLst>
            </a:pPr>
            <a:r>
              <a:rPr kumimoji="0" lang="ru-RU" sz="2000" b="0" i="0" u="none" strike="noStrike" cap="none" normalizeH="0" baseline="0" dirty="0" smtClean="0">
                <a:ln>
                  <a:noFill/>
                </a:ln>
                <a:solidFill>
                  <a:schemeClr val="tx1"/>
                </a:solidFill>
                <a:effectLst/>
                <a:latin typeface="Georgia" pitchFamily="18" charset="0"/>
                <a:ea typeface="Times New Roman" pitchFamily="18" charset="0"/>
                <a:cs typeface="Arial" pitchFamily="34" charset="0"/>
              </a:rPr>
              <a:t>Адрес:   413700,  Саратовская область, </a:t>
            </a:r>
            <a:endParaRPr kumimoji="0" lang="ru-RU" sz="600" b="0" i="0" u="none" strike="noStrike" cap="none" normalizeH="0" baseline="0" dirty="0" smtClean="0">
              <a:ln>
                <a:noFill/>
              </a:ln>
              <a:solidFill>
                <a:schemeClr val="tx1"/>
              </a:solidFill>
              <a:effectLst/>
              <a:latin typeface="Georgia" pitchFamily="18" charset="0"/>
              <a:cs typeface="Arial" pitchFamily="34" charset="0"/>
            </a:endParaRPr>
          </a:p>
          <a:p>
            <a:pPr marL="0" marR="0" lvl="0" indent="450850" defTabSz="914400" rtl="0" eaLnBrk="0" fontAlgn="base" latinLnBrk="0" hangingPunct="0">
              <a:lnSpc>
                <a:spcPct val="100000"/>
              </a:lnSpc>
              <a:spcBef>
                <a:spcPct val="0"/>
              </a:spcBef>
              <a:spcAft>
                <a:spcPct val="0"/>
              </a:spcAft>
              <a:buClrTx/>
              <a:buSzTx/>
              <a:buFontTx/>
              <a:buNone/>
              <a:tabLst>
                <a:tab pos="1036638" algn="l"/>
              </a:tabLst>
            </a:pPr>
            <a:r>
              <a:rPr kumimoji="0" lang="ru-RU" sz="2000" b="0" i="0" u="none" strike="noStrike" cap="none" normalizeH="0" baseline="0" dirty="0" smtClean="0">
                <a:ln>
                  <a:noFill/>
                </a:ln>
                <a:solidFill>
                  <a:schemeClr val="tx1"/>
                </a:solidFill>
                <a:effectLst/>
                <a:latin typeface="Georgia" pitchFamily="18" charset="0"/>
                <a:ea typeface="Times New Roman" pitchFamily="18" charset="0"/>
                <a:cs typeface="Arial" pitchFamily="34" charset="0"/>
              </a:rPr>
              <a:t>                                г. Пугачев,  ул.Топорковская, 17 </a:t>
            </a:r>
            <a:br>
              <a:rPr kumimoji="0" lang="ru-RU" sz="2000" b="0" i="0" u="none" strike="noStrike" cap="none" normalizeH="0" baseline="0" dirty="0" smtClean="0">
                <a:ln>
                  <a:noFill/>
                </a:ln>
                <a:solidFill>
                  <a:schemeClr val="tx1"/>
                </a:solidFill>
                <a:effectLst/>
                <a:latin typeface="Georgia" pitchFamily="18" charset="0"/>
                <a:ea typeface="Times New Roman" pitchFamily="18" charset="0"/>
                <a:cs typeface="Arial" pitchFamily="34" charset="0"/>
              </a:rPr>
            </a:br>
            <a:r>
              <a:rPr kumimoji="0" lang="ru-RU" sz="2000" b="0" i="0" u="none" strike="noStrike" cap="none" normalizeH="0" baseline="0" dirty="0" smtClean="0">
                <a:ln>
                  <a:noFill/>
                </a:ln>
                <a:solidFill>
                  <a:schemeClr val="tx1"/>
                </a:solidFill>
                <a:effectLst/>
                <a:latin typeface="Georgia" pitchFamily="18" charset="0"/>
                <a:ea typeface="Times New Roman" pitchFamily="18" charset="0"/>
                <a:cs typeface="Arial" pitchFamily="34" charset="0"/>
              </a:rPr>
              <a:t>                                       Электронная почта: </a:t>
            </a:r>
            <a:r>
              <a:rPr kumimoji="0" lang="en-US" sz="2000" b="0" i="0" u="none" strike="noStrike" cap="none" normalizeH="0" baseline="0" dirty="0" smtClean="0">
                <a:ln>
                  <a:noFill/>
                </a:ln>
                <a:solidFill>
                  <a:schemeClr val="tx1"/>
                </a:solidFill>
                <a:effectLst/>
                <a:latin typeface="Georgia" pitchFamily="18" charset="0"/>
                <a:ea typeface="Times New Roman" pitchFamily="18" charset="0"/>
                <a:cs typeface="Arial" pitchFamily="34" charset="0"/>
                <a:hlinkClick r:id="rId2"/>
              </a:rPr>
              <a:t>fo</a:t>
            </a:r>
            <a:r>
              <a:rPr kumimoji="0" lang="ru-RU" sz="2000" b="0" i="0" u="none" strike="noStrike" cap="none" normalizeH="0" baseline="0" dirty="0" smtClean="0">
                <a:ln>
                  <a:noFill/>
                </a:ln>
                <a:solidFill>
                  <a:schemeClr val="tx1"/>
                </a:solidFill>
                <a:effectLst/>
                <a:latin typeface="Georgia" pitchFamily="18" charset="0"/>
                <a:ea typeface="Times New Roman" pitchFamily="18" charset="0"/>
                <a:cs typeface="Arial" pitchFamily="34" charset="0"/>
                <a:hlinkClick r:id="rId2"/>
              </a:rPr>
              <a:t>35</a:t>
            </a:r>
            <a:r>
              <a:rPr kumimoji="0" lang="en-US" sz="2000" b="0" i="0" u="none" strike="noStrike" cap="none" normalizeH="0" baseline="0" dirty="0" smtClean="0">
                <a:ln>
                  <a:noFill/>
                </a:ln>
                <a:solidFill>
                  <a:schemeClr val="tx1"/>
                </a:solidFill>
                <a:effectLst/>
                <a:latin typeface="Georgia" pitchFamily="18" charset="0"/>
                <a:ea typeface="Times New Roman" pitchFamily="18" charset="0"/>
                <a:cs typeface="Arial" pitchFamily="34" charset="0"/>
                <a:hlinkClick r:id="rId2"/>
              </a:rPr>
              <a:t>pugach</a:t>
            </a:r>
            <a:r>
              <a:rPr kumimoji="0" lang="ru-RU" sz="2000" b="0" i="0" u="none" strike="noStrike" cap="none" normalizeH="0" baseline="0" dirty="0" smtClean="0">
                <a:ln>
                  <a:noFill/>
                </a:ln>
                <a:solidFill>
                  <a:schemeClr val="tx1"/>
                </a:solidFill>
                <a:effectLst/>
                <a:latin typeface="Georgia" pitchFamily="18" charset="0"/>
                <a:ea typeface="Times New Roman" pitchFamily="18" charset="0"/>
                <a:cs typeface="Arial" pitchFamily="34" charset="0"/>
                <a:hlinkClick r:id="rId2"/>
              </a:rPr>
              <a:t>@</a:t>
            </a:r>
            <a:r>
              <a:rPr kumimoji="0" lang="en-US" sz="2000" b="0" i="0" u="none" strike="noStrike" cap="none" normalizeH="0" baseline="0" dirty="0" smtClean="0">
                <a:ln>
                  <a:noFill/>
                </a:ln>
                <a:solidFill>
                  <a:schemeClr val="tx1"/>
                </a:solidFill>
                <a:effectLst/>
                <a:latin typeface="Georgia" pitchFamily="18" charset="0"/>
                <a:ea typeface="Times New Roman" pitchFamily="18" charset="0"/>
                <a:cs typeface="Arial" pitchFamily="34" charset="0"/>
                <a:hlinkClick r:id="rId2"/>
              </a:rPr>
              <a:t>mail</a:t>
            </a:r>
            <a:r>
              <a:rPr kumimoji="0" lang="ru-RU" sz="2000" b="0" i="0" u="none" strike="noStrike" cap="none" normalizeH="0" baseline="0" dirty="0" smtClean="0">
                <a:ln>
                  <a:noFill/>
                </a:ln>
                <a:solidFill>
                  <a:schemeClr val="tx1"/>
                </a:solidFill>
                <a:effectLst/>
                <a:latin typeface="Georgia" pitchFamily="18" charset="0"/>
                <a:ea typeface="Times New Roman" pitchFamily="18" charset="0"/>
                <a:cs typeface="Arial" pitchFamily="34" charset="0"/>
                <a:hlinkClick r:id="rId2"/>
              </a:rPr>
              <a:t>.ru</a:t>
            </a:r>
            <a:r>
              <a:rPr kumimoji="0" lang="ru-RU" sz="2000" b="0" i="0" u="none" strike="noStrike" cap="none" normalizeH="0" baseline="0" dirty="0" smtClean="0">
                <a:ln>
                  <a:noFill/>
                </a:ln>
                <a:solidFill>
                  <a:schemeClr val="tx1"/>
                </a:solidFill>
                <a:effectLst/>
                <a:latin typeface="Georgia" pitchFamily="18" charset="0"/>
                <a:ea typeface="Times New Roman" pitchFamily="18" charset="0"/>
                <a:cs typeface="Arial" pitchFamily="34" charset="0"/>
              </a:rPr>
              <a:t>  </a:t>
            </a:r>
          </a:p>
          <a:p>
            <a:pPr marL="0" marR="0" lvl="0" indent="450850" defTabSz="914400" rtl="0" eaLnBrk="0" fontAlgn="base" latinLnBrk="0" hangingPunct="0">
              <a:lnSpc>
                <a:spcPct val="100000"/>
              </a:lnSpc>
              <a:spcBef>
                <a:spcPct val="0"/>
              </a:spcBef>
              <a:spcAft>
                <a:spcPct val="0"/>
              </a:spcAft>
              <a:buClrTx/>
              <a:buSzTx/>
              <a:buFontTx/>
              <a:buNone/>
              <a:tabLst>
                <a:tab pos="1036638" algn="l"/>
              </a:tabLst>
            </a:pPr>
            <a:endParaRPr kumimoji="0" lang="ru-RU" sz="600" b="0" i="0" u="none" strike="noStrike" cap="none" normalizeH="0" baseline="0" dirty="0" smtClean="0">
              <a:ln>
                <a:noFill/>
              </a:ln>
              <a:solidFill>
                <a:schemeClr val="tx1"/>
              </a:solidFill>
              <a:effectLst/>
              <a:latin typeface="Georgia" pitchFamily="18" charset="0"/>
              <a:cs typeface="Arial" pitchFamily="34" charset="0"/>
            </a:endParaRPr>
          </a:p>
          <a:p>
            <a:pPr marL="0" marR="0" lvl="0" indent="450850" defTabSz="914400" rtl="0" eaLnBrk="0" fontAlgn="base" latinLnBrk="0" hangingPunct="0">
              <a:lnSpc>
                <a:spcPct val="100000"/>
              </a:lnSpc>
              <a:spcBef>
                <a:spcPct val="0"/>
              </a:spcBef>
              <a:spcAft>
                <a:spcPct val="0"/>
              </a:spcAft>
              <a:buClrTx/>
              <a:buSzTx/>
              <a:buFontTx/>
              <a:buNone/>
              <a:tabLst>
                <a:tab pos="1036638" algn="l"/>
              </a:tabLst>
            </a:pPr>
            <a:r>
              <a:rPr kumimoji="0" lang="ru-RU" sz="2000" b="1" i="0" u="none" strike="noStrike" cap="none" normalizeH="0" baseline="0" dirty="0" smtClean="0">
                <a:ln>
                  <a:noFill/>
                </a:ln>
                <a:solidFill>
                  <a:schemeClr val="tx1"/>
                </a:solidFill>
                <a:effectLst/>
                <a:latin typeface="Georgia" pitchFamily="18" charset="0"/>
                <a:ea typeface="Times New Roman" pitchFamily="18" charset="0"/>
                <a:cs typeface="Arial" pitchFamily="34" charset="0"/>
              </a:rPr>
              <a:t>График работы финансового управления:</a:t>
            </a:r>
            <a:r>
              <a:rPr kumimoji="0" lang="ru-RU" sz="2000" b="0" i="0" u="none" strike="noStrike" cap="none" normalizeH="0" baseline="0" dirty="0" smtClean="0">
                <a:ln>
                  <a:noFill/>
                </a:ln>
                <a:solidFill>
                  <a:schemeClr val="tx1"/>
                </a:solidFill>
                <a:effectLst/>
                <a:latin typeface="Georgia" pitchFamily="18" charset="0"/>
                <a:ea typeface="Times New Roman" pitchFamily="18" charset="0"/>
                <a:cs typeface="Arial" pitchFamily="34" charset="0"/>
              </a:rPr>
              <a:t> </a:t>
            </a:r>
            <a:endParaRPr kumimoji="0" lang="ru-RU" sz="600" b="0" i="0" u="none" strike="noStrike" cap="none" normalizeH="0" baseline="0" dirty="0" smtClean="0">
              <a:ln>
                <a:noFill/>
              </a:ln>
              <a:solidFill>
                <a:schemeClr val="tx1"/>
              </a:solidFill>
              <a:effectLst/>
              <a:latin typeface="Georgia" pitchFamily="18" charset="0"/>
              <a:cs typeface="Arial" pitchFamily="34" charset="0"/>
            </a:endParaRPr>
          </a:p>
          <a:p>
            <a:pPr marL="0" marR="0" lvl="0" indent="450850" defTabSz="914400" rtl="0" eaLnBrk="0" fontAlgn="base" latinLnBrk="0" hangingPunct="0">
              <a:lnSpc>
                <a:spcPct val="100000"/>
              </a:lnSpc>
              <a:spcBef>
                <a:spcPct val="0"/>
              </a:spcBef>
              <a:spcAft>
                <a:spcPct val="0"/>
              </a:spcAft>
              <a:buClrTx/>
              <a:buSzTx/>
              <a:buFontTx/>
              <a:buNone/>
              <a:tabLst>
                <a:tab pos="1036638" algn="l"/>
              </a:tabLst>
            </a:pPr>
            <a:r>
              <a:rPr kumimoji="0" lang="ru-RU" sz="2000" b="0" i="0" u="none" strike="noStrike" cap="none" normalizeH="0" baseline="0" dirty="0" smtClean="0">
                <a:ln>
                  <a:noFill/>
                </a:ln>
                <a:solidFill>
                  <a:schemeClr val="tx1"/>
                </a:solidFill>
                <a:effectLst/>
                <a:latin typeface="Georgia" pitchFamily="18" charset="0"/>
                <a:ea typeface="Times New Roman" pitchFamily="18" charset="0"/>
                <a:cs typeface="Arial" pitchFamily="34" charset="0"/>
              </a:rPr>
              <a:t>       с 08.00 до 17.00 (обед с 12.00 до 13.00)</a:t>
            </a:r>
          </a:p>
          <a:p>
            <a:pPr marL="0" marR="0" lvl="0" indent="450850" defTabSz="914400" rtl="0" eaLnBrk="0" fontAlgn="base" latinLnBrk="0" hangingPunct="0">
              <a:lnSpc>
                <a:spcPct val="100000"/>
              </a:lnSpc>
              <a:spcBef>
                <a:spcPct val="0"/>
              </a:spcBef>
              <a:spcAft>
                <a:spcPct val="0"/>
              </a:spcAft>
              <a:buClrTx/>
              <a:buSzTx/>
              <a:buFontTx/>
              <a:buNone/>
              <a:tabLst>
                <a:tab pos="1036638" algn="l"/>
              </a:tabLst>
            </a:pPr>
            <a:endParaRPr kumimoji="0" lang="ru-RU" sz="600" b="0" i="0" u="none" strike="noStrike" cap="none" normalizeH="0" baseline="0" dirty="0" smtClean="0">
              <a:ln>
                <a:noFill/>
              </a:ln>
              <a:solidFill>
                <a:schemeClr val="tx1"/>
              </a:solidFill>
              <a:effectLst/>
              <a:latin typeface="Georgia" pitchFamily="18" charset="0"/>
              <a:cs typeface="Arial" pitchFamily="34" charset="0"/>
            </a:endParaRPr>
          </a:p>
          <a:p>
            <a:pPr marL="0" marR="0" lvl="0" indent="450850" defTabSz="914400" rtl="0" eaLnBrk="0" fontAlgn="base" latinLnBrk="0" hangingPunct="0">
              <a:lnSpc>
                <a:spcPct val="100000"/>
              </a:lnSpc>
              <a:spcBef>
                <a:spcPct val="0"/>
              </a:spcBef>
              <a:spcAft>
                <a:spcPct val="0"/>
              </a:spcAft>
              <a:buClrTx/>
              <a:buSzTx/>
              <a:buFontTx/>
              <a:buNone/>
              <a:tabLst>
                <a:tab pos="1036638" algn="l"/>
              </a:tabLst>
            </a:pPr>
            <a:r>
              <a:rPr kumimoji="0" lang="ru-RU" sz="2000" b="1" u="sng" strike="noStrike" cap="none" normalizeH="0" baseline="0" dirty="0" smtClean="0">
                <a:ln>
                  <a:noFill/>
                </a:ln>
                <a:solidFill>
                  <a:schemeClr val="tx1"/>
                </a:solidFill>
                <a:effectLst/>
                <a:latin typeface="Georgia" pitchFamily="18" charset="0"/>
                <a:ea typeface="Times New Roman" pitchFamily="18" charset="0"/>
                <a:cs typeface="Arial" pitchFamily="34" charset="0"/>
              </a:rPr>
              <a:t>Ответственные за формирование бюджета для граждан:</a:t>
            </a:r>
          </a:p>
          <a:p>
            <a:pPr marL="0" marR="0" lvl="0" indent="450850" defTabSz="914400" rtl="0" eaLnBrk="0" fontAlgn="base" latinLnBrk="0" hangingPunct="0">
              <a:lnSpc>
                <a:spcPct val="100000"/>
              </a:lnSpc>
              <a:spcBef>
                <a:spcPct val="0"/>
              </a:spcBef>
              <a:spcAft>
                <a:spcPct val="0"/>
              </a:spcAft>
              <a:buClrTx/>
              <a:buSzTx/>
              <a:buFontTx/>
              <a:buNone/>
              <a:tabLst>
                <a:tab pos="1036638" algn="l"/>
              </a:tabLst>
            </a:pPr>
            <a:endParaRPr kumimoji="0" lang="ru-RU" sz="900" b="0" i="0" u="sng" strike="noStrike" cap="none" normalizeH="0" baseline="0" dirty="0" smtClean="0">
              <a:ln>
                <a:noFill/>
              </a:ln>
              <a:solidFill>
                <a:schemeClr val="tx1"/>
              </a:solidFill>
              <a:effectLst/>
              <a:latin typeface="Georgia" pitchFamily="18" charset="0"/>
              <a:ea typeface="Times New Roman" pitchFamily="18" charset="0"/>
              <a:cs typeface="Arial" pitchFamily="34" charset="0"/>
            </a:endParaRPr>
          </a:p>
          <a:p>
            <a:pPr marL="0" marR="0" lvl="0" indent="450850" defTabSz="914400" rtl="0" eaLnBrk="0" fontAlgn="base" latinLnBrk="0" hangingPunct="0">
              <a:lnSpc>
                <a:spcPct val="100000"/>
              </a:lnSpc>
              <a:spcBef>
                <a:spcPct val="0"/>
              </a:spcBef>
              <a:spcAft>
                <a:spcPct val="0"/>
              </a:spcAft>
              <a:buClrTx/>
              <a:buSzTx/>
              <a:buFontTx/>
              <a:buNone/>
              <a:tabLst>
                <a:tab pos="1036638" algn="l"/>
              </a:tabLst>
            </a:pPr>
            <a:endParaRPr kumimoji="0" lang="ru-RU" sz="600" b="0" i="0" u="none" strike="noStrike" cap="none" normalizeH="0" baseline="0" dirty="0" smtClean="0">
              <a:ln>
                <a:noFill/>
              </a:ln>
              <a:solidFill>
                <a:schemeClr val="tx1"/>
              </a:solidFill>
              <a:effectLst/>
              <a:latin typeface="Georgia" pitchFamily="18" charset="0"/>
              <a:cs typeface="Arial" pitchFamily="34" charset="0"/>
            </a:endParaRPr>
          </a:p>
          <a:p>
            <a:pPr marL="0" marR="0" lvl="0" indent="450850" defTabSz="914400" rtl="0" eaLnBrk="0" fontAlgn="base" latinLnBrk="0" hangingPunct="0">
              <a:lnSpc>
                <a:spcPct val="100000"/>
              </a:lnSpc>
              <a:spcBef>
                <a:spcPct val="0"/>
              </a:spcBef>
              <a:spcAft>
                <a:spcPct val="0"/>
              </a:spcAft>
              <a:buClrTx/>
              <a:buSzTx/>
              <a:buFontTx/>
              <a:buChar char="•"/>
              <a:tabLst>
                <a:tab pos="1036638" algn="l"/>
              </a:tabLst>
            </a:pPr>
            <a:r>
              <a:rPr kumimoji="0" lang="ru-RU" sz="2000" b="0" i="0" u="none" strike="noStrike" cap="none" normalizeH="0" baseline="0" dirty="0" smtClean="0">
                <a:ln>
                  <a:noFill/>
                </a:ln>
                <a:solidFill>
                  <a:schemeClr val="tx1"/>
                </a:solidFill>
                <a:effectLst/>
                <a:latin typeface="Georgia" pitchFamily="18" charset="0"/>
                <a:ea typeface="Times New Roman" pitchFamily="18" charset="0"/>
                <a:cs typeface="Arial" pitchFamily="34" charset="0"/>
              </a:rPr>
              <a:t>Начальник финансового управления – Путина Ольга    </a:t>
            </a:r>
          </a:p>
          <a:p>
            <a:pPr marL="0" marR="0" lvl="0" indent="450850" defTabSz="914400" rtl="0" eaLnBrk="0" fontAlgn="base" latinLnBrk="0" hangingPunct="0">
              <a:lnSpc>
                <a:spcPct val="100000"/>
              </a:lnSpc>
              <a:spcBef>
                <a:spcPct val="0"/>
              </a:spcBef>
              <a:spcAft>
                <a:spcPct val="0"/>
              </a:spcAft>
              <a:buClrTx/>
              <a:buSzTx/>
              <a:tabLst>
                <a:tab pos="1036638" algn="l"/>
              </a:tabLst>
            </a:pPr>
            <a:r>
              <a:rPr kumimoji="0" lang="ru-RU" sz="2000" b="0" i="0" u="none" strike="noStrike" cap="none" normalizeH="0" baseline="0" dirty="0" smtClean="0">
                <a:ln>
                  <a:noFill/>
                </a:ln>
                <a:solidFill>
                  <a:schemeClr val="tx1"/>
                </a:solidFill>
                <a:effectLst/>
                <a:latin typeface="Georgia" pitchFamily="18" charset="0"/>
                <a:ea typeface="Times New Roman" pitchFamily="18" charset="0"/>
                <a:cs typeface="Arial" pitchFamily="34" charset="0"/>
              </a:rPr>
              <a:t>Михайловна, тел. 2-28-10</a:t>
            </a:r>
          </a:p>
          <a:p>
            <a:pPr marL="0" marR="0" lvl="0" indent="450850" defTabSz="914400" rtl="0" eaLnBrk="0" fontAlgn="base" latinLnBrk="0" hangingPunct="0">
              <a:lnSpc>
                <a:spcPct val="100000"/>
              </a:lnSpc>
              <a:spcBef>
                <a:spcPct val="0"/>
              </a:spcBef>
              <a:spcAft>
                <a:spcPct val="0"/>
              </a:spcAft>
              <a:buClrTx/>
              <a:buSzTx/>
              <a:tabLst>
                <a:tab pos="1036638" algn="l"/>
              </a:tabLst>
            </a:pPr>
            <a:endParaRPr kumimoji="0" lang="ru-RU" sz="600" b="0" i="0" u="none" strike="noStrike" cap="none" normalizeH="0" baseline="0" dirty="0" smtClean="0">
              <a:ln>
                <a:noFill/>
              </a:ln>
              <a:solidFill>
                <a:schemeClr val="tx1"/>
              </a:solidFill>
              <a:effectLst/>
              <a:latin typeface="Georgia" pitchFamily="18" charset="0"/>
              <a:cs typeface="Arial" pitchFamily="34" charset="0"/>
            </a:endParaRPr>
          </a:p>
          <a:p>
            <a:pPr marL="0" marR="0" lvl="0" indent="450850" defTabSz="914400" rtl="0" eaLnBrk="0" fontAlgn="base" latinLnBrk="0" hangingPunct="0">
              <a:lnSpc>
                <a:spcPct val="100000"/>
              </a:lnSpc>
              <a:spcBef>
                <a:spcPct val="0"/>
              </a:spcBef>
              <a:spcAft>
                <a:spcPct val="0"/>
              </a:spcAft>
              <a:buClrTx/>
              <a:buSzTx/>
              <a:buFontTx/>
              <a:buChar char="•"/>
              <a:tabLst>
                <a:tab pos="1036638" algn="l"/>
              </a:tabLst>
            </a:pPr>
            <a:r>
              <a:rPr kumimoji="0" lang="ru-RU" sz="2000" b="0" i="0" u="none" strike="noStrike" cap="none" normalizeH="0" baseline="0" dirty="0" smtClean="0">
                <a:ln>
                  <a:noFill/>
                </a:ln>
                <a:solidFill>
                  <a:schemeClr val="tx1"/>
                </a:solidFill>
                <a:effectLst/>
                <a:latin typeface="Georgia" pitchFamily="18" charset="0"/>
                <a:ea typeface="Times New Roman" pitchFamily="18" charset="0"/>
                <a:cs typeface="Arial" pitchFamily="34" charset="0"/>
              </a:rPr>
              <a:t>Начальник бюджетного отдела – Панкратова Марина Борисовна,        </a:t>
            </a:r>
          </a:p>
          <a:p>
            <a:pPr marL="0" marR="0" lvl="0" indent="450850" defTabSz="914400" rtl="0" eaLnBrk="0" fontAlgn="base" latinLnBrk="0" hangingPunct="0">
              <a:lnSpc>
                <a:spcPct val="100000"/>
              </a:lnSpc>
              <a:spcBef>
                <a:spcPct val="0"/>
              </a:spcBef>
              <a:spcAft>
                <a:spcPct val="0"/>
              </a:spcAft>
              <a:buClrTx/>
              <a:buSzTx/>
              <a:tabLst>
                <a:tab pos="1036638" algn="l"/>
              </a:tabLst>
            </a:pPr>
            <a:r>
              <a:rPr kumimoji="0" lang="ru-RU" sz="2000" b="0" i="0" u="none" strike="noStrike" cap="none" normalizeH="0" baseline="0" dirty="0" smtClean="0">
                <a:ln>
                  <a:noFill/>
                </a:ln>
                <a:solidFill>
                  <a:schemeClr val="tx1"/>
                </a:solidFill>
                <a:effectLst/>
                <a:latin typeface="Georgia" pitchFamily="18" charset="0"/>
                <a:ea typeface="Times New Roman" pitchFamily="18" charset="0"/>
                <a:cs typeface="Arial" pitchFamily="34" charset="0"/>
              </a:rPr>
              <a:t>тел. 2-28-19</a:t>
            </a:r>
          </a:p>
          <a:p>
            <a:pPr marL="0" marR="0" lvl="0" indent="450850" defTabSz="914400" rtl="0" eaLnBrk="0" fontAlgn="base" latinLnBrk="0" hangingPunct="0">
              <a:lnSpc>
                <a:spcPct val="100000"/>
              </a:lnSpc>
              <a:spcBef>
                <a:spcPct val="0"/>
              </a:spcBef>
              <a:spcAft>
                <a:spcPct val="0"/>
              </a:spcAft>
              <a:buClrTx/>
              <a:buSzTx/>
              <a:tabLst>
                <a:tab pos="1036638" algn="l"/>
              </a:tabLst>
            </a:pPr>
            <a:endParaRPr kumimoji="0" lang="ru-RU" sz="600" b="0" i="0" u="none" strike="noStrike" cap="none" normalizeH="0" baseline="0" dirty="0" smtClean="0">
              <a:ln>
                <a:noFill/>
              </a:ln>
              <a:solidFill>
                <a:schemeClr val="tx1"/>
              </a:solidFill>
              <a:effectLst/>
              <a:latin typeface="Georgia" pitchFamily="18" charset="0"/>
              <a:cs typeface="Arial" pitchFamily="34" charset="0"/>
            </a:endParaRPr>
          </a:p>
          <a:p>
            <a:pPr marL="0" marR="0" lvl="0" indent="450850" defTabSz="914400" rtl="0" eaLnBrk="0" fontAlgn="base" latinLnBrk="0" hangingPunct="0">
              <a:lnSpc>
                <a:spcPct val="100000"/>
              </a:lnSpc>
              <a:spcBef>
                <a:spcPct val="0"/>
              </a:spcBef>
              <a:spcAft>
                <a:spcPct val="0"/>
              </a:spcAft>
              <a:buClrTx/>
              <a:buSzTx/>
              <a:buFontTx/>
              <a:buChar char="•"/>
              <a:tabLst>
                <a:tab pos="1036638" algn="l"/>
              </a:tabLst>
            </a:pPr>
            <a:r>
              <a:rPr kumimoji="0" lang="ru-RU" sz="2000" b="0" i="0" u="none" strike="noStrike" cap="none" normalizeH="0" baseline="0" dirty="0" smtClean="0">
                <a:ln>
                  <a:noFill/>
                </a:ln>
                <a:solidFill>
                  <a:schemeClr val="tx1"/>
                </a:solidFill>
                <a:effectLst/>
                <a:latin typeface="Georgia" pitchFamily="18" charset="0"/>
                <a:ea typeface="Times New Roman" pitchFamily="18" charset="0"/>
                <a:cs typeface="Arial" pitchFamily="34" charset="0"/>
              </a:rPr>
              <a:t>Начальник отдела бюджетного учета и отчетности – Дементьева</a:t>
            </a:r>
            <a:r>
              <a:rPr kumimoji="0" lang="ru-RU" sz="2000" b="0" i="0" u="none" strike="noStrike" cap="none" normalizeH="0" dirty="0" smtClean="0">
                <a:ln>
                  <a:noFill/>
                </a:ln>
                <a:solidFill>
                  <a:schemeClr val="tx1"/>
                </a:solidFill>
                <a:effectLst/>
                <a:latin typeface="Georgia" pitchFamily="18" charset="0"/>
                <a:ea typeface="Times New Roman" pitchFamily="18" charset="0"/>
                <a:cs typeface="Arial" pitchFamily="34" charset="0"/>
              </a:rPr>
              <a:t>    </a:t>
            </a:r>
          </a:p>
          <a:p>
            <a:pPr marL="0" marR="0" lvl="0" indent="450850" defTabSz="914400" rtl="0" eaLnBrk="0" fontAlgn="base" latinLnBrk="0" hangingPunct="0">
              <a:lnSpc>
                <a:spcPct val="100000"/>
              </a:lnSpc>
              <a:spcBef>
                <a:spcPct val="0"/>
              </a:spcBef>
              <a:spcAft>
                <a:spcPct val="0"/>
              </a:spcAft>
              <a:buClrTx/>
              <a:buSzTx/>
              <a:tabLst>
                <a:tab pos="1036638" algn="l"/>
              </a:tabLst>
            </a:pPr>
            <a:r>
              <a:rPr kumimoji="0" lang="ru-RU" sz="2000" b="0" i="0" u="none" strike="noStrike" cap="none" normalizeH="0" baseline="0" dirty="0" smtClean="0">
                <a:ln>
                  <a:noFill/>
                </a:ln>
                <a:solidFill>
                  <a:schemeClr val="tx1"/>
                </a:solidFill>
                <a:effectLst/>
                <a:latin typeface="Georgia" pitchFamily="18" charset="0"/>
                <a:ea typeface="Times New Roman" pitchFamily="18" charset="0"/>
                <a:cs typeface="Arial" pitchFamily="34" charset="0"/>
              </a:rPr>
              <a:t>Ирина Ивановна, тел. 2-28-11</a:t>
            </a:r>
            <a:endParaRPr kumimoji="0" lang="ru-RU" sz="600" b="0" i="0" u="none" strike="noStrike" cap="none" normalizeH="0" baseline="0" dirty="0" smtClean="0">
              <a:ln>
                <a:noFill/>
              </a:ln>
              <a:solidFill>
                <a:schemeClr val="tx1"/>
              </a:solidFill>
              <a:effectLst/>
              <a:latin typeface="Georgia" pitchFamily="18" charset="0"/>
              <a:cs typeface="Arial" pitchFamily="34" charset="0"/>
            </a:endParaRPr>
          </a:p>
          <a:p>
            <a:pPr marL="0" marR="0" lvl="0" indent="450850" algn="l" defTabSz="914400" rtl="0" eaLnBrk="0" fontAlgn="base" latinLnBrk="0" hangingPunct="0">
              <a:lnSpc>
                <a:spcPct val="100000"/>
              </a:lnSpc>
              <a:spcBef>
                <a:spcPct val="0"/>
              </a:spcBef>
              <a:spcAft>
                <a:spcPct val="0"/>
              </a:spcAft>
              <a:buClrTx/>
              <a:buSzTx/>
              <a:buFontTx/>
              <a:buNone/>
              <a:tabLst>
                <a:tab pos="1036638" algn="l"/>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dirty="0"/>
          </a:p>
        </p:txBody>
      </p:sp>
      <p:sp>
        <p:nvSpPr>
          <p:cNvPr id="8193" name="Rectangle 1"/>
          <p:cNvSpPr>
            <a:spLocks noChangeArrowheads="1"/>
          </p:cNvSpPr>
          <p:nvPr/>
        </p:nvSpPr>
        <p:spPr bwMode="auto">
          <a:xfrm>
            <a:off x="683568" y="214290"/>
            <a:ext cx="8136904" cy="334390"/>
          </a:xfrm>
          <a:prstGeom prst="rect">
            <a:avLst/>
          </a:prstGeom>
          <a:blipFill dpi="0" rotWithShape="1">
            <a:blip r:embed="rId3" cstate="print">
              <a:alphaModFix amt="0"/>
            </a:blip>
            <a:srcRect/>
            <a:tile tx="0" ty="0" sx="100000" sy="100000" flip="none" algn="tl"/>
          </a:blipFill>
          <a:ln w="9525">
            <a:noFill/>
            <a:miter lim="800000"/>
            <a:headEnd/>
            <a:tailEnd/>
          </a:ln>
          <a:effectLst>
            <a:outerShdw dist="20000" dir="5400000" rotWithShape="0">
              <a:srgbClr val="000000">
                <a:alpha val="0"/>
              </a:srgbClr>
            </a:outerShdw>
          </a:effectLst>
        </p:spPr>
        <p:txBody>
          <a:bodyPr vert="horz" wrap="square" lIns="91440" tIns="45720" rIns="91440" bIns="45720" numCol="1" anchor="ctr" anchorCtr="0" compatLnSpc="1">
            <a:prstTxWarp prst="textNoShape">
              <a:avLst/>
            </a:prstTxWarp>
          </a:bodyPr>
          <a:lstStyle/>
          <a:p>
            <a:pPr marL="0" marR="0" lvl="0" indent="450850" algn="ctr" defTabSz="914400" rtl="0" eaLnBrk="1" fontAlgn="base" latinLnBrk="0" hangingPunct="1">
              <a:lnSpc>
                <a:spcPct val="100000"/>
              </a:lnSpc>
              <a:spcBef>
                <a:spcPct val="0"/>
              </a:spcBef>
              <a:spcAft>
                <a:spcPct val="0"/>
              </a:spcAft>
              <a:buClrTx/>
              <a:buSzTx/>
              <a:buFontTx/>
              <a:buNone/>
              <a:tabLst/>
            </a:pPr>
            <a:r>
              <a:rPr kumimoji="0" lang="ru-RU" sz="20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2. Доходы бюджета Пугачевского муниципального района</a:t>
            </a:r>
            <a:endParaRPr kumimoji="0" lang="ru-RU" sz="2000" b="0" i="0" u="none" strike="noStrike" cap="none" normalizeH="0" baseline="0" dirty="0" smtClean="0">
              <a:ln>
                <a:noFill/>
              </a:ln>
              <a:solidFill>
                <a:schemeClr val="tx1"/>
              </a:solidFill>
              <a:effectLst/>
              <a:latin typeface="Times New Roman" pitchFamily="18" charset="0"/>
              <a:cs typeface="Times New Roman" pitchFamily="18" charset="0"/>
            </a:endParaRPr>
          </a:p>
        </p:txBody>
      </p:sp>
      <p:graphicFrame>
        <p:nvGraphicFramePr>
          <p:cNvPr id="5" name="Таблица 4"/>
          <p:cNvGraphicFramePr>
            <a:graphicFrameLocks noGrp="1"/>
          </p:cNvGraphicFramePr>
          <p:nvPr/>
        </p:nvGraphicFramePr>
        <p:xfrm>
          <a:off x="755576" y="692694"/>
          <a:ext cx="7992887" cy="5499802"/>
        </p:xfrm>
        <a:graphic>
          <a:graphicData uri="http://schemas.openxmlformats.org/drawingml/2006/table">
            <a:tbl>
              <a:tblPr/>
              <a:tblGrid>
                <a:gridCol w="3456384"/>
                <a:gridCol w="1204829"/>
                <a:gridCol w="1110558"/>
                <a:gridCol w="1110558"/>
                <a:gridCol w="1110558"/>
              </a:tblGrid>
              <a:tr h="407203">
                <a:tc rowSpan="2">
                  <a:txBody>
                    <a:bodyPr/>
                    <a:lstStyle/>
                    <a:p>
                      <a:pPr algn="ctr" fontAlgn="b"/>
                      <a:r>
                        <a:rPr lang="ru-RU" sz="1200" b="0" i="0" u="none" strike="noStrike" dirty="0">
                          <a:solidFill>
                            <a:srgbClr val="000000"/>
                          </a:solidFill>
                          <a:latin typeface="Calibri"/>
                        </a:rPr>
                        <a:t> </a:t>
                      </a:r>
                    </a:p>
                  </a:txBody>
                  <a:tcPr marL="5818" marR="5818" marT="581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E9D9"/>
                    </a:solidFill>
                  </a:tcPr>
                </a:tc>
                <a:tc rowSpan="2">
                  <a:txBody>
                    <a:bodyPr/>
                    <a:lstStyle/>
                    <a:p>
                      <a:pPr algn="ctr" fontAlgn="ctr"/>
                      <a:r>
                        <a:rPr lang="ru-RU" sz="1200" b="1" i="0" u="none" strike="noStrike">
                          <a:solidFill>
                            <a:srgbClr val="000000"/>
                          </a:solidFill>
                          <a:latin typeface="Times New Roman"/>
                        </a:rPr>
                        <a:t>Исполнено за 2019 год</a:t>
                      </a:r>
                    </a:p>
                  </a:txBody>
                  <a:tcPr marL="5818" marR="5818" marT="58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E9D9"/>
                    </a:solidFill>
                  </a:tcPr>
                </a:tc>
                <a:tc gridSpan="3">
                  <a:txBody>
                    <a:bodyPr/>
                    <a:lstStyle/>
                    <a:p>
                      <a:pPr algn="ctr" fontAlgn="ctr"/>
                      <a:r>
                        <a:rPr lang="ru-RU" sz="1200" b="1" i="0" u="none" strike="noStrike">
                          <a:solidFill>
                            <a:srgbClr val="000000"/>
                          </a:solidFill>
                          <a:latin typeface="Times New Roman"/>
                        </a:rPr>
                        <a:t> Проект решения о бюджете на 2021 год и плановый период 2022-2023 годы </a:t>
                      </a:r>
                    </a:p>
                  </a:txBody>
                  <a:tcPr marL="5818" marR="5818" marT="58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E9D9"/>
                    </a:solidFill>
                  </a:tcPr>
                </a:tc>
                <a:tc hMerge="1">
                  <a:txBody>
                    <a:bodyPr/>
                    <a:lstStyle/>
                    <a:p>
                      <a:endParaRPr lang="ru-RU"/>
                    </a:p>
                  </a:txBody>
                  <a:tcPr/>
                </a:tc>
                <a:tc hMerge="1">
                  <a:txBody>
                    <a:bodyPr/>
                    <a:lstStyle/>
                    <a:p>
                      <a:endParaRPr lang="ru-RU"/>
                    </a:p>
                  </a:txBody>
                  <a:tcPr/>
                </a:tc>
              </a:tr>
              <a:tr h="374626">
                <a:tc vMerge="1">
                  <a:txBody>
                    <a:bodyPr/>
                    <a:lstStyle/>
                    <a:p>
                      <a:endParaRPr lang="ru-RU"/>
                    </a:p>
                  </a:txBody>
                  <a:tcPr/>
                </a:tc>
                <a:tc vMerge="1">
                  <a:txBody>
                    <a:bodyPr/>
                    <a:lstStyle/>
                    <a:p>
                      <a:endParaRPr lang="ru-RU"/>
                    </a:p>
                  </a:txBody>
                  <a:tcPr/>
                </a:tc>
                <a:tc>
                  <a:txBody>
                    <a:bodyPr/>
                    <a:lstStyle/>
                    <a:p>
                      <a:pPr algn="ctr" fontAlgn="ctr"/>
                      <a:r>
                        <a:rPr lang="ru-RU" sz="1200" b="1" i="0" u="none" strike="noStrike" dirty="0" smtClean="0">
                          <a:solidFill>
                            <a:srgbClr val="000000"/>
                          </a:solidFill>
                          <a:latin typeface="Times New Roman"/>
                        </a:rPr>
                        <a:t>План</a:t>
                      </a:r>
                    </a:p>
                    <a:p>
                      <a:pPr algn="ctr" fontAlgn="ctr"/>
                      <a:r>
                        <a:rPr lang="ru-RU" sz="1200" b="1" i="0" u="none" strike="noStrike" dirty="0" smtClean="0">
                          <a:solidFill>
                            <a:srgbClr val="000000"/>
                          </a:solidFill>
                          <a:latin typeface="Times New Roman"/>
                        </a:rPr>
                        <a:t> </a:t>
                      </a:r>
                      <a:r>
                        <a:rPr lang="ru-RU" sz="1200" b="1" i="0" u="none" strike="noStrike" dirty="0">
                          <a:solidFill>
                            <a:srgbClr val="000000"/>
                          </a:solidFill>
                          <a:latin typeface="Times New Roman"/>
                        </a:rPr>
                        <a:t>на 2021 год </a:t>
                      </a:r>
                    </a:p>
                  </a:txBody>
                  <a:tcPr marL="5818" marR="5818" marT="58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E9D9"/>
                    </a:solidFill>
                  </a:tcPr>
                </a:tc>
                <a:tc>
                  <a:txBody>
                    <a:bodyPr/>
                    <a:lstStyle/>
                    <a:p>
                      <a:pPr algn="ctr" fontAlgn="ctr"/>
                      <a:r>
                        <a:rPr lang="ru-RU" sz="1200" b="1" i="0" u="none" strike="noStrike" dirty="0">
                          <a:solidFill>
                            <a:srgbClr val="000000"/>
                          </a:solidFill>
                          <a:latin typeface="Times New Roman"/>
                        </a:rPr>
                        <a:t>План </a:t>
                      </a:r>
                      <a:endParaRPr lang="ru-RU" sz="1200" b="1" i="0" u="none" strike="noStrike" dirty="0" smtClean="0">
                        <a:solidFill>
                          <a:srgbClr val="000000"/>
                        </a:solidFill>
                        <a:latin typeface="Times New Roman"/>
                      </a:endParaRPr>
                    </a:p>
                    <a:p>
                      <a:pPr algn="ctr" fontAlgn="ctr"/>
                      <a:r>
                        <a:rPr lang="ru-RU" sz="1200" b="1" i="0" u="none" strike="noStrike" dirty="0" smtClean="0">
                          <a:solidFill>
                            <a:srgbClr val="000000"/>
                          </a:solidFill>
                          <a:latin typeface="Times New Roman"/>
                        </a:rPr>
                        <a:t>на </a:t>
                      </a:r>
                      <a:r>
                        <a:rPr lang="ru-RU" sz="1200" b="1" i="0" u="none" strike="noStrike" dirty="0">
                          <a:solidFill>
                            <a:srgbClr val="000000"/>
                          </a:solidFill>
                          <a:latin typeface="Times New Roman"/>
                        </a:rPr>
                        <a:t>2022 год </a:t>
                      </a:r>
                    </a:p>
                  </a:txBody>
                  <a:tcPr marL="5818" marR="5818" marT="58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E9D9"/>
                    </a:solidFill>
                  </a:tcPr>
                </a:tc>
                <a:tc>
                  <a:txBody>
                    <a:bodyPr/>
                    <a:lstStyle/>
                    <a:p>
                      <a:pPr algn="ctr" fontAlgn="ctr"/>
                      <a:r>
                        <a:rPr lang="ru-RU" sz="1200" b="1" i="0" u="none" strike="noStrike" dirty="0">
                          <a:solidFill>
                            <a:srgbClr val="000000"/>
                          </a:solidFill>
                          <a:latin typeface="Times New Roman"/>
                        </a:rPr>
                        <a:t>План </a:t>
                      </a:r>
                      <a:endParaRPr lang="ru-RU" sz="1200" b="1" i="0" u="none" strike="noStrike" dirty="0" smtClean="0">
                        <a:solidFill>
                          <a:srgbClr val="000000"/>
                        </a:solidFill>
                        <a:latin typeface="Times New Roman"/>
                      </a:endParaRPr>
                    </a:p>
                    <a:p>
                      <a:pPr algn="ctr" fontAlgn="ctr"/>
                      <a:r>
                        <a:rPr lang="ru-RU" sz="1200" b="1" i="0" u="none" strike="noStrike" dirty="0" smtClean="0">
                          <a:solidFill>
                            <a:srgbClr val="000000"/>
                          </a:solidFill>
                          <a:latin typeface="Times New Roman"/>
                        </a:rPr>
                        <a:t>на </a:t>
                      </a:r>
                      <a:r>
                        <a:rPr lang="ru-RU" sz="1200" b="1" i="0" u="none" strike="noStrike" dirty="0">
                          <a:solidFill>
                            <a:srgbClr val="000000"/>
                          </a:solidFill>
                          <a:latin typeface="Times New Roman"/>
                        </a:rPr>
                        <a:t>2023 год </a:t>
                      </a:r>
                    </a:p>
                  </a:txBody>
                  <a:tcPr marL="5818" marR="5818" marT="58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E9D9"/>
                    </a:solidFill>
                  </a:tcPr>
                </a:tc>
              </a:tr>
              <a:tr h="219890">
                <a:tc>
                  <a:txBody>
                    <a:bodyPr/>
                    <a:lstStyle/>
                    <a:p>
                      <a:pPr algn="l" fontAlgn="ctr"/>
                      <a:r>
                        <a:rPr lang="ru-RU" sz="1200" b="1" i="0" u="none" strike="noStrike" dirty="0">
                          <a:solidFill>
                            <a:srgbClr val="000000"/>
                          </a:solidFill>
                          <a:latin typeface="Times New Roman"/>
                        </a:rPr>
                        <a:t>Налоговые, неналоговые доходы всего</a:t>
                      </a:r>
                    </a:p>
                  </a:txBody>
                  <a:tcPr marL="5818" marR="5818" marT="581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EF3"/>
                    </a:solidFill>
                  </a:tcPr>
                </a:tc>
                <a:tc>
                  <a:txBody>
                    <a:bodyPr/>
                    <a:lstStyle/>
                    <a:p>
                      <a:pPr algn="ctr" fontAlgn="ctr"/>
                      <a:r>
                        <a:rPr lang="ru-RU" sz="1200" b="1" i="0" u="none" strike="noStrike" dirty="0">
                          <a:solidFill>
                            <a:srgbClr val="000000"/>
                          </a:solidFill>
                          <a:latin typeface="Times New Roman"/>
                        </a:rPr>
                        <a:t>214 900,1</a:t>
                      </a:r>
                    </a:p>
                  </a:txBody>
                  <a:tcPr marL="5818" marR="5818" marT="581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EF3"/>
                    </a:solidFill>
                  </a:tcPr>
                </a:tc>
                <a:tc>
                  <a:txBody>
                    <a:bodyPr/>
                    <a:lstStyle/>
                    <a:p>
                      <a:pPr algn="ctr" fontAlgn="ctr"/>
                      <a:r>
                        <a:rPr lang="ru-RU" sz="1200" b="1" i="0" u="none" strike="noStrike">
                          <a:solidFill>
                            <a:srgbClr val="000000"/>
                          </a:solidFill>
                          <a:latin typeface="Times New Roman"/>
                        </a:rPr>
                        <a:t>248 307,2</a:t>
                      </a:r>
                    </a:p>
                  </a:txBody>
                  <a:tcPr marL="5818" marR="5818" marT="581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EF3"/>
                    </a:solidFill>
                  </a:tcPr>
                </a:tc>
                <a:tc>
                  <a:txBody>
                    <a:bodyPr/>
                    <a:lstStyle/>
                    <a:p>
                      <a:pPr algn="ctr" fontAlgn="ctr"/>
                      <a:r>
                        <a:rPr lang="ru-RU" sz="1200" b="1" i="0" u="none" strike="noStrike">
                          <a:solidFill>
                            <a:srgbClr val="000000"/>
                          </a:solidFill>
                          <a:latin typeface="Times New Roman"/>
                        </a:rPr>
                        <a:t>255 575,0</a:t>
                      </a:r>
                    </a:p>
                  </a:txBody>
                  <a:tcPr marL="5818" marR="5818" marT="581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EF3"/>
                    </a:solidFill>
                  </a:tcPr>
                </a:tc>
                <a:tc>
                  <a:txBody>
                    <a:bodyPr/>
                    <a:lstStyle/>
                    <a:p>
                      <a:pPr algn="ctr" fontAlgn="ctr"/>
                      <a:r>
                        <a:rPr lang="ru-RU" sz="1200" b="1" i="0" u="none" strike="noStrike">
                          <a:solidFill>
                            <a:srgbClr val="000000"/>
                          </a:solidFill>
                          <a:latin typeface="Times New Roman"/>
                        </a:rPr>
                        <a:t>267 919,0</a:t>
                      </a:r>
                    </a:p>
                  </a:txBody>
                  <a:tcPr marL="5818" marR="5818" marT="581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EF3"/>
                    </a:solidFill>
                  </a:tcPr>
                </a:tc>
              </a:tr>
              <a:tr h="203602">
                <a:tc>
                  <a:txBody>
                    <a:bodyPr/>
                    <a:lstStyle/>
                    <a:p>
                      <a:pPr algn="l" fontAlgn="ctr"/>
                      <a:r>
                        <a:rPr lang="ru-RU" sz="1200" b="1" i="0" u="none" strike="noStrike" dirty="0">
                          <a:solidFill>
                            <a:srgbClr val="000000"/>
                          </a:solidFill>
                          <a:latin typeface="Times New Roman"/>
                        </a:rPr>
                        <a:t>Налоговые доходы</a:t>
                      </a:r>
                    </a:p>
                  </a:txBody>
                  <a:tcPr marL="5818" marR="5818" marT="581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EF3"/>
                    </a:solidFill>
                  </a:tcPr>
                </a:tc>
                <a:tc>
                  <a:txBody>
                    <a:bodyPr/>
                    <a:lstStyle/>
                    <a:p>
                      <a:pPr algn="ctr" fontAlgn="ctr"/>
                      <a:r>
                        <a:rPr lang="ru-RU" sz="1200" b="1" i="0" u="none" strike="noStrike" dirty="0">
                          <a:solidFill>
                            <a:srgbClr val="000000"/>
                          </a:solidFill>
                          <a:latin typeface="Times New Roman"/>
                        </a:rPr>
                        <a:t>192 628,1</a:t>
                      </a:r>
                    </a:p>
                  </a:txBody>
                  <a:tcPr marL="5818" marR="5818" marT="581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EF3"/>
                    </a:solidFill>
                  </a:tcPr>
                </a:tc>
                <a:tc>
                  <a:txBody>
                    <a:bodyPr/>
                    <a:lstStyle/>
                    <a:p>
                      <a:pPr algn="ctr" fontAlgn="ctr"/>
                      <a:r>
                        <a:rPr lang="ru-RU" sz="1200" b="1" i="0" u="none" strike="noStrike">
                          <a:solidFill>
                            <a:srgbClr val="000000"/>
                          </a:solidFill>
                          <a:latin typeface="Times New Roman"/>
                        </a:rPr>
                        <a:t>232 050,4</a:t>
                      </a:r>
                    </a:p>
                  </a:txBody>
                  <a:tcPr marL="5818" marR="5818" marT="581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EF3"/>
                    </a:solidFill>
                  </a:tcPr>
                </a:tc>
                <a:tc>
                  <a:txBody>
                    <a:bodyPr/>
                    <a:lstStyle/>
                    <a:p>
                      <a:pPr algn="ctr" fontAlgn="ctr"/>
                      <a:r>
                        <a:rPr lang="ru-RU" sz="1200" b="1" i="0" u="none" strike="noStrike">
                          <a:solidFill>
                            <a:srgbClr val="000000"/>
                          </a:solidFill>
                          <a:latin typeface="Times New Roman"/>
                        </a:rPr>
                        <a:t>241 792,3</a:t>
                      </a:r>
                    </a:p>
                  </a:txBody>
                  <a:tcPr marL="5818" marR="5818" marT="581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EF3"/>
                    </a:solidFill>
                  </a:tcPr>
                </a:tc>
                <a:tc>
                  <a:txBody>
                    <a:bodyPr/>
                    <a:lstStyle/>
                    <a:p>
                      <a:pPr algn="ctr" fontAlgn="ctr"/>
                      <a:r>
                        <a:rPr lang="ru-RU" sz="1200" b="1" i="0" u="none" strike="noStrike">
                          <a:solidFill>
                            <a:srgbClr val="000000"/>
                          </a:solidFill>
                          <a:latin typeface="Times New Roman"/>
                        </a:rPr>
                        <a:t>254 109,2</a:t>
                      </a:r>
                    </a:p>
                  </a:txBody>
                  <a:tcPr marL="5818" marR="5818" marT="581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EF3"/>
                    </a:solidFill>
                  </a:tcPr>
                </a:tc>
              </a:tr>
              <a:tr h="203602">
                <a:tc>
                  <a:txBody>
                    <a:bodyPr/>
                    <a:lstStyle/>
                    <a:p>
                      <a:pPr algn="l" fontAlgn="t"/>
                      <a:r>
                        <a:rPr lang="ru-RU" sz="1200" b="0" i="0" u="none" strike="noStrike" dirty="0">
                          <a:solidFill>
                            <a:srgbClr val="000000"/>
                          </a:solidFill>
                          <a:latin typeface="Times New Roman"/>
                        </a:rPr>
                        <a:t>Налог на доходы физических лиц</a:t>
                      </a:r>
                    </a:p>
                  </a:txBody>
                  <a:tcPr marL="5818" marR="5818" marT="581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dirty="0">
                          <a:solidFill>
                            <a:srgbClr val="000000"/>
                          </a:solidFill>
                          <a:latin typeface="Times New Roman"/>
                        </a:rPr>
                        <a:t>115 246,5</a:t>
                      </a:r>
                    </a:p>
                  </a:txBody>
                  <a:tcPr marL="5818" marR="5818" marT="581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dirty="0" smtClean="0">
                          <a:solidFill>
                            <a:srgbClr val="000000"/>
                          </a:solidFill>
                          <a:latin typeface="Times New Roman"/>
                        </a:rPr>
                        <a:t>132</a:t>
                      </a:r>
                      <a:r>
                        <a:rPr lang="ru-RU" sz="1200" b="0" i="0" u="none" strike="noStrike" baseline="0" dirty="0" smtClean="0">
                          <a:solidFill>
                            <a:srgbClr val="000000"/>
                          </a:solidFill>
                          <a:latin typeface="Times New Roman"/>
                        </a:rPr>
                        <a:t> 135,6</a:t>
                      </a:r>
                      <a:endParaRPr lang="ru-RU" sz="1200" b="0" i="0" u="none" strike="noStrike" dirty="0">
                        <a:solidFill>
                          <a:srgbClr val="000000"/>
                        </a:solidFill>
                        <a:latin typeface="Times New Roman"/>
                      </a:endParaRPr>
                    </a:p>
                  </a:txBody>
                  <a:tcPr marL="5818" marR="5818" marT="581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a:solidFill>
                            <a:srgbClr val="000000"/>
                          </a:solidFill>
                          <a:latin typeface="Times New Roman"/>
                        </a:rPr>
                        <a:t>139 797,2</a:t>
                      </a:r>
                    </a:p>
                  </a:txBody>
                  <a:tcPr marL="5818" marR="5818" marT="581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a:solidFill>
                            <a:srgbClr val="000000"/>
                          </a:solidFill>
                          <a:latin typeface="Times New Roman"/>
                        </a:rPr>
                        <a:t>150 388,1</a:t>
                      </a:r>
                    </a:p>
                  </a:txBody>
                  <a:tcPr marL="5818" marR="5818" marT="581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03602">
                <a:tc>
                  <a:txBody>
                    <a:bodyPr/>
                    <a:lstStyle/>
                    <a:p>
                      <a:pPr algn="l" fontAlgn="t"/>
                      <a:r>
                        <a:rPr lang="ru-RU" sz="1200" b="0" i="0" u="none" strike="noStrike" dirty="0">
                          <a:solidFill>
                            <a:srgbClr val="000000"/>
                          </a:solidFill>
                          <a:latin typeface="Times New Roman"/>
                        </a:rPr>
                        <a:t>Акцизы на нефтепродукты</a:t>
                      </a:r>
                    </a:p>
                  </a:txBody>
                  <a:tcPr marL="5818" marR="5818" marT="581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a:solidFill>
                            <a:srgbClr val="000000"/>
                          </a:solidFill>
                          <a:latin typeface="Times New Roman"/>
                        </a:rPr>
                        <a:t>32 883,4</a:t>
                      </a:r>
                    </a:p>
                  </a:txBody>
                  <a:tcPr marL="5818" marR="5818" marT="581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dirty="0" smtClean="0">
                          <a:solidFill>
                            <a:srgbClr val="000000"/>
                          </a:solidFill>
                          <a:latin typeface="Times New Roman"/>
                        </a:rPr>
                        <a:t>32 000,0</a:t>
                      </a:r>
                      <a:endParaRPr lang="ru-RU" sz="1200" b="0" i="0" u="none" strike="noStrike" dirty="0">
                        <a:solidFill>
                          <a:srgbClr val="000000"/>
                        </a:solidFill>
                        <a:latin typeface="Times New Roman"/>
                      </a:endParaRPr>
                    </a:p>
                  </a:txBody>
                  <a:tcPr marL="5818" marR="5818" marT="581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a:solidFill>
                            <a:srgbClr val="000000"/>
                          </a:solidFill>
                          <a:latin typeface="Times New Roman"/>
                        </a:rPr>
                        <a:t>36 748,9</a:t>
                      </a:r>
                    </a:p>
                  </a:txBody>
                  <a:tcPr marL="5818" marR="5818" marT="581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a:solidFill>
                            <a:srgbClr val="000000"/>
                          </a:solidFill>
                          <a:latin typeface="Times New Roman"/>
                        </a:rPr>
                        <a:t>37 895,3</a:t>
                      </a:r>
                    </a:p>
                  </a:txBody>
                  <a:tcPr marL="5818" marR="5818" marT="581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03602">
                <a:tc>
                  <a:txBody>
                    <a:bodyPr/>
                    <a:lstStyle/>
                    <a:p>
                      <a:pPr algn="l" fontAlgn="t"/>
                      <a:r>
                        <a:rPr lang="ru-RU" sz="1200" b="0" i="0" u="none" strike="noStrike" dirty="0">
                          <a:solidFill>
                            <a:srgbClr val="000000"/>
                          </a:solidFill>
                          <a:latin typeface="Times New Roman"/>
                        </a:rPr>
                        <a:t>Единый налог на вмененный доход</a:t>
                      </a:r>
                    </a:p>
                  </a:txBody>
                  <a:tcPr marL="5818" marR="5818" marT="581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a:solidFill>
                            <a:srgbClr val="000000"/>
                          </a:solidFill>
                          <a:latin typeface="Times New Roman"/>
                        </a:rPr>
                        <a:t>20 127,8</a:t>
                      </a:r>
                    </a:p>
                  </a:txBody>
                  <a:tcPr marL="5818" marR="5818" marT="581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dirty="0">
                          <a:solidFill>
                            <a:srgbClr val="000000"/>
                          </a:solidFill>
                          <a:latin typeface="Times New Roman"/>
                        </a:rPr>
                        <a:t>3 173,0</a:t>
                      </a:r>
                    </a:p>
                  </a:txBody>
                  <a:tcPr marL="5818" marR="5818" marT="581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a:solidFill>
                            <a:srgbClr val="000000"/>
                          </a:solidFill>
                          <a:latin typeface="Times New Roman"/>
                        </a:rPr>
                        <a:t> </a:t>
                      </a:r>
                    </a:p>
                  </a:txBody>
                  <a:tcPr marL="5818" marR="5818" marT="581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a:solidFill>
                            <a:srgbClr val="000000"/>
                          </a:solidFill>
                          <a:latin typeface="Times New Roman"/>
                        </a:rPr>
                        <a:t> </a:t>
                      </a:r>
                    </a:p>
                  </a:txBody>
                  <a:tcPr marL="5818" marR="5818" marT="581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03602">
                <a:tc>
                  <a:txBody>
                    <a:bodyPr/>
                    <a:lstStyle/>
                    <a:p>
                      <a:pPr algn="l" fontAlgn="t"/>
                      <a:r>
                        <a:rPr lang="ru-RU" sz="1200" b="0" i="0" u="none" strike="noStrike" dirty="0">
                          <a:solidFill>
                            <a:srgbClr val="000000"/>
                          </a:solidFill>
                          <a:latin typeface="Times New Roman"/>
                        </a:rPr>
                        <a:t>Единый сельскохозяйственный налог</a:t>
                      </a:r>
                    </a:p>
                  </a:txBody>
                  <a:tcPr marL="5818" marR="5818" marT="581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a:solidFill>
                            <a:srgbClr val="000000"/>
                          </a:solidFill>
                          <a:latin typeface="Times New Roman"/>
                        </a:rPr>
                        <a:t>18 834,1</a:t>
                      </a:r>
                    </a:p>
                  </a:txBody>
                  <a:tcPr marL="5818" marR="5818" marT="581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dirty="0">
                          <a:solidFill>
                            <a:srgbClr val="000000"/>
                          </a:solidFill>
                          <a:latin typeface="Times New Roman"/>
                        </a:rPr>
                        <a:t>9 078,8</a:t>
                      </a:r>
                    </a:p>
                  </a:txBody>
                  <a:tcPr marL="5818" marR="5818" marT="581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a:solidFill>
                            <a:srgbClr val="000000"/>
                          </a:solidFill>
                          <a:latin typeface="Times New Roman"/>
                        </a:rPr>
                        <a:t>9 578,2</a:t>
                      </a:r>
                    </a:p>
                  </a:txBody>
                  <a:tcPr marL="5818" marR="5818" marT="581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a:solidFill>
                            <a:srgbClr val="000000"/>
                          </a:solidFill>
                          <a:latin typeface="Times New Roman"/>
                        </a:rPr>
                        <a:t>10 152,8</a:t>
                      </a:r>
                    </a:p>
                  </a:txBody>
                  <a:tcPr marL="5818" marR="5818" marT="581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36178">
                <a:tc>
                  <a:txBody>
                    <a:bodyPr/>
                    <a:lstStyle/>
                    <a:p>
                      <a:pPr algn="l" fontAlgn="t"/>
                      <a:r>
                        <a:rPr lang="ru-RU" sz="1200" b="0" i="0" u="none" strike="noStrike" dirty="0">
                          <a:solidFill>
                            <a:srgbClr val="000000"/>
                          </a:solidFill>
                          <a:latin typeface="Times New Roman"/>
                        </a:rPr>
                        <a:t>Налог по патенту</a:t>
                      </a:r>
                    </a:p>
                  </a:txBody>
                  <a:tcPr marL="5818" marR="5818" marT="581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a:solidFill>
                            <a:srgbClr val="000000"/>
                          </a:solidFill>
                          <a:latin typeface="Times New Roman"/>
                        </a:rPr>
                        <a:t>312,7</a:t>
                      </a:r>
                    </a:p>
                  </a:txBody>
                  <a:tcPr marL="5818" marR="5818" marT="581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dirty="0">
                          <a:solidFill>
                            <a:srgbClr val="000000"/>
                          </a:solidFill>
                          <a:latin typeface="Times New Roman"/>
                        </a:rPr>
                        <a:t>419,0</a:t>
                      </a:r>
                    </a:p>
                  </a:txBody>
                  <a:tcPr marL="5818" marR="5818" marT="581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a:solidFill>
                            <a:srgbClr val="000000"/>
                          </a:solidFill>
                          <a:latin typeface="Times New Roman"/>
                        </a:rPr>
                        <a:t>419,0</a:t>
                      </a:r>
                    </a:p>
                  </a:txBody>
                  <a:tcPr marL="5818" marR="5818" marT="581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a:solidFill>
                            <a:srgbClr val="000000"/>
                          </a:solidFill>
                          <a:latin typeface="Times New Roman"/>
                        </a:rPr>
                        <a:t>419,0</a:t>
                      </a:r>
                    </a:p>
                  </a:txBody>
                  <a:tcPr marL="5818" marR="5818" marT="581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36178">
                <a:tc>
                  <a:txBody>
                    <a:bodyPr/>
                    <a:lstStyle/>
                    <a:p>
                      <a:pPr algn="l" fontAlgn="t"/>
                      <a:r>
                        <a:rPr lang="ru-RU" sz="1200" b="0" i="0" u="none" strike="noStrike" dirty="0">
                          <a:solidFill>
                            <a:srgbClr val="000000"/>
                          </a:solidFill>
                          <a:latin typeface="Times New Roman"/>
                        </a:rPr>
                        <a:t>Транспортный налог</a:t>
                      </a:r>
                    </a:p>
                  </a:txBody>
                  <a:tcPr marL="5818" marR="5818" marT="581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a:solidFill>
                            <a:srgbClr val="000000"/>
                          </a:solidFill>
                          <a:latin typeface="Times New Roman"/>
                        </a:rPr>
                        <a:t> </a:t>
                      </a:r>
                    </a:p>
                  </a:txBody>
                  <a:tcPr marL="5818" marR="5818" marT="581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dirty="0">
                          <a:solidFill>
                            <a:srgbClr val="000000"/>
                          </a:solidFill>
                          <a:latin typeface="Times New Roman"/>
                        </a:rPr>
                        <a:t>50 074,0</a:t>
                      </a:r>
                    </a:p>
                  </a:txBody>
                  <a:tcPr marL="5818" marR="5818" marT="581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dirty="0">
                          <a:solidFill>
                            <a:srgbClr val="000000"/>
                          </a:solidFill>
                          <a:latin typeface="Times New Roman"/>
                        </a:rPr>
                        <a:t>50 074,0</a:t>
                      </a:r>
                    </a:p>
                  </a:txBody>
                  <a:tcPr marL="5818" marR="5818" marT="581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a:solidFill>
                            <a:srgbClr val="000000"/>
                          </a:solidFill>
                          <a:latin typeface="Times New Roman"/>
                        </a:rPr>
                        <a:t>50 074,0</a:t>
                      </a:r>
                    </a:p>
                  </a:txBody>
                  <a:tcPr marL="5818" marR="5818" marT="581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03602">
                <a:tc>
                  <a:txBody>
                    <a:bodyPr/>
                    <a:lstStyle/>
                    <a:p>
                      <a:pPr algn="l" fontAlgn="t"/>
                      <a:r>
                        <a:rPr lang="ru-RU" sz="1200" b="0" i="0" u="none" strike="noStrike" dirty="0">
                          <a:solidFill>
                            <a:srgbClr val="000000"/>
                          </a:solidFill>
                          <a:latin typeface="Times New Roman"/>
                        </a:rPr>
                        <a:t>Государственная пошлина</a:t>
                      </a:r>
                    </a:p>
                  </a:txBody>
                  <a:tcPr marL="5818" marR="5818" marT="581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a:solidFill>
                            <a:srgbClr val="000000"/>
                          </a:solidFill>
                          <a:latin typeface="Times New Roman"/>
                        </a:rPr>
                        <a:t>5 223,6</a:t>
                      </a:r>
                    </a:p>
                  </a:txBody>
                  <a:tcPr marL="5818" marR="5818" marT="581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dirty="0">
                          <a:solidFill>
                            <a:srgbClr val="000000"/>
                          </a:solidFill>
                          <a:latin typeface="Times New Roman"/>
                        </a:rPr>
                        <a:t>5 170,0</a:t>
                      </a:r>
                    </a:p>
                  </a:txBody>
                  <a:tcPr marL="5818" marR="5818" marT="581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a:solidFill>
                            <a:srgbClr val="000000"/>
                          </a:solidFill>
                          <a:latin typeface="Times New Roman"/>
                        </a:rPr>
                        <a:t>5 175,0</a:t>
                      </a:r>
                    </a:p>
                  </a:txBody>
                  <a:tcPr marL="5818" marR="5818" marT="581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a:solidFill>
                            <a:srgbClr val="000000"/>
                          </a:solidFill>
                          <a:latin typeface="Times New Roman"/>
                        </a:rPr>
                        <a:t>5 180,0</a:t>
                      </a:r>
                    </a:p>
                  </a:txBody>
                  <a:tcPr marL="5818" marR="5818" marT="581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34142">
                <a:tc>
                  <a:txBody>
                    <a:bodyPr/>
                    <a:lstStyle/>
                    <a:p>
                      <a:pPr algn="l" fontAlgn="ctr"/>
                      <a:r>
                        <a:rPr lang="ru-RU" sz="1200" b="1" i="0" u="none" strike="noStrike" dirty="0">
                          <a:solidFill>
                            <a:srgbClr val="000000"/>
                          </a:solidFill>
                          <a:latin typeface="Times New Roman"/>
                        </a:rPr>
                        <a:t>Неналоговые доходы</a:t>
                      </a:r>
                    </a:p>
                  </a:txBody>
                  <a:tcPr marL="5818" marR="5818" marT="581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EF3"/>
                    </a:solidFill>
                  </a:tcPr>
                </a:tc>
                <a:tc>
                  <a:txBody>
                    <a:bodyPr/>
                    <a:lstStyle/>
                    <a:p>
                      <a:pPr algn="ctr" fontAlgn="ctr"/>
                      <a:r>
                        <a:rPr lang="ru-RU" sz="1200" b="1" i="0" u="none" strike="noStrike">
                          <a:solidFill>
                            <a:srgbClr val="000000"/>
                          </a:solidFill>
                          <a:latin typeface="Times New Roman"/>
                        </a:rPr>
                        <a:t>22 272,0</a:t>
                      </a:r>
                    </a:p>
                  </a:txBody>
                  <a:tcPr marL="5818" marR="5818" marT="581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EF3"/>
                    </a:solidFill>
                  </a:tcPr>
                </a:tc>
                <a:tc>
                  <a:txBody>
                    <a:bodyPr/>
                    <a:lstStyle/>
                    <a:p>
                      <a:pPr algn="ctr" fontAlgn="ctr"/>
                      <a:r>
                        <a:rPr lang="ru-RU" sz="1200" b="1" i="0" u="none" strike="noStrike">
                          <a:solidFill>
                            <a:srgbClr val="000000"/>
                          </a:solidFill>
                          <a:latin typeface="Times New Roman"/>
                        </a:rPr>
                        <a:t>16 256,8</a:t>
                      </a:r>
                    </a:p>
                  </a:txBody>
                  <a:tcPr marL="5818" marR="5818" marT="581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EF3"/>
                    </a:solidFill>
                  </a:tcPr>
                </a:tc>
                <a:tc>
                  <a:txBody>
                    <a:bodyPr/>
                    <a:lstStyle/>
                    <a:p>
                      <a:pPr algn="ctr" fontAlgn="ctr"/>
                      <a:r>
                        <a:rPr lang="ru-RU" sz="1200" b="1" i="0" u="none" strike="noStrike" dirty="0">
                          <a:solidFill>
                            <a:srgbClr val="000000"/>
                          </a:solidFill>
                          <a:latin typeface="Times New Roman"/>
                        </a:rPr>
                        <a:t>13 782,7</a:t>
                      </a:r>
                    </a:p>
                  </a:txBody>
                  <a:tcPr marL="5818" marR="5818" marT="581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EF3"/>
                    </a:solidFill>
                  </a:tcPr>
                </a:tc>
                <a:tc>
                  <a:txBody>
                    <a:bodyPr/>
                    <a:lstStyle/>
                    <a:p>
                      <a:pPr algn="ctr" fontAlgn="ctr"/>
                      <a:r>
                        <a:rPr lang="ru-RU" sz="1200" b="1" i="0" u="none" strike="noStrike">
                          <a:solidFill>
                            <a:srgbClr val="000000"/>
                          </a:solidFill>
                          <a:latin typeface="Times New Roman"/>
                        </a:rPr>
                        <a:t>13 809,8</a:t>
                      </a:r>
                    </a:p>
                  </a:txBody>
                  <a:tcPr marL="5818" marR="5818" marT="581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EF3"/>
                    </a:solidFill>
                  </a:tcPr>
                </a:tc>
              </a:tr>
              <a:tr h="236178">
                <a:tc>
                  <a:txBody>
                    <a:bodyPr/>
                    <a:lstStyle/>
                    <a:p>
                      <a:pPr algn="l" fontAlgn="t"/>
                      <a:r>
                        <a:rPr lang="ru-RU" sz="1200" b="0" i="0" u="none" strike="noStrike" dirty="0">
                          <a:solidFill>
                            <a:srgbClr val="000000"/>
                          </a:solidFill>
                          <a:latin typeface="Times New Roman"/>
                        </a:rPr>
                        <a:t>Доходы от использования имущества</a:t>
                      </a:r>
                    </a:p>
                  </a:txBody>
                  <a:tcPr marL="5818" marR="5818" marT="581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a:solidFill>
                            <a:srgbClr val="000000"/>
                          </a:solidFill>
                          <a:latin typeface="Times New Roman"/>
                        </a:rPr>
                        <a:t>5 631,4</a:t>
                      </a:r>
                    </a:p>
                  </a:txBody>
                  <a:tcPr marL="5818" marR="5818" marT="581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a:solidFill>
                            <a:srgbClr val="000000"/>
                          </a:solidFill>
                          <a:latin typeface="Times New Roman"/>
                        </a:rPr>
                        <a:t>5 253,8</a:t>
                      </a:r>
                    </a:p>
                  </a:txBody>
                  <a:tcPr marL="5818" marR="5818" marT="581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dirty="0">
                          <a:solidFill>
                            <a:srgbClr val="000000"/>
                          </a:solidFill>
                          <a:latin typeface="Times New Roman"/>
                        </a:rPr>
                        <a:t>5 253,5</a:t>
                      </a:r>
                    </a:p>
                  </a:txBody>
                  <a:tcPr marL="5818" marR="5818" marT="581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a:solidFill>
                            <a:srgbClr val="000000"/>
                          </a:solidFill>
                          <a:latin typeface="Times New Roman"/>
                        </a:rPr>
                        <a:t>5 253,5</a:t>
                      </a:r>
                    </a:p>
                  </a:txBody>
                  <a:tcPr marL="5818" marR="5818" marT="581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18371">
                <a:tc>
                  <a:txBody>
                    <a:bodyPr/>
                    <a:lstStyle/>
                    <a:p>
                      <a:pPr algn="l" fontAlgn="t"/>
                      <a:r>
                        <a:rPr lang="ru-RU" sz="1200" b="0" i="0" u="none" strike="noStrike" dirty="0">
                          <a:solidFill>
                            <a:srgbClr val="000000"/>
                          </a:solidFill>
                          <a:latin typeface="Times New Roman"/>
                        </a:rPr>
                        <a:t>Платежи при пользовании природными ресурсами</a:t>
                      </a:r>
                    </a:p>
                  </a:txBody>
                  <a:tcPr marL="5818" marR="5818" marT="581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a:solidFill>
                            <a:srgbClr val="000000"/>
                          </a:solidFill>
                          <a:latin typeface="Times New Roman"/>
                        </a:rPr>
                        <a:t>615,3</a:t>
                      </a:r>
                    </a:p>
                  </a:txBody>
                  <a:tcPr marL="5818" marR="5818" marT="581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a:solidFill>
                            <a:srgbClr val="000000"/>
                          </a:solidFill>
                          <a:latin typeface="Times New Roman"/>
                        </a:rPr>
                        <a:t>653,0</a:t>
                      </a:r>
                    </a:p>
                  </a:txBody>
                  <a:tcPr marL="5818" marR="5818" marT="581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dirty="0">
                          <a:solidFill>
                            <a:srgbClr val="000000"/>
                          </a:solidFill>
                          <a:latin typeface="Times New Roman"/>
                        </a:rPr>
                        <a:t>679,2</a:t>
                      </a:r>
                    </a:p>
                  </a:txBody>
                  <a:tcPr marL="5818" marR="5818" marT="581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a:solidFill>
                            <a:srgbClr val="000000"/>
                          </a:solidFill>
                          <a:latin typeface="Times New Roman"/>
                        </a:rPr>
                        <a:t>706,3</a:t>
                      </a:r>
                    </a:p>
                  </a:txBody>
                  <a:tcPr marL="5818" marR="5818" marT="581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90916">
                <a:tc>
                  <a:txBody>
                    <a:bodyPr/>
                    <a:lstStyle/>
                    <a:p>
                      <a:pPr algn="l" fontAlgn="t"/>
                      <a:r>
                        <a:rPr lang="ru-RU" sz="1200" b="0" i="0" u="none" strike="noStrike" dirty="0">
                          <a:solidFill>
                            <a:srgbClr val="000000"/>
                          </a:solidFill>
                          <a:latin typeface="Times New Roman"/>
                        </a:rPr>
                        <a:t>Доходы от продажи материальных и нематериальных активов</a:t>
                      </a:r>
                    </a:p>
                  </a:txBody>
                  <a:tcPr marL="5818" marR="5818" marT="581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a:solidFill>
                            <a:srgbClr val="000000"/>
                          </a:solidFill>
                          <a:latin typeface="Times New Roman"/>
                        </a:rPr>
                        <a:t>11 792,2</a:t>
                      </a:r>
                    </a:p>
                  </a:txBody>
                  <a:tcPr marL="5818" marR="5818" marT="581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a:solidFill>
                            <a:srgbClr val="000000"/>
                          </a:solidFill>
                          <a:latin typeface="Times New Roman"/>
                        </a:rPr>
                        <a:t>9 600,0</a:t>
                      </a:r>
                    </a:p>
                  </a:txBody>
                  <a:tcPr marL="5818" marR="5818" marT="581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dirty="0">
                          <a:solidFill>
                            <a:srgbClr val="000000"/>
                          </a:solidFill>
                          <a:latin typeface="Times New Roman"/>
                        </a:rPr>
                        <a:t>7 100,0</a:t>
                      </a:r>
                    </a:p>
                  </a:txBody>
                  <a:tcPr marL="5818" marR="5818" marT="581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dirty="0">
                          <a:solidFill>
                            <a:srgbClr val="000000"/>
                          </a:solidFill>
                          <a:latin typeface="Times New Roman"/>
                        </a:rPr>
                        <a:t>7 100,0</a:t>
                      </a:r>
                    </a:p>
                  </a:txBody>
                  <a:tcPr marL="5818" marR="5818" marT="581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11746">
                <a:tc>
                  <a:txBody>
                    <a:bodyPr/>
                    <a:lstStyle/>
                    <a:p>
                      <a:pPr algn="l" fontAlgn="t"/>
                      <a:r>
                        <a:rPr lang="ru-RU" sz="1200" b="0" i="0" u="none" strike="noStrike" dirty="0">
                          <a:solidFill>
                            <a:srgbClr val="000000"/>
                          </a:solidFill>
                          <a:latin typeface="Times New Roman"/>
                        </a:rPr>
                        <a:t>Штрафы, санкции, возмещение ущерба</a:t>
                      </a:r>
                    </a:p>
                  </a:txBody>
                  <a:tcPr marL="5818" marR="5818" marT="581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a:solidFill>
                            <a:srgbClr val="000000"/>
                          </a:solidFill>
                          <a:latin typeface="Times New Roman"/>
                        </a:rPr>
                        <a:t>4 233,1</a:t>
                      </a:r>
                    </a:p>
                  </a:txBody>
                  <a:tcPr marL="5818" marR="5818" marT="581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a:solidFill>
                            <a:srgbClr val="000000"/>
                          </a:solidFill>
                          <a:latin typeface="Times New Roman"/>
                        </a:rPr>
                        <a:t>750,0</a:t>
                      </a:r>
                    </a:p>
                  </a:txBody>
                  <a:tcPr marL="5818" marR="5818" marT="581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dirty="0">
                          <a:solidFill>
                            <a:srgbClr val="000000"/>
                          </a:solidFill>
                          <a:latin typeface="Times New Roman"/>
                        </a:rPr>
                        <a:t>750,0</a:t>
                      </a:r>
                    </a:p>
                  </a:txBody>
                  <a:tcPr marL="5818" marR="5818" marT="581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dirty="0">
                          <a:solidFill>
                            <a:srgbClr val="000000"/>
                          </a:solidFill>
                          <a:latin typeface="Times New Roman"/>
                        </a:rPr>
                        <a:t>750,0</a:t>
                      </a:r>
                    </a:p>
                  </a:txBody>
                  <a:tcPr marL="5818" marR="5818" marT="581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11746">
                <a:tc>
                  <a:txBody>
                    <a:bodyPr/>
                    <a:lstStyle/>
                    <a:p>
                      <a:pPr algn="l" fontAlgn="t"/>
                      <a:r>
                        <a:rPr lang="ru-RU" sz="1200" b="0" i="0" u="none" strike="noStrike">
                          <a:solidFill>
                            <a:srgbClr val="000000"/>
                          </a:solidFill>
                          <a:latin typeface="Times New Roman"/>
                        </a:rPr>
                        <a:t>Прочие неналоговые доходы</a:t>
                      </a:r>
                    </a:p>
                  </a:txBody>
                  <a:tcPr marL="5818" marR="5818" marT="581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dirty="0">
                          <a:solidFill>
                            <a:srgbClr val="000000"/>
                          </a:solidFill>
                          <a:latin typeface="Times New Roman"/>
                        </a:rPr>
                        <a:t> </a:t>
                      </a:r>
                    </a:p>
                  </a:txBody>
                  <a:tcPr marL="5818" marR="5818" marT="581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a:solidFill>
                            <a:srgbClr val="000000"/>
                          </a:solidFill>
                          <a:latin typeface="Times New Roman"/>
                        </a:rPr>
                        <a:t> </a:t>
                      </a:r>
                    </a:p>
                  </a:txBody>
                  <a:tcPr marL="5818" marR="5818" marT="581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dirty="0">
                          <a:solidFill>
                            <a:srgbClr val="000000"/>
                          </a:solidFill>
                          <a:latin typeface="Times New Roman"/>
                        </a:rPr>
                        <a:t> </a:t>
                      </a:r>
                    </a:p>
                  </a:txBody>
                  <a:tcPr marL="5818" marR="5818" marT="581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dirty="0">
                          <a:solidFill>
                            <a:srgbClr val="000000"/>
                          </a:solidFill>
                          <a:latin typeface="Times New Roman"/>
                        </a:rPr>
                        <a:t> </a:t>
                      </a:r>
                    </a:p>
                  </a:txBody>
                  <a:tcPr marL="5818" marR="5818" marT="581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30071">
                <a:tc>
                  <a:txBody>
                    <a:bodyPr/>
                    <a:lstStyle/>
                    <a:p>
                      <a:pPr algn="l" fontAlgn="ctr"/>
                      <a:r>
                        <a:rPr lang="ru-RU" sz="1200" b="1" i="0" u="none" strike="noStrike">
                          <a:solidFill>
                            <a:srgbClr val="000000"/>
                          </a:solidFill>
                          <a:latin typeface="Times New Roman"/>
                        </a:rPr>
                        <a:t>БЕЗВОЗМЕЗДНЫЕ ПОСТУПЛЕНИЯ</a:t>
                      </a:r>
                    </a:p>
                  </a:txBody>
                  <a:tcPr marL="5818" marR="5818" marT="581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EF3"/>
                    </a:solidFill>
                  </a:tcPr>
                </a:tc>
                <a:tc>
                  <a:txBody>
                    <a:bodyPr/>
                    <a:lstStyle/>
                    <a:p>
                      <a:pPr algn="ctr" fontAlgn="ctr"/>
                      <a:r>
                        <a:rPr lang="ru-RU" sz="1200" b="1" i="0" u="none" strike="noStrike" dirty="0">
                          <a:solidFill>
                            <a:srgbClr val="000000"/>
                          </a:solidFill>
                          <a:latin typeface="Times New Roman"/>
                        </a:rPr>
                        <a:t>852 737,1</a:t>
                      </a:r>
                    </a:p>
                  </a:txBody>
                  <a:tcPr marL="5818" marR="5818" marT="581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EF3"/>
                    </a:solidFill>
                  </a:tcPr>
                </a:tc>
                <a:tc>
                  <a:txBody>
                    <a:bodyPr/>
                    <a:lstStyle/>
                    <a:p>
                      <a:pPr algn="ctr" fontAlgn="ctr"/>
                      <a:r>
                        <a:rPr lang="ru-RU" sz="1200" b="1" i="0" u="none" strike="noStrike" dirty="0" smtClean="0">
                          <a:solidFill>
                            <a:srgbClr val="000000"/>
                          </a:solidFill>
                          <a:latin typeface="Times New Roman"/>
                        </a:rPr>
                        <a:t>789 615,7</a:t>
                      </a:r>
                      <a:endParaRPr lang="ru-RU" sz="1200" b="1" i="0" u="none" strike="noStrike" dirty="0">
                        <a:solidFill>
                          <a:srgbClr val="000000"/>
                        </a:solidFill>
                        <a:latin typeface="Times New Roman"/>
                      </a:endParaRPr>
                    </a:p>
                  </a:txBody>
                  <a:tcPr marL="5818" marR="5818" marT="581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EF3"/>
                    </a:solidFill>
                  </a:tcPr>
                </a:tc>
                <a:tc>
                  <a:txBody>
                    <a:bodyPr/>
                    <a:lstStyle/>
                    <a:p>
                      <a:pPr algn="ctr" fontAlgn="ctr"/>
                      <a:r>
                        <a:rPr lang="ru-RU" sz="1200" b="1" i="0" u="none" strike="noStrike" dirty="0" smtClean="0">
                          <a:solidFill>
                            <a:srgbClr val="000000"/>
                          </a:solidFill>
                          <a:latin typeface="Times New Roman"/>
                        </a:rPr>
                        <a:t>751 312,1</a:t>
                      </a:r>
                      <a:endParaRPr lang="ru-RU" sz="1200" b="1" i="0" u="none" strike="noStrike" dirty="0">
                        <a:solidFill>
                          <a:srgbClr val="000000"/>
                        </a:solidFill>
                        <a:latin typeface="Times New Roman"/>
                      </a:endParaRPr>
                    </a:p>
                  </a:txBody>
                  <a:tcPr marL="5818" marR="5818" marT="581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EF3"/>
                    </a:solidFill>
                  </a:tcPr>
                </a:tc>
                <a:tc>
                  <a:txBody>
                    <a:bodyPr/>
                    <a:lstStyle/>
                    <a:p>
                      <a:pPr algn="ctr" fontAlgn="ctr"/>
                      <a:r>
                        <a:rPr lang="ru-RU" sz="1200" b="1" i="0" u="none" strike="noStrike" dirty="0" smtClean="0">
                          <a:solidFill>
                            <a:srgbClr val="000000"/>
                          </a:solidFill>
                          <a:latin typeface="Times New Roman"/>
                        </a:rPr>
                        <a:t>752 506,8</a:t>
                      </a:r>
                      <a:endParaRPr lang="ru-RU" sz="1200" b="1" i="0" u="none" strike="noStrike" dirty="0">
                        <a:solidFill>
                          <a:srgbClr val="000000"/>
                        </a:solidFill>
                        <a:latin typeface="Times New Roman"/>
                      </a:endParaRPr>
                    </a:p>
                  </a:txBody>
                  <a:tcPr marL="5818" marR="5818" marT="581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EF3"/>
                    </a:solidFill>
                  </a:tcPr>
                </a:tc>
              </a:tr>
              <a:tr h="211746">
                <a:tc>
                  <a:txBody>
                    <a:bodyPr/>
                    <a:lstStyle/>
                    <a:p>
                      <a:pPr algn="l" fontAlgn="t"/>
                      <a:r>
                        <a:rPr lang="ru-RU" sz="1200" b="0" i="0" u="none" strike="noStrike">
                          <a:solidFill>
                            <a:srgbClr val="000000"/>
                          </a:solidFill>
                          <a:latin typeface="Times New Roman"/>
                        </a:rPr>
                        <a:t>Дотации</a:t>
                      </a:r>
                    </a:p>
                  </a:txBody>
                  <a:tcPr marL="5818" marR="5818" marT="581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a:solidFill>
                            <a:srgbClr val="000000"/>
                          </a:solidFill>
                          <a:latin typeface="Times New Roman"/>
                        </a:rPr>
                        <a:t>202 281,6</a:t>
                      </a:r>
                    </a:p>
                  </a:txBody>
                  <a:tcPr marL="5818" marR="5818" marT="581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a:solidFill>
                            <a:srgbClr val="000000"/>
                          </a:solidFill>
                          <a:latin typeface="Times New Roman"/>
                        </a:rPr>
                        <a:t>183 734,6</a:t>
                      </a:r>
                    </a:p>
                  </a:txBody>
                  <a:tcPr marL="5818" marR="5818" marT="581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dirty="0">
                          <a:solidFill>
                            <a:srgbClr val="000000"/>
                          </a:solidFill>
                          <a:latin typeface="Times New Roman"/>
                        </a:rPr>
                        <a:t>153 534,8</a:t>
                      </a:r>
                    </a:p>
                  </a:txBody>
                  <a:tcPr marL="5818" marR="5818" marT="581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dirty="0">
                          <a:solidFill>
                            <a:srgbClr val="000000"/>
                          </a:solidFill>
                          <a:latin typeface="Times New Roman"/>
                        </a:rPr>
                        <a:t>148 738,7</a:t>
                      </a:r>
                    </a:p>
                  </a:txBody>
                  <a:tcPr marL="5818" marR="5818" marT="581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11746">
                <a:tc>
                  <a:txBody>
                    <a:bodyPr/>
                    <a:lstStyle/>
                    <a:p>
                      <a:pPr algn="l" fontAlgn="t"/>
                      <a:r>
                        <a:rPr lang="ru-RU" sz="1200" b="0" i="0" u="none" strike="noStrike">
                          <a:solidFill>
                            <a:srgbClr val="000000"/>
                          </a:solidFill>
                          <a:latin typeface="Times New Roman"/>
                        </a:rPr>
                        <a:t>Субсидии</a:t>
                      </a:r>
                    </a:p>
                  </a:txBody>
                  <a:tcPr marL="5818" marR="5818" marT="581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dirty="0">
                          <a:solidFill>
                            <a:srgbClr val="000000"/>
                          </a:solidFill>
                          <a:latin typeface="Times New Roman"/>
                        </a:rPr>
                        <a:t>142 604,0</a:t>
                      </a:r>
                    </a:p>
                  </a:txBody>
                  <a:tcPr marL="5818" marR="5818" marT="581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dirty="0" smtClean="0">
                          <a:solidFill>
                            <a:srgbClr val="000000"/>
                          </a:solidFill>
                          <a:latin typeface="Times New Roman"/>
                        </a:rPr>
                        <a:t>91710,3</a:t>
                      </a:r>
                      <a:endParaRPr lang="ru-RU" sz="1200" b="0" i="0" u="none" strike="noStrike" dirty="0">
                        <a:solidFill>
                          <a:srgbClr val="000000"/>
                        </a:solidFill>
                        <a:latin typeface="Times New Roman"/>
                      </a:endParaRPr>
                    </a:p>
                  </a:txBody>
                  <a:tcPr marL="5818" marR="5818" marT="581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dirty="0" smtClean="0">
                          <a:solidFill>
                            <a:srgbClr val="000000"/>
                          </a:solidFill>
                          <a:latin typeface="Times New Roman"/>
                        </a:rPr>
                        <a:t>83565,9</a:t>
                      </a:r>
                      <a:endParaRPr lang="ru-RU" sz="1200" b="0" i="0" u="none" strike="noStrike" dirty="0">
                        <a:solidFill>
                          <a:srgbClr val="000000"/>
                        </a:solidFill>
                        <a:latin typeface="Times New Roman"/>
                      </a:endParaRPr>
                    </a:p>
                  </a:txBody>
                  <a:tcPr marL="5818" marR="5818" marT="581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dirty="0" smtClean="0">
                          <a:solidFill>
                            <a:srgbClr val="000000"/>
                          </a:solidFill>
                          <a:latin typeface="Times New Roman"/>
                        </a:rPr>
                        <a:t>84238,7</a:t>
                      </a:r>
                      <a:endParaRPr lang="ru-RU" sz="1200" b="0" i="0" u="none" strike="noStrike" dirty="0">
                        <a:solidFill>
                          <a:srgbClr val="000000"/>
                        </a:solidFill>
                        <a:latin typeface="Times New Roman"/>
                      </a:endParaRPr>
                    </a:p>
                  </a:txBody>
                  <a:tcPr marL="5818" marR="5818" marT="581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11746">
                <a:tc>
                  <a:txBody>
                    <a:bodyPr/>
                    <a:lstStyle/>
                    <a:p>
                      <a:pPr algn="l" fontAlgn="t"/>
                      <a:r>
                        <a:rPr lang="ru-RU" sz="1200" b="0" i="0" u="none" strike="noStrike">
                          <a:solidFill>
                            <a:srgbClr val="000000"/>
                          </a:solidFill>
                          <a:latin typeface="Times New Roman"/>
                        </a:rPr>
                        <a:t>Субвенции</a:t>
                      </a:r>
                    </a:p>
                  </a:txBody>
                  <a:tcPr marL="5818" marR="5818" marT="581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dirty="0">
                          <a:solidFill>
                            <a:srgbClr val="000000"/>
                          </a:solidFill>
                          <a:latin typeface="Times New Roman"/>
                        </a:rPr>
                        <a:t>487 088,3</a:t>
                      </a:r>
                    </a:p>
                  </a:txBody>
                  <a:tcPr marL="5818" marR="5818" marT="581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dirty="0" smtClean="0">
                          <a:solidFill>
                            <a:srgbClr val="000000"/>
                          </a:solidFill>
                          <a:latin typeface="Times New Roman"/>
                        </a:rPr>
                        <a:t>513593,9</a:t>
                      </a:r>
                      <a:endParaRPr lang="ru-RU" sz="1200" b="0" i="0" u="none" strike="noStrike" dirty="0">
                        <a:solidFill>
                          <a:srgbClr val="000000"/>
                        </a:solidFill>
                        <a:latin typeface="Times New Roman"/>
                      </a:endParaRPr>
                    </a:p>
                  </a:txBody>
                  <a:tcPr marL="5818" marR="5818" marT="581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dirty="0" smtClean="0">
                          <a:solidFill>
                            <a:srgbClr val="000000"/>
                          </a:solidFill>
                          <a:latin typeface="Times New Roman"/>
                        </a:rPr>
                        <a:t>514211,4</a:t>
                      </a:r>
                      <a:endParaRPr lang="ru-RU" sz="1200" b="0" i="0" u="none" strike="noStrike" dirty="0">
                        <a:solidFill>
                          <a:srgbClr val="000000"/>
                        </a:solidFill>
                        <a:latin typeface="Times New Roman"/>
                      </a:endParaRPr>
                    </a:p>
                  </a:txBody>
                  <a:tcPr marL="5818" marR="5818" marT="581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dirty="0" smtClean="0">
                          <a:solidFill>
                            <a:srgbClr val="000000"/>
                          </a:solidFill>
                          <a:latin typeface="Times New Roman"/>
                        </a:rPr>
                        <a:t>514679,4</a:t>
                      </a:r>
                      <a:endParaRPr lang="ru-RU" sz="1200" b="0" i="0" u="none" strike="noStrike" dirty="0">
                        <a:solidFill>
                          <a:srgbClr val="000000"/>
                        </a:solidFill>
                        <a:latin typeface="Times New Roman"/>
                      </a:endParaRPr>
                    </a:p>
                  </a:txBody>
                  <a:tcPr marL="5818" marR="5818" marT="581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11746">
                <a:tc>
                  <a:txBody>
                    <a:bodyPr/>
                    <a:lstStyle/>
                    <a:p>
                      <a:pPr algn="l" fontAlgn="t"/>
                      <a:r>
                        <a:rPr lang="ru-RU" sz="1200" b="0" i="0" u="none" strike="noStrike">
                          <a:solidFill>
                            <a:srgbClr val="000000"/>
                          </a:solidFill>
                          <a:latin typeface="Times New Roman"/>
                        </a:rPr>
                        <a:t>Иные межбюджетные трансферты</a:t>
                      </a:r>
                    </a:p>
                  </a:txBody>
                  <a:tcPr marL="5818" marR="5818" marT="581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dirty="0">
                          <a:solidFill>
                            <a:srgbClr val="000000"/>
                          </a:solidFill>
                          <a:latin typeface="Times New Roman"/>
                        </a:rPr>
                        <a:t>20 763,2</a:t>
                      </a:r>
                    </a:p>
                  </a:txBody>
                  <a:tcPr marL="5818" marR="5818" marT="581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dirty="0" smtClean="0">
                          <a:solidFill>
                            <a:srgbClr val="000000"/>
                          </a:solidFill>
                          <a:latin typeface="Times New Roman"/>
                        </a:rPr>
                        <a:t>576,9</a:t>
                      </a:r>
                      <a:endParaRPr lang="ru-RU" sz="1200" b="0" i="0" u="none" strike="noStrike" dirty="0">
                        <a:solidFill>
                          <a:srgbClr val="000000"/>
                        </a:solidFill>
                        <a:latin typeface="Times New Roman"/>
                      </a:endParaRPr>
                    </a:p>
                  </a:txBody>
                  <a:tcPr marL="5818" marR="5818" marT="581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endParaRPr lang="ru-RU" sz="1200" b="0" i="0" u="none" strike="noStrike" dirty="0">
                        <a:solidFill>
                          <a:srgbClr val="000000"/>
                        </a:solidFill>
                        <a:latin typeface="Times New Roman"/>
                      </a:endParaRPr>
                    </a:p>
                  </a:txBody>
                  <a:tcPr marL="5818" marR="5818" marT="581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dirty="0" smtClean="0">
                          <a:solidFill>
                            <a:srgbClr val="000000"/>
                          </a:solidFill>
                          <a:latin typeface="Times New Roman"/>
                        </a:rPr>
                        <a:t>4850,0</a:t>
                      </a:r>
                      <a:endParaRPr lang="ru-RU" sz="1200" b="0" i="0" u="none" strike="noStrike" dirty="0">
                        <a:solidFill>
                          <a:srgbClr val="000000"/>
                        </a:solidFill>
                        <a:latin typeface="Times New Roman"/>
                      </a:endParaRPr>
                    </a:p>
                  </a:txBody>
                  <a:tcPr marL="5818" marR="5818" marT="581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23961">
                <a:tc>
                  <a:txBody>
                    <a:bodyPr/>
                    <a:lstStyle/>
                    <a:p>
                      <a:pPr algn="l" fontAlgn="ctr"/>
                      <a:r>
                        <a:rPr lang="ru-RU" sz="1200" b="1" i="0" u="none" strike="noStrike">
                          <a:solidFill>
                            <a:srgbClr val="000000"/>
                          </a:solidFill>
                          <a:latin typeface="Times New Roman"/>
                        </a:rPr>
                        <a:t>ВСЕГО ДОХОДОВ</a:t>
                      </a:r>
                    </a:p>
                  </a:txBody>
                  <a:tcPr marL="5818" marR="5818" marT="581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EF3"/>
                    </a:solidFill>
                  </a:tcPr>
                </a:tc>
                <a:tc>
                  <a:txBody>
                    <a:bodyPr/>
                    <a:lstStyle/>
                    <a:p>
                      <a:pPr algn="ctr" fontAlgn="ctr"/>
                      <a:r>
                        <a:rPr lang="ru-RU" sz="1200" b="1" i="0" u="none" strike="noStrike" dirty="0">
                          <a:solidFill>
                            <a:srgbClr val="000000"/>
                          </a:solidFill>
                          <a:latin typeface="Times New Roman"/>
                        </a:rPr>
                        <a:t>1 067 637,2</a:t>
                      </a:r>
                    </a:p>
                  </a:txBody>
                  <a:tcPr marL="5818" marR="5818" marT="581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EF3"/>
                    </a:solidFill>
                  </a:tcPr>
                </a:tc>
                <a:tc>
                  <a:txBody>
                    <a:bodyPr/>
                    <a:lstStyle/>
                    <a:p>
                      <a:pPr algn="ctr" fontAlgn="ctr"/>
                      <a:r>
                        <a:rPr lang="ru-RU" sz="1200" b="1" i="0" u="none" strike="noStrike" dirty="0" smtClean="0">
                          <a:solidFill>
                            <a:srgbClr val="000000"/>
                          </a:solidFill>
                          <a:latin typeface="Times New Roman"/>
                        </a:rPr>
                        <a:t>1 037 922,9</a:t>
                      </a:r>
                      <a:endParaRPr lang="ru-RU" sz="1200" b="1" i="0" u="none" strike="noStrike" dirty="0">
                        <a:solidFill>
                          <a:srgbClr val="000000"/>
                        </a:solidFill>
                        <a:latin typeface="Times New Roman"/>
                      </a:endParaRPr>
                    </a:p>
                  </a:txBody>
                  <a:tcPr marL="5818" marR="5818" marT="581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EF3"/>
                    </a:solidFill>
                  </a:tcPr>
                </a:tc>
                <a:tc>
                  <a:txBody>
                    <a:bodyPr/>
                    <a:lstStyle/>
                    <a:p>
                      <a:pPr algn="ctr" fontAlgn="ctr"/>
                      <a:r>
                        <a:rPr lang="ru-RU" sz="1200" b="1" i="0" u="none" strike="noStrike" dirty="0" smtClean="0">
                          <a:solidFill>
                            <a:srgbClr val="000000"/>
                          </a:solidFill>
                          <a:latin typeface="Times New Roman"/>
                        </a:rPr>
                        <a:t>1 006 887,1</a:t>
                      </a:r>
                      <a:endParaRPr lang="ru-RU" sz="1200" b="1" i="0" u="none" strike="noStrike" dirty="0">
                        <a:solidFill>
                          <a:srgbClr val="000000"/>
                        </a:solidFill>
                        <a:latin typeface="Times New Roman"/>
                      </a:endParaRPr>
                    </a:p>
                  </a:txBody>
                  <a:tcPr marL="5818" marR="5818" marT="581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EF3"/>
                    </a:solidFill>
                  </a:tcPr>
                </a:tc>
                <a:tc>
                  <a:txBody>
                    <a:bodyPr/>
                    <a:lstStyle/>
                    <a:p>
                      <a:pPr algn="ctr" fontAlgn="ctr"/>
                      <a:r>
                        <a:rPr lang="ru-RU" sz="1200" b="1" i="0" u="none" strike="noStrike" dirty="0" smtClean="0">
                          <a:solidFill>
                            <a:srgbClr val="000000"/>
                          </a:solidFill>
                          <a:latin typeface="Times New Roman"/>
                        </a:rPr>
                        <a:t>1 020 425,8</a:t>
                      </a:r>
                      <a:endParaRPr lang="ru-RU" sz="1200" b="1" i="0" u="none" strike="noStrike" dirty="0">
                        <a:solidFill>
                          <a:srgbClr val="000000"/>
                        </a:solidFill>
                        <a:latin typeface="Times New Roman"/>
                      </a:endParaRPr>
                    </a:p>
                  </a:txBody>
                  <a:tcPr marL="5818" marR="5818" marT="581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EF3"/>
                    </a:solidFill>
                  </a:tcPr>
                </a:tc>
              </a:tr>
            </a:tbl>
          </a:graphicData>
        </a:graphic>
      </p:graphicFrame>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ChangeArrowheads="1"/>
          </p:cNvSpPr>
          <p:nvPr/>
        </p:nvSpPr>
        <p:spPr bwMode="auto">
          <a:xfrm>
            <a:off x="285720" y="428604"/>
            <a:ext cx="8572560" cy="92333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0850" algn="ctr" defTabSz="914400" rtl="0" eaLnBrk="1" fontAlgn="base" latinLnBrk="0" hangingPunct="1">
              <a:lnSpc>
                <a:spcPct val="100000"/>
              </a:lnSpc>
              <a:spcBef>
                <a:spcPct val="0"/>
              </a:spcBef>
              <a:spcAft>
                <a:spcPct val="0"/>
              </a:spcAft>
              <a:buClrTx/>
              <a:buSzTx/>
              <a:buFontTx/>
              <a:buNone/>
              <a:tabLst/>
            </a:pPr>
            <a:r>
              <a:rPr kumimoji="0" lang="ru-RU"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Соотношение поступления налоговых, неналоговых доходов и безвозмездных поступлений  на 2021- 2023 годы приведено на гистограмме:</a:t>
            </a:r>
            <a:endParaRPr kumimoji="0" lang="ru-RU" b="1"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6147" name="Rectangle 3"/>
          <p:cNvSpPr>
            <a:spLocks noChangeArrowheads="1"/>
          </p:cNvSpPr>
          <p:nvPr/>
        </p:nvSpPr>
        <p:spPr bwMode="auto">
          <a:xfrm>
            <a:off x="457200" y="55403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571500" algn="l" defTabSz="914400" rtl="0" eaLnBrk="1" fontAlgn="base" latinLnBrk="0" hangingPunct="1">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graphicFrame>
        <p:nvGraphicFramePr>
          <p:cNvPr id="5" name="Диаграмма 4"/>
          <p:cNvGraphicFramePr/>
          <p:nvPr/>
        </p:nvGraphicFramePr>
        <p:xfrm>
          <a:off x="899592" y="1412776"/>
          <a:ext cx="7560840" cy="4824536"/>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ChangeArrowheads="1"/>
          </p:cNvSpPr>
          <p:nvPr/>
        </p:nvSpPr>
        <p:spPr bwMode="auto">
          <a:xfrm>
            <a:off x="357158" y="500042"/>
            <a:ext cx="8429684" cy="92333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0850" algn="ctr" defTabSz="914400" rtl="0" eaLnBrk="1" fontAlgn="base" latinLnBrk="0" hangingPunct="1">
              <a:lnSpc>
                <a:spcPct val="100000"/>
              </a:lnSpc>
              <a:spcBef>
                <a:spcPct val="0"/>
              </a:spcBef>
              <a:spcAft>
                <a:spcPct val="0"/>
              </a:spcAft>
              <a:buClrTx/>
              <a:buSzTx/>
              <a:buFontTx/>
              <a:buNone/>
              <a:tabLst/>
            </a:pPr>
            <a:r>
              <a:rPr kumimoji="0" lang="ru-RU"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Структура налоговых, неналоговых доходов бюджета Пугачевского муниципального района на 2021 – 2023 годы (тыс.рублей)</a:t>
            </a:r>
            <a:endParaRPr kumimoji="0" lang="ru-RU"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5123" name="Rectangle 3"/>
          <p:cNvSpPr>
            <a:spLocks noChangeArrowheads="1"/>
          </p:cNvSpPr>
          <p:nvPr/>
        </p:nvSpPr>
        <p:spPr bwMode="auto">
          <a:xfrm>
            <a:off x="457200" y="5478463"/>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graphicFrame>
        <p:nvGraphicFramePr>
          <p:cNvPr id="6" name="Диаграмма 5"/>
          <p:cNvGraphicFramePr/>
          <p:nvPr/>
        </p:nvGraphicFramePr>
        <p:xfrm>
          <a:off x="827584" y="1196753"/>
          <a:ext cx="7920880" cy="5256584"/>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Rectangle 1"/>
          <p:cNvSpPr>
            <a:spLocks noChangeArrowheads="1"/>
          </p:cNvSpPr>
          <p:nvPr/>
        </p:nvSpPr>
        <p:spPr bwMode="auto">
          <a:xfrm>
            <a:off x="428596" y="332656"/>
            <a:ext cx="8429684" cy="608248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571500" algn="ctr" defTabSz="914400" rtl="0" eaLnBrk="1" fontAlgn="base" latinLnBrk="0" hangingPunct="1">
              <a:lnSpc>
                <a:spcPct val="100000"/>
              </a:lnSpc>
              <a:spcBef>
                <a:spcPct val="0"/>
              </a:spcBef>
              <a:spcAft>
                <a:spcPct val="0"/>
              </a:spcAft>
              <a:buClrTx/>
              <a:buSzTx/>
              <a:buFontTx/>
              <a:buNone/>
              <a:tabLst/>
            </a:pPr>
            <a:r>
              <a:rPr kumimoji="0" lang="ru-RU" sz="2000" b="1" i="0" u="none" strike="noStrike" cap="none" normalizeH="0" baseline="0" dirty="0" smtClean="0">
                <a:ln>
                  <a:noFill/>
                </a:ln>
                <a:solidFill>
                  <a:srgbClr val="002060"/>
                </a:solidFill>
                <a:effectLst/>
                <a:latin typeface="Times New Roman" pitchFamily="18" charset="0"/>
                <a:ea typeface="Times New Roman" pitchFamily="18" charset="0"/>
                <a:cs typeface="Times New Roman" pitchFamily="18" charset="0"/>
              </a:rPr>
              <a:t>НАЛОГОВЫЕ ДОХОДЫ БЮДЖЕТА </a:t>
            </a:r>
            <a:endParaRPr kumimoji="0" lang="ru-RU" sz="6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539750" algn="ctr" defTabSz="914400" rtl="0" eaLnBrk="0" fontAlgn="base" latinLnBrk="0" hangingPunct="0">
              <a:lnSpc>
                <a:spcPct val="100000"/>
              </a:lnSpc>
              <a:spcBef>
                <a:spcPct val="0"/>
              </a:spcBef>
              <a:spcAft>
                <a:spcPct val="0"/>
              </a:spcAft>
              <a:buClrTx/>
              <a:buSzTx/>
              <a:buFontTx/>
              <a:buNone/>
              <a:tabLst/>
            </a:pPr>
            <a:r>
              <a:rPr kumimoji="0" lang="ru-RU" sz="2000" b="1" i="0" u="none" strike="noStrike" cap="none" normalizeH="0" baseline="0" dirty="0" smtClean="0">
                <a:ln>
                  <a:noFill/>
                </a:ln>
                <a:solidFill>
                  <a:srgbClr val="002060"/>
                </a:solidFill>
                <a:effectLst/>
                <a:latin typeface="Times New Roman" pitchFamily="18" charset="0"/>
                <a:ea typeface="Times New Roman" pitchFamily="18" charset="0"/>
                <a:cs typeface="Times New Roman" pitchFamily="18" charset="0"/>
              </a:rPr>
              <a:t>ПУГАЧЕВСКОГО МУНИЦИПАЛЬНОГО РАЙОНА</a:t>
            </a:r>
          </a:p>
          <a:p>
            <a:pPr marL="0" marR="0" lvl="0" indent="539750" algn="ctr" defTabSz="914400" rtl="0" eaLnBrk="0" fontAlgn="base" latinLnBrk="0" hangingPunct="0">
              <a:lnSpc>
                <a:spcPct val="100000"/>
              </a:lnSpc>
              <a:spcBef>
                <a:spcPct val="0"/>
              </a:spcBef>
              <a:spcAft>
                <a:spcPct val="0"/>
              </a:spcAft>
              <a:buClrTx/>
              <a:buSzTx/>
              <a:buFontTx/>
              <a:buNone/>
              <a:tabLst/>
            </a:pPr>
            <a:endParaRPr kumimoji="0" lang="ru-RU" sz="1000" b="1" i="0" u="none" strike="noStrike" cap="none" normalizeH="0" baseline="0" dirty="0" smtClean="0">
              <a:ln>
                <a:noFill/>
              </a:ln>
              <a:solidFill>
                <a:srgbClr val="002060"/>
              </a:solidFill>
              <a:effectLst/>
              <a:latin typeface="Times New Roman" pitchFamily="18" charset="0"/>
              <a:ea typeface="Times New Roman" pitchFamily="18" charset="0"/>
              <a:cs typeface="Times New Roman" pitchFamily="18" charset="0"/>
            </a:endParaRPr>
          </a:p>
          <a:p>
            <a:pPr marL="0" marR="0" lvl="0" indent="539750" algn="just" defTabSz="914400" rtl="0" eaLnBrk="0" fontAlgn="base" latinLnBrk="0" hangingPunct="0">
              <a:lnSpc>
                <a:spcPct val="100000"/>
              </a:lnSpc>
              <a:spcBef>
                <a:spcPct val="0"/>
              </a:spcBef>
              <a:spcAft>
                <a:spcPct val="0"/>
              </a:spcAft>
              <a:buClrTx/>
              <a:buSzTx/>
              <a:buFontTx/>
              <a:buNone/>
              <a:tabLst/>
            </a:pPr>
            <a:endParaRPr kumimoji="0" lang="ru-RU" sz="6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539750" algn="just" defTabSz="914400" rtl="0" eaLnBrk="0" fontAlgn="base" latinLnBrk="0" hangingPunct="0">
              <a:lnSpc>
                <a:spcPct val="100000"/>
              </a:lnSpc>
              <a:spcBef>
                <a:spcPct val="0"/>
              </a:spcBef>
              <a:spcAft>
                <a:spcPct val="0"/>
              </a:spcAft>
              <a:buClrTx/>
              <a:buSzTx/>
              <a:buFontTx/>
              <a:buNone/>
              <a:tabLst/>
            </a:pPr>
            <a:r>
              <a:rPr kumimoji="0" lang="ru-RU" sz="160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Налоговые доходы районного бюджета на 2021 год запланированы в объеме 232 050,4 тыс. рублей или 12,3 процентов от общего объема доходов.  </a:t>
            </a:r>
            <a:r>
              <a:rPr kumimoji="0" lang="ru-RU" sz="16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Налог на доходы физических лиц </a:t>
            </a:r>
            <a:r>
              <a:rPr kumimoji="0" lang="ru-RU" sz="160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на 2021 год рассчитывался  исходя из социально-экономических показателей развития района, главными из которых являются - фонд оплаты труда работающих, выплаты социального характера и численность работающих. Прогнозируется рост фонда оплаты труда в 2021 году по отношению к 2020 году на 8,2 процентов. В проекте бюджета Пугачевского муниципального района налог на доходы физических лиц планируется в объеме  132 135,6 тыс.рублей. </a:t>
            </a:r>
          </a:p>
          <a:p>
            <a:pPr marL="0" marR="0" lvl="0" indent="539750" algn="just" defTabSz="914400" rtl="0" eaLnBrk="0" fontAlgn="base" latinLnBrk="0" hangingPunct="0">
              <a:lnSpc>
                <a:spcPct val="100000"/>
              </a:lnSpc>
              <a:spcBef>
                <a:spcPct val="0"/>
              </a:spcBef>
              <a:spcAft>
                <a:spcPct val="0"/>
              </a:spcAft>
              <a:buClrTx/>
              <a:buSzTx/>
              <a:buFontTx/>
              <a:buNone/>
              <a:tabLst/>
            </a:pPr>
            <a:r>
              <a:rPr kumimoji="0" lang="ru-RU"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В основу расчета </a:t>
            </a:r>
            <a:r>
              <a:rPr kumimoji="0" lang="ru-RU" sz="16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единого сельскохозяйственного налога</a:t>
            </a:r>
            <a:r>
              <a:rPr kumimoji="0" lang="ru-RU"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приняты доходы, уменьшенные на величину расходов в соответствии со статьей 346.5 Налогового Кодекса Российской Федерации, сельскохозяйственных товаропроизводителей, перешедших на уплату единого сельскохозяйственного налога. Поступление единого сельскохозяйственного налога в 2021 году планируется в сумме </a:t>
            </a:r>
            <a:r>
              <a:rPr kumimoji="0" lang="ru-RU" sz="16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9078,8</a:t>
            </a:r>
            <a:r>
              <a:rPr kumimoji="0" lang="ru-RU"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тыс.рублей,</a:t>
            </a:r>
            <a:r>
              <a:rPr kumimoji="0" lang="ru-RU" sz="1600" b="0" i="0" u="none" strike="noStrike" cap="none" normalizeH="0" dirty="0" smtClean="0">
                <a:ln>
                  <a:noFill/>
                </a:ln>
                <a:solidFill>
                  <a:schemeClr val="tx1"/>
                </a:solidFill>
                <a:effectLst/>
                <a:latin typeface="Times New Roman" pitchFamily="18" charset="0"/>
                <a:ea typeface="Times New Roman" pitchFamily="18" charset="0"/>
                <a:cs typeface="Times New Roman" pitchFamily="18" charset="0"/>
              </a:rPr>
              <a:t> в 2022 году – в размере 9578,2 тыс.рублей, в 2023 году 10152,8 тыс.рублей.</a:t>
            </a:r>
          </a:p>
          <a:p>
            <a:pPr marL="0" marR="0" lvl="0" indent="539750" algn="just" defTabSz="914400" rtl="0" eaLnBrk="0" fontAlgn="base" latinLnBrk="0" hangingPunct="0">
              <a:lnSpc>
                <a:spcPct val="100000"/>
              </a:lnSpc>
              <a:spcBef>
                <a:spcPct val="0"/>
              </a:spcBef>
              <a:spcAft>
                <a:spcPct val="0"/>
              </a:spcAft>
              <a:buClrTx/>
              <a:buSzTx/>
              <a:buFontTx/>
              <a:buNone/>
              <a:tabLst/>
            </a:pPr>
            <a:r>
              <a:rPr kumimoji="0" lang="ru-RU" sz="1600" b="0" i="0" u="none" strike="noStrike" cap="none" normalizeH="0" dirty="0" smtClean="0">
                <a:ln>
                  <a:noFill/>
                </a:ln>
                <a:solidFill>
                  <a:schemeClr val="tx1"/>
                </a:solidFill>
                <a:effectLst/>
                <a:latin typeface="Times New Roman" pitchFamily="18" charset="0"/>
                <a:ea typeface="Times New Roman" pitchFamily="18" charset="0"/>
                <a:cs typeface="Times New Roman" pitchFamily="18" charset="0"/>
              </a:rPr>
              <a:t>С 1 января 2021 года действие </a:t>
            </a:r>
            <a:r>
              <a:rPr kumimoji="0" lang="ru-RU" sz="1600" b="1" i="0" u="none" strike="noStrike" cap="none" normalizeH="0" dirty="0" smtClean="0">
                <a:ln>
                  <a:noFill/>
                </a:ln>
                <a:solidFill>
                  <a:schemeClr val="tx1"/>
                </a:solidFill>
                <a:effectLst/>
                <a:latin typeface="Times New Roman" pitchFamily="18" charset="0"/>
                <a:ea typeface="Times New Roman" pitchFamily="18" charset="0"/>
                <a:cs typeface="Times New Roman" pitchFamily="18" charset="0"/>
              </a:rPr>
              <a:t>единого налога на вмененный доход </a:t>
            </a:r>
            <a:r>
              <a:rPr kumimoji="0" lang="ru-RU" sz="1600" b="0" i="0" u="none" strike="noStrike" cap="none" normalizeH="0" dirty="0" smtClean="0">
                <a:ln>
                  <a:noFill/>
                </a:ln>
                <a:solidFill>
                  <a:schemeClr val="tx1"/>
                </a:solidFill>
                <a:effectLst/>
                <a:latin typeface="Times New Roman" pitchFamily="18" charset="0"/>
                <a:ea typeface="Times New Roman" pitchFamily="18" charset="0"/>
                <a:cs typeface="Times New Roman" pitchFamily="18" charset="0"/>
              </a:rPr>
              <a:t>прекращается. В бюджет муниципального района поступит сумма налога за 4 квартал 2020 года и погашение задолженности прошлых лет</a:t>
            </a:r>
            <a:r>
              <a:rPr lang="ru-RU" sz="1600" dirty="0" smtClean="0">
                <a:latin typeface="Times New Roman" pitchFamily="18" charset="0"/>
                <a:ea typeface="Times New Roman" pitchFamily="18" charset="0"/>
                <a:cs typeface="Times New Roman" pitchFamily="18" charset="0"/>
              </a:rPr>
              <a:t>. Также с 1 января 2021 года в бюджет муниципального района будет поступать </a:t>
            </a:r>
            <a:r>
              <a:rPr lang="ru-RU" sz="1600" b="1" dirty="0" smtClean="0">
                <a:latin typeface="Times New Roman" pitchFamily="18" charset="0"/>
                <a:ea typeface="Times New Roman" pitchFamily="18" charset="0"/>
                <a:cs typeface="Times New Roman" pitchFamily="18" charset="0"/>
              </a:rPr>
              <a:t>транспортный налог</a:t>
            </a:r>
            <a:r>
              <a:rPr lang="ru-RU" sz="1600" dirty="0" smtClean="0">
                <a:latin typeface="Times New Roman" pitchFamily="18" charset="0"/>
                <a:ea typeface="Times New Roman" pitchFamily="18" charset="0"/>
                <a:cs typeface="Times New Roman" pitchFamily="18" charset="0"/>
              </a:rPr>
              <a:t>. Поступление транспортного налога планируется в размере 50074,0 тыс.рублей. Налогообложение по </a:t>
            </a:r>
            <a:r>
              <a:rPr lang="ru-RU" sz="1600" b="1" dirty="0" smtClean="0">
                <a:latin typeface="Times New Roman" pitchFamily="18" charset="0"/>
                <a:ea typeface="Times New Roman" pitchFamily="18" charset="0"/>
                <a:cs typeface="Times New Roman" pitchFamily="18" charset="0"/>
              </a:rPr>
              <a:t>патенту</a:t>
            </a:r>
            <a:r>
              <a:rPr lang="ru-RU" sz="1600" dirty="0" smtClean="0">
                <a:latin typeface="Times New Roman" pitchFamily="18" charset="0"/>
                <a:ea typeface="Times New Roman" pitchFamily="18" charset="0"/>
                <a:cs typeface="Times New Roman" pitchFamily="18" charset="0"/>
              </a:rPr>
              <a:t> планируется в размере 419,0 тыс.рублей на каждый год периода 2021 – 2023 годов. </a:t>
            </a:r>
            <a:endParaRPr kumimoji="0" lang="ru-RU" sz="1800" b="0" i="0" u="none" strike="noStrike" cap="none" normalizeH="0" baseline="0" dirty="0" smtClean="0">
              <a:ln>
                <a:noFill/>
              </a:ln>
              <a:solidFill>
                <a:schemeClr val="tx1"/>
              </a:solidFill>
              <a:effectLst/>
              <a:latin typeface="Times New Roman" pitchFamily="18" charset="0"/>
              <a:cs typeface="Times New Roman" pitchFamily="18" charset="0"/>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3" name="Rectangle 1"/>
          <p:cNvSpPr>
            <a:spLocks noChangeArrowheads="1"/>
          </p:cNvSpPr>
          <p:nvPr/>
        </p:nvSpPr>
        <p:spPr bwMode="auto">
          <a:xfrm>
            <a:off x="357158" y="214290"/>
            <a:ext cx="8429684" cy="1600438"/>
          </a:xfrm>
          <a:prstGeom prst="rect">
            <a:avLst/>
          </a:prstGeom>
          <a:blipFill dpi="0" rotWithShape="1">
            <a:blip r:embed="rId2" cstate="print">
              <a:alphaModFix amt="0"/>
            </a:blip>
            <a:srcRect/>
            <a:tile tx="0" ty="0" sx="100000" sy="100000" flip="none" algn="tl"/>
          </a:blip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539750" algn="ctr" defTabSz="914400" rtl="0" eaLnBrk="1" fontAlgn="base" latinLnBrk="0" hangingPunct="1">
              <a:lnSpc>
                <a:spcPct val="100000"/>
              </a:lnSpc>
              <a:spcBef>
                <a:spcPct val="0"/>
              </a:spcBef>
              <a:spcAft>
                <a:spcPct val="0"/>
              </a:spcAft>
              <a:buClrTx/>
              <a:buSzTx/>
              <a:buFontTx/>
              <a:buNone/>
              <a:tabLst/>
            </a:pPr>
            <a:r>
              <a:rPr kumimoji="0" lang="ru-RU" sz="2000" b="1"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Поступление налоговых доходов в бюджет </a:t>
            </a:r>
            <a:endParaRPr kumimoji="0" lang="ru-RU" sz="20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ctr" defTabSz="914400" rtl="0" eaLnBrk="0" fontAlgn="base" latinLnBrk="0" hangingPunct="0">
              <a:lnSpc>
                <a:spcPct val="100000"/>
              </a:lnSpc>
              <a:spcBef>
                <a:spcPct val="0"/>
              </a:spcBef>
              <a:spcAft>
                <a:spcPct val="0"/>
              </a:spcAft>
              <a:buClrTx/>
              <a:buSzTx/>
              <a:buFontTx/>
              <a:buNone/>
              <a:tabLst/>
            </a:pPr>
            <a:r>
              <a:rPr kumimoji="0" lang="ru-RU" sz="2000" b="1"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Пугачевского муниципального района в 2019 году, </a:t>
            </a:r>
            <a:endParaRPr kumimoji="0" lang="ru-RU" sz="20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ctr" defTabSz="914400" rtl="0" eaLnBrk="0" fontAlgn="base" latinLnBrk="0" hangingPunct="0">
              <a:lnSpc>
                <a:spcPct val="100000"/>
              </a:lnSpc>
              <a:spcBef>
                <a:spcPct val="0"/>
              </a:spcBef>
              <a:spcAft>
                <a:spcPct val="0"/>
              </a:spcAft>
              <a:buClrTx/>
              <a:buSzTx/>
              <a:buFontTx/>
              <a:buNone/>
              <a:tabLst/>
            </a:pPr>
            <a:r>
              <a:rPr kumimoji="0" lang="ru-RU" sz="2000" b="1"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уточненный план на 2020 год и плановые назначения на период</a:t>
            </a:r>
            <a:endParaRPr kumimoji="0" lang="ru-RU" sz="20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ctr" defTabSz="914400" rtl="0" eaLnBrk="0" fontAlgn="base" latinLnBrk="0" hangingPunct="0">
              <a:lnSpc>
                <a:spcPct val="100000"/>
              </a:lnSpc>
              <a:spcBef>
                <a:spcPct val="0"/>
              </a:spcBef>
              <a:spcAft>
                <a:spcPct val="0"/>
              </a:spcAft>
              <a:buClrTx/>
              <a:buSzTx/>
              <a:buFontTx/>
              <a:buNone/>
              <a:tabLst/>
            </a:pPr>
            <a:r>
              <a:rPr kumimoji="0" lang="ru-RU" sz="2000" b="1"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2021-2023 годы (тыс.рублей)</a:t>
            </a:r>
            <a:endParaRPr kumimoji="0" lang="ru-RU" sz="20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graphicFrame>
        <p:nvGraphicFramePr>
          <p:cNvPr id="4" name="Таблица 3"/>
          <p:cNvGraphicFramePr>
            <a:graphicFrameLocks noGrp="1"/>
          </p:cNvGraphicFramePr>
          <p:nvPr/>
        </p:nvGraphicFramePr>
        <p:xfrm>
          <a:off x="971601" y="1628801"/>
          <a:ext cx="7488832" cy="4453378"/>
        </p:xfrm>
        <a:graphic>
          <a:graphicData uri="http://schemas.openxmlformats.org/drawingml/2006/table">
            <a:tbl>
              <a:tblPr/>
              <a:tblGrid>
                <a:gridCol w="4136371"/>
                <a:gridCol w="1117487"/>
                <a:gridCol w="1117487"/>
                <a:gridCol w="1117487"/>
              </a:tblGrid>
              <a:tr h="594066">
                <a:tc>
                  <a:txBody>
                    <a:bodyPr/>
                    <a:lstStyle/>
                    <a:p>
                      <a:pPr algn="ctr" fontAlgn="b"/>
                      <a:r>
                        <a:rPr lang="ru-RU" sz="1600" b="0" i="0" u="none" strike="noStrike" dirty="0">
                          <a:solidFill>
                            <a:srgbClr val="000000"/>
                          </a:solidFill>
                          <a:latin typeface="Calibri"/>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E9D9"/>
                    </a:solidFill>
                  </a:tcPr>
                </a:tc>
                <a:tc>
                  <a:txBody>
                    <a:bodyPr/>
                    <a:lstStyle/>
                    <a:p>
                      <a:pPr algn="ctr" fontAlgn="ctr"/>
                      <a:r>
                        <a:rPr lang="ru-RU" sz="1600" b="1" i="0" u="none" strike="noStrike" dirty="0">
                          <a:solidFill>
                            <a:srgbClr val="000000"/>
                          </a:solidFill>
                          <a:latin typeface="Times New Roman"/>
                        </a:rPr>
                        <a:t>План на </a:t>
                      </a:r>
                      <a:r>
                        <a:rPr lang="ru-RU" sz="1600" b="1" i="0" u="none" strike="noStrike" dirty="0" smtClean="0">
                          <a:solidFill>
                            <a:srgbClr val="000000"/>
                          </a:solidFill>
                          <a:latin typeface="Times New Roman"/>
                        </a:rPr>
                        <a:t>2021 </a:t>
                      </a:r>
                      <a:r>
                        <a:rPr lang="ru-RU" sz="1600" b="1" i="0" u="none" strike="noStrike" dirty="0">
                          <a:solidFill>
                            <a:srgbClr val="000000"/>
                          </a:solidFill>
                          <a:latin typeface="Times New Roman"/>
                        </a:rPr>
                        <a:t>год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E9D9"/>
                    </a:solidFill>
                  </a:tcPr>
                </a:tc>
                <a:tc>
                  <a:txBody>
                    <a:bodyPr/>
                    <a:lstStyle/>
                    <a:p>
                      <a:pPr algn="ctr" fontAlgn="ctr"/>
                      <a:r>
                        <a:rPr lang="ru-RU" sz="1600" b="1" i="0" u="none" strike="noStrike" dirty="0">
                          <a:solidFill>
                            <a:srgbClr val="000000"/>
                          </a:solidFill>
                          <a:latin typeface="Times New Roman"/>
                        </a:rPr>
                        <a:t>План на </a:t>
                      </a:r>
                      <a:r>
                        <a:rPr lang="ru-RU" sz="1600" b="1" i="0" u="none" strike="noStrike" dirty="0" smtClean="0">
                          <a:solidFill>
                            <a:srgbClr val="000000"/>
                          </a:solidFill>
                          <a:latin typeface="Times New Roman"/>
                        </a:rPr>
                        <a:t>2022 год </a:t>
                      </a:r>
                      <a:endParaRPr lang="ru-RU" sz="1600" b="1" i="0" u="none" strike="noStrike" dirty="0">
                        <a:solidFill>
                          <a:srgbClr val="000000"/>
                        </a:solidFill>
                        <a:latin typeface="Times New Roman"/>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E9D9"/>
                    </a:solidFill>
                  </a:tcPr>
                </a:tc>
                <a:tc>
                  <a:txBody>
                    <a:bodyPr/>
                    <a:lstStyle/>
                    <a:p>
                      <a:pPr algn="ctr" fontAlgn="ctr"/>
                      <a:r>
                        <a:rPr lang="ru-RU" sz="1600" b="1" i="0" u="none" strike="noStrike" dirty="0">
                          <a:solidFill>
                            <a:srgbClr val="000000"/>
                          </a:solidFill>
                          <a:latin typeface="Times New Roman"/>
                        </a:rPr>
                        <a:t>План на </a:t>
                      </a:r>
                      <a:r>
                        <a:rPr lang="ru-RU" sz="1600" b="1" i="0" u="none" strike="noStrike" dirty="0" smtClean="0">
                          <a:solidFill>
                            <a:srgbClr val="000000"/>
                          </a:solidFill>
                          <a:latin typeface="Times New Roman"/>
                        </a:rPr>
                        <a:t>2023 год </a:t>
                      </a:r>
                      <a:endParaRPr lang="ru-RU" sz="1600" b="1" i="0" u="none" strike="noStrike" dirty="0">
                        <a:solidFill>
                          <a:srgbClr val="000000"/>
                        </a:solidFill>
                        <a:latin typeface="Times New Roman"/>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E9D9"/>
                    </a:solidFill>
                  </a:tcPr>
                </a:tc>
              </a:tr>
              <a:tr h="315992">
                <a:tc>
                  <a:txBody>
                    <a:bodyPr/>
                    <a:lstStyle/>
                    <a:p>
                      <a:pPr algn="l" fontAlgn="t"/>
                      <a:r>
                        <a:rPr lang="ru-RU" sz="1600" b="0" i="0" u="none" strike="noStrike" dirty="0">
                          <a:solidFill>
                            <a:srgbClr val="000000"/>
                          </a:solidFill>
                          <a:latin typeface="Times New Roman"/>
                        </a:rPr>
                        <a:t>Налог на доходы физических лиц</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600" b="0" i="0" u="none" strike="noStrike" dirty="0" smtClean="0">
                          <a:solidFill>
                            <a:srgbClr val="000000"/>
                          </a:solidFill>
                          <a:latin typeface="Times New Roman"/>
                        </a:rPr>
                        <a:t>132 135,6</a:t>
                      </a:r>
                      <a:endParaRPr lang="ru-RU" sz="1600" b="0" i="0" u="none" strike="noStrike" dirty="0">
                        <a:solidFill>
                          <a:srgbClr val="000000"/>
                        </a:solidFill>
                        <a:latin typeface="Times New Roman"/>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600" b="0" i="0" u="none" strike="noStrike" dirty="0" smtClean="0">
                          <a:solidFill>
                            <a:srgbClr val="000000"/>
                          </a:solidFill>
                          <a:latin typeface="Times New Roman"/>
                        </a:rPr>
                        <a:t>139797,2</a:t>
                      </a:r>
                      <a:endParaRPr lang="ru-RU" sz="1600" b="0" i="0" u="none" strike="noStrike" dirty="0">
                        <a:solidFill>
                          <a:srgbClr val="000000"/>
                        </a:solidFill>
                        <a:latin typeface="Times New Roman"/>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600" b="0" i="0" u="none" strike="noStrike" dirty="0" smtClean="0">
                          <a:solidFill>
                            <a:srgbClr val="000000"/>
                          </a:solidFill>
                          <a:latin typeface="Times New Roman"/>
                        </a:rPr>
                        <a:t>150388,1</a:t>
                      </a:r>
                      <a:endParaRPr lang="ru-RU" sz="1600" b="0" i="0" u="none" strike="noStrike" dirty="0">
                        <a:solidFill>
                          <a:srgbClr val="000000"/>
                        </a:solidFill>
                        <a:latin typeface="Times New Roman"/>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15992">
                <a:tc>
                  <a:txBody>
                    <a:bodyPr/>
                    <a:lstStyle/>
                    <a:p>
                      <a:pPr algn="l" fontAlgn="t"/>
                      <a:r>
                        <a:rPr lang="ru-RU" sz="1600" b="0" i="0" u="none" strike="noStrike" dirty="0">
                          <a:solidFill>
                            <a:srgbClr val="000000"/>
                          </a:solidFill>
                          <a:latin typeface="Times New Roman"/>
                        </a:rPr>
                        <a:t>Акцизы на нефтепродукты</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600" b="0" i="0" u="none" strike="noStrike" dirty="0" smtClean="0">
                          <a:solidFill>
                            <a:srgbClr val="000000"/>
                          </a:solidFill>
                          <a:latin typeface="Times New Roman"/>
                        </a:rPr>
                        <a:t>32</a:t>
                      </a:r>
                      <a:r>
                        <a:rPr lang="ru-RU" sz="1600" b="0" i="0" u="none" strike="noStrike" baseline="0" dirty="0" smtClean="0">
                          <a:solidFill>
                            <a:srgbClr val="000000"/>
                          </a:solidFill>
                          <a:latin typeface="Times New Roman"/>
                        </a:rPr>
                        <a:t> 000,0</a:t>
                      </a:r>
                      <a:endParaRPr lang="ru-RU" sz="1600" b="0" i="0" u="none" strike="noStrike" dirty="0">
                        <a:solidFill>
                          <a:srgbClr val="000000"/>
                        </a:solidFill>
                        <a:latin typeface="Times New Roman"/>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600" b="0" i="0" u="none" strike="noStrike" dirty="0" smtClean="0">
                          <a:solidFill>
                            <a:srgbClr val="000000"/>
                          </a:solidFill>
                          <a:latin typeface="Times New Roman"/>
                        </a:rPr>
                        <a:t>36748,9</a:t>
                      </a:r>
                      <a:endParaRPr lang="ru-RU" sz="1600" b="0" i="0" u="none" strike="noStrike" dirty="0">
                        <a:solidFill>
                          <a:srgbClr val="000000"/>
                        </a:solidFill>
                        <a:latin typeface="Times New Roman"/>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600" b="0" i="0" u="none" strike="noStrike" dirty="0" smtClean="0">
                          <a:solidFill>
                            <a:srgbClr val="000000"/>
                          </a:solidFill>
                          <a:latin typeface="Times New Roman"/>
                        </a:rPr>
                        <a:t>37895,3</a:t>
                      </a:r>
                      <a:endParaRPr lang="ru-RU" sz="1600" b="0" i="0" u="none" strike="noStrike" dirty="0">
                        <a:solidFill>
                          <a:srgbClr val="000000"/>
                        </a:solidFill>
                        <a:latin typeface="Times New Roman"/>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15992">
                <a:tc>
                  <a:txBody>
                    <a:bodyPr/>
                    <a:lstStyle/>
                    <a:p>
                      <a:pPr algn="l" fontAlgn="t"/>
                      <a:r>
                        <a:rPr lang="ru-RU" sz="1600" b="0" i="0" u="none" strike="noStrike" dirty="0">
                          <a:solidFill>
                            <a:srgbClr val="000000"/>
                          </a:solidFill>
                          <a:latin typeface="Times New Roman"/>
                        </a:rPr>
                        <a:t>Единый налог на вмененный доход</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600" b="0" i="0" u="none" strike="noStrike" dirty="0" smtClean="0">
                          <a:solidFill>
                            <a:srgbClr val="000000"/>
                          </a:solidFill>
                          <a:latin typeface="Times New Roman"/>
                        </a:rPr>
                        <a:t>3173,0</a:t>
                      </a:r>
                      <a:endParaRPr lang="ru-RU" sz="1600" b="0" i="0" u="none" strike="noStrike" dirty="0">
                        <a:solidFill>
                          <a:srgbClr val="000000"/>
                        </a:solidFill>
                        <a:latin typeface="Times New Roman"/>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endParaRPr lang="ru-RU" sz="1600" b="0" i="0" u="none" strike="noStrike" dirty="0">
                        <a:solidFill>
                          <a:srgbClr val="000000"/>
                        </a:solidFill>
                        <a:latin typeface="Times New Roman"/>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endParaRPr lang="ru-RU" sz="1600" b="0" i="0" u="none" strike="noStrike" dirty="0">
                        <a:solidFill>
                          <a:srgbClr val="000000"/>
                        </a:solidFill>
                        <a:latin typeface="Times New Roman"/>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15992">
                <a:tc>
                  <a:txBody>
                    <a:bodyPr/>
                    <a:lstStyle/>
                    <a:p>
                      <a:pPr algn="l" fontAlgn="t"/>
                      <a:r>
                        <a:rPr lang="ru-RU" sz="1600" b="0" i="0" u="none" strike="noStrike" dirty="0">
                          <a:solidFill>
                            <a:srgbClr val="000000"/>
                          </a:solidFill>
                          <a:latin typeface="Times New Roman"/>
                        </a:rPr>
                        <a:t>Единый сельскохозяйственный налог</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600" b="0" i="0" u="none" strike="noStrike" dirty="0" smtClean="0">
                          <a:solidFill>
                            <a:srgbClr val="000000"/>
                          </a:solidFill>
                          <a:latin typeface="Times New Roman"/>
                        </a:rPr>
                        <a:t>9078,8</a:t>
                      </a:r>
                      <a:endParaRPr lang="ru-RU" sz="1600" b="0" i="0" u="none" strike="noStrike" dirty="0">
                        <a:solidFill>
                          <a:srgbClr val="000000"/>
                        </a:solidFill>
                        <a:latin typeface="Times New Roman"/>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600" b="0" i="0" u="none" strike="noStrike" dirty="0" smtClean="0">
                          <a:solidFill>
                            <a:srgbClr val="000000"/>
                          </a:solidFill>
                          <a:latin typeface="Times New Roman"/>
                        </a:rPr>
                        <a:t>9578,2</a:t>
                      </a:r>
                      <a:endParaRPr lang="ru-RU" sz="1600" b="0" i="0" u="none" strike="noStrike" dirty="0">
                        <a:solidFill>
                          <a:srgbClr val="000000"/>
                        </a:solidFill>
                        <a:latin typeface="Times New Roman"/>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600" b="0" i="0" u="none" strike="noStrike" dirty="0" smtClean="0">
                          <a:solidFill>
                            <a:srgbClr val="000000"/>
                          </a:solidFill>
                          <a:latin typeface="Times New Roman"/>
                        </a:rPr>
                        <a:t>10152,8</a:t>
                      </a:r>
                      <a:endParaRPr lang="ru-RU" sz="1600" b="0" i="0" u="none" strike="noStrike" dirty="0">
                        <a:solidFill>
                          <a:srgbClr val="000000"/>
                        </a:solidFill>
                        <a:latin typeface="Times New Roman"/>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446221">
                <a:tc>
                  <a:txBody>
                    <a:bodyPr/>
                    <a:lstStyle/>
                    <a:p>
                      <a:pPr algn="l" fontAlgn="t"/>
                      <a:r>
                        <a:rPr lang="ru-RU" sz="1600" b="0" i="0" u="none" strike="noStrike" dirty="0">
                          <a:solidFill>
                            <a:srgbClr val="000000"/>
                          </a:solidFill>
                          <a:latin typeface="Times New Roman"/>
                        </a:rPr>
                        <a:t>Налог, взимаемый в связи с применением патентной системы налогообложения</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600" b="0" i="0" u="none" strike="noStrike" dirty="0" smtClean="0">
                          <a:solidFill>
                            <a:srgbClr val="000000"/>
                          </a:solidFill>
                          <a:latin typeface="Times New Roman"/>
                        </a:rPr>
                        <a:t>419,0</a:t>
                      </a:r>
                      <a:endParaRPr lang="ru-RU" sz="1600" b="0" i="0" u="none" strike="noStrike" dirty="0">
                        <a:solidFill>
                          <a:srgbClr val="000000"/>
                        </a:solidFill>
                        <a:latin typeface="Times New Roman"/>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600" b="0" i="0" u="none" strike="noStrike" dirty="0" smtClean="0">
                          <a:solidFill>
                            <a:srgbClr val="000000"/>
                          </a:solidFill>
                          <a:latin typeface="Times New Roman"/>
                        </a:rPr>
                        <a:t>419,0</a:t>
                      </a:r>
                      <a:endParaRPr lang="ru-RU" sz="1600" b="0" i="0" u="none" strike="noStrike" dirty="0">
                        <a:solidFill>
                          <a:srgbClr val="000000"/>
                        </a:solidFill>
                        <a:latin typeface="Times New Roman"/>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600" b="0" i="0" u="none" strike="noStrike" dirty="0" smtClean="0">
                          <a:solidFill>
                            <a:srgbClr val="000000"/>
                          </a:solidFill>
                          <a:latin typeface="Times New Roman"/>
                        </a:rPr>
                        <a:t>419,0</a:t>
                      </a:r>
                      <a:endParaRPr lang="ru-RU" sz="1600" b="0" i="0" u="none" strike="noStrike" dirty="0">
                        <a:solidFill>
                          <a:srgbClr val="000000"/>
                        </a:solidFill>
                        <a:latin typeface="Times New Roman"/>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15992">
                <a:tc>
                  <a:txBody>
                    <a:bodyPr/>
                    <a:lstStyle/>
                    <a:p>
                      <a:pPr algn="l" fontAlgn="t"/>
                      <a:r>
                        <a:rPr lang="ru-RU" sz="1600" b="0" i="0" u="none" strike="noStrike" dirty="0">
                          <a:solidFill>
                            <a:srgbClr val="000000"/>
                          </a:solidFill>
                          <a:latin typeface="Times New Roman"/>
                        </a:rPr>
                        <a:t>Государственная пошлина</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600" b="0" i="0" u="none" strike="noStrike" dirty="0" smtClean="0">
                          <a:solidFill>
                            <a:srgbClr val="000000"/>
                          </a:solidFill>
                          <a:latin typeface="Times New Roman"/>
                        </a:rPr>
                        <a:t>5170,0</a:t>
                      </a:r>
                      <a:endParaRPr lang="ru-RU" sz="1600" b="0" i="0" u="none" strike="noStrike" dirty="0">
                        <a:solidFill>
                          <a:srgbClr val="000000"/>
                        </a:solidFill>
                        <a:latin typeface="Times New Roman"/>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600" b="0" i="0" u="none" strike="noStrike" dirty="0" smtClean="0">
                          <a:solidFill>
                            <a:srgbClr val="000000"/>
                          </a:solidFill>
                          <a:latin typeface="Times New Roman"/>
                        </a:rPr>
                        <a:t>5175,0</a:t>
                      </a:r>
                      <a:endParaRPr lang="ru-RU" sz="1600" b="0" i="0" u="none" strike="noStrike" dirty="0">
                        <a:solidFill>
                          <a:srgbClr val="000000"/>
                        </a:solidFill>
                        <a:latin typeface="Times New Roman"/>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600" b="0" i="0" u="none" strike="noStrike" dirty="0" smtClean="0">
                          <a:solidFill>
                            <a:srgbClr val="000000"/>
                          </a:solidFill>
                          <a:latin typeface="Times New Roman"/>
                        </a:rPr>
                        <a:t>5180,0</a:t>
                      </a:r>
                      <a:endParaRPr lang="ru-RU" sz="1600" b="0" i="0" u="none" strike="noStrike" dirty="0">
                        <a:solidFill>
                          <a:srgbClr val="000000"/>
                        </a:solidFill>
                        <a:latin typeface="Times New Roman"/>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32080">
                <a:tc>
                  <a:txBody>
                    <a:bodyPr/>
                    <a:lstStyle/>
                    <a:p>
                      <a:pPr algn="l" fontAlgn="t"/>
                      <a:r>
                        <a:rPr lang="ru-RU" sz="1600" b="0" i="0" u="none" strike="noStrike" dirty="0">
                          <a:solidFill>
                            <a:srgbClr val="000000"/>
                          </a:solidFill>
                          <a:latin typeface="Times New Roman"/>
                        </a:rPr>
                        <a:t>Доходы от использования муниципального имущества</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600" b="0" i="0" u="none" strike="noStrike" dirty="0" smtClean="0">
                          <a:solidFill>
                            <a:srgbClr val="000000"/>
                          </a:solidFill>
                          <a:latin typeface="Times New Roman"/>
                        </a:rPr>
                        <a:t>5253,8</a:t>
                      </a:r>
                      <a:endParaRPr lang="ru-RU" sz="1600" b="0" i="0" u="none" strike="noStrike" dirty="0">
                        <a:solidFill>
                          <a:srgbClr val="000000"/>
                        </a:solidFill>
                        <a:latin typeface="Times New Roman"/>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600" b="0" i="0" u="none" strike="noStrike" dirty="0" smtClean="0">
                          <a:solidFill>
                            <a:srgbClr val="000000"/>
                          </a:solidFill>
                          <a:latin typeface="Times New Roman"/>
                        </a:rPr>
                        <a:t>5253,8</a:t>
                      </a:r>
                      <a:endParaRPr lang="ru-RU" sz="1600" b="0" i="0" u="none" strike="noStrike" dirty="0">
                        <a:solidFill>
                          <a:srgbClr val="000000"/>
                        </a:solidFill>
                        <a:latin typeface="Times New Roman"/>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600" b="0" i="0" u="none" strike="noStrike" dirty="0" smtClean="0">
                          <a:solidFill>
                            <a:srgbClr val="000000"/>
                          </a:solidFill>
                          <a:latin typeface="Times New Roman"/>
                        </a:rPr>
                        <a:t>5253,5</a:t>
                      </a:r>
                      <a:endParaRPr lang="ru-RU" sz="1600" b="0" i="0" u="none" strike="noStrike" dirty="0">
                        <a:solidFill>
                          <a:srgbClr val="000000"/>
                        </a:solidFill>
                        <a:latin typeface="Times New Roman"/>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15992">
                <a:tc>
                  <a:txBody>
                    <a:bodyPr/>
                    <a:lstStyle/>
                    <a:p>
                      <a:pPr algn="l" fontAlgn="t"/>
                      <a:r>
                        <a:rPr lang="ru-RU" sz="1600" b="0" i="0" u="none" strike="noStrike" dirty="0">
                          <a:solidFill>
                            <a:srgbClr val="000000"/>
                          </a:solidFill>
                          <a:latin typeface="Times New Roman"/>
                        </a:rPr>
                        <a:t>Платежи при пользовании природными ресурсами</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600" b="0" i="0" u="none" strike="noStrike" dirty="0" smtClean="0">
                          <a:solidFill>
                            <a:srgbClr val="000000"/>
                          </a:solidFill>
                          <a:latin typeface="Times New Roman"/>
                        </a:rPr>
                        <a:t>653,0</a:t>
                      </a:r>
                      <a:endParaRPr lang="ru-RU" sz="1600" b="0" i="0" u="none" strike="noStrike" dirty="0">
                        <a:solidFill>
                          <a:srgbClr val="000000"/>
                        </a:solidFill>
                        <a:latin typeface="Times New Roman"/>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600" b="0" i="0" u="none" strike="noStrike" dirty="0" smtClean="0">
                          <a:solidFill>
                            <a:srgbClr val="000000"/>
                          </a:solidFill>
                          <a:latin typeface="Times New Roman"/>
                        </a:rPr>
                        <a:t>679,2</a:t>
                      </a:r>
                      <a:endParaRPr lang="ru-RU" sz="1600" b="0" i="0" u="none" strike="noStrike" dirty="0">
                        <a:solidFill>
                          <a:srgbClr val="000000"/>
                        </a:solidFill>
                        <a:latin typeface="Times New Roman"/>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600" b="0" i="0" u="none" strike="noStrike" dirty="0" smtClean="0">
                          <a:solidFill>
                            <a:srgbClr val="000000"/>
                          </a:solidFill>
                          <a:latin typeface="Times New Roman"/>
                        </a:rPr>
                        <a:t>706,3</a:t>
                      </a:r>
                      <a:endParaRPr lang="ru-RU" sz="1600" b="0" i="0" u="none" strike="noStrike" dirty="0">
                        <a:solidFill>
                          <a:srgbClr val="000000"/>
                        </a:solidFill>
                        <a:latin typeface="Times New Roman"/>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32080">
                <a:tc>
                  <a:txBody>
                    <a:bodyPr/>
                    <a:lstStyle/>
                    <a:p>
                      <a:pPr algn="l" fontAlgn="t"/>
                      <a:r>
                        <a:rPr lang="ru-RU" sz="1600" b="0" i="0" u="none" strike="noStrike" dirty="0">
                          <a:solidFill>
                            <a:srgbClr val="000000"/>
                          </a:solidFill>
                          <a:latin typeface="Times New Roman"/>
                        </a:rPr>
                        <a:t>Доходы от продажи материальных и нематериальных активов</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600" b="0" i="0" u="none" strike="noStrike" dirty="0" smtClean="0">
                          <a:solidFill>
                            <a:srgbClr val="000000"/>
                          </a:solidFill>
                          <a:latin typeface="Times New Roman"/>
                        </a:rPr>
                        <a:t>9600,0</a:t>
                      </a:r>
                      <a:endParaRPr lang="ru-RU" sz="1600" b="0" i="0" u="none" strike="noStrike" dirty="0">
                        <a:solidFill>
                          <a:srgbClr val="000000"/>
                        </a:solidFill>
                        <a:latin typeface="Times New Roman"/>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600" b="0" i="0" u="none" strike="noStrike" dirty="0" smtClean="0">
                          <a:solidFill>
                            <a:srgbClr val="000000"/>
                          </a:solidFill>
                          <a:latin typeface="Times New Roman"/>
                        </a:rPr>
                        <a:t>7100,0</a:t>
                      </a:r>
                      <a:endParaRPr lang="ru-RU" sz="1600" b="0" i="0" u="none" strike="noStrike" dirty="0">
                        <a:solidFill>
                          <a:srgbClr val="000000"/>
                        </a:solidFill>
                        <a:latin typeface="Times New Roman"/>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600" b="0" i="0" u="none" strike="noStrike" dirty="0" smtClean="0">
                          <a:solidFill>
                            <a:srgbClr val="000000"/>
                          </a:solidFill>
                          <a:latin typeface="Times New Roman"/>
                        </a:rPr>
                        <a:t>7100,0</a:t>
                      </a:r>
                      <a:endParaRPr lang="ru-RU" sz="1600" b="0" i="0" u="none" strike="noStrike" dirty="0">
                        <a:solidFill>
                          <a:srgbClr val="000000"/>
                        </a:solidFill>
                        <a:latin typeface="Times New Roman"/>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28632">
                <a:tc>
                  <a:txBody>
                    <a:bodyPr/>
                    <a:lstStyle/>
                    <a:p>
                      <a:pPr algn="l" fontAlgn="t"/>
                      <a:r>
                        <a:rPr lang="ru-RU" sz="1600" b="0" i="0" u="none" strike="noStrike" dirty="0">
                          <a:solidFill>
                            <a:srgbClr val="000000"/>
                          </a:solidFill>
                          <a:latin typeface="Times New Roman"/>
                        </a:rPr>
                        <a:t>Штрафы, санкции, возмещение ущерба</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600" b="0" i="0" u="none" strike="noStrike" dirty="0" smtClean="0">
                          <a:solidFill>
                            <a:srgbClr val="000000"/>
                          </a:solidFill>
                          <a:latin typeface="Times New Roman"/>
                        </a:rPr>
                        <a:t>750,0</a:t>
                      </a:r>
                      <a:endParaRPr lang="ru-RU" sz="1600" b="0" i="0" u="none" strike="noStrike" dirty="0">
                        <a:solidFill>
                          <a:srgbClr val="000000"/>
                        </a:solidFill>
                        <a:latin typeface="Times New Roman"/>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600" b="0" i="0" u="none" strike="noStrike" dirty="0" smtClean="0">
                          <a:solidFill>
                            <a:srgbClr val="000000"/>
                          </a:solidFill>
                          <a:latin typeface="Times New Roman"/>
                        </a:rPr>
                        <a:t>750,0</a:t>
                      </a:r>
                      <a:endParaRPr lang="ru-RU" sz="1600" b="0" i="0" u="none" strike="noStrike" dirty="0">
                        <a:solidFill>
                          <a:srgbClr val="000000"/>
                        </a:solidFill>
                        <a:latin typeface="Times New Roman"/>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600" b="0" i="0" u="none" strike="noStrike" dirty="0" smtClean="0">
                          <a:solidFill>
                            <a:srgbClr val="000000"/>
                          </a:solidFill>
                          <a:latin typeface="Times New Roman"/>
                        </a:rPr>
                        <a:t>750,0</a:t>
                      </a:r>
                      <a:endParaRPr lang="ru-RU" sz="1600" b="0" i="0" u="none" strike="noStrike" dirty="0">
                        <a:solidFill>
                          <a:srgbClr val="000000"/>
                        </a:solidFill>
                        <a:latin typeface="Times New Roman"/>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ChangeArrowheads="1"/>
          </p:cNvSpPr>
          <p:nvPr/>
        </p:nvSpPr>
        <p:spPr bwMode="auto">
          <a:xfrm>
            <a:off x="357158" y="285728"/>
            <a:ext cx="8501122" cy="46166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539750" algn="ctr" defTabSz="914400" rtl="0" eaLnBrk="1" fontAlgn="base" latinLnBrk="0" hangingPunct="1">
              <a:lnSpc>
                <a:spcPct val="100000"/>
              </a:lnSpc>
              <a:spcBef>
                <a:spcPct val="0"/>
              </a:spcBef>
              <a:spcAft>
                <a:spcPct val="0"/>
              </a:spcAft>
              <a:buClrTx/>
              <a:buSzTx/>
              <a:buFontTx/>
              <a:buNone/>
              <a:tabLst/>
            </a:pPr>
            <a:r>
              <a:rPr kumimoji="0" lang="ru-RU" sz="24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Структура налоговых доходов на 2021 год</a:t>
            </a:r>
            <a:endParaRPr kumimoji="0" lang="ru-RU" sz="2400" b="0" i="0" u="none" strike="noStrike" cap="none" normalizeH="0" baseline="0" dirty="0" smtClean="0">
              <a:ln>
                <a:noFill/>
              </a:ln>
              <a:solidFill>
                <a:schemeClr val="tx1"/>
              </a:solidFill>
              <a:effectLst/>
              <a:latin typeface="Times New Roman" pitchFamily="18" charset="0"/>
              <a:cs typeface="Times New Roman" pitchFamily="18" charset="0"/>
            </a:endParaRPr>
          </a:p>
        </p:txBody>
      </p:sp>
      <p:graphicFrame>
        <p:nvGraphicFramePr>
          <p:cNvPr id="3" name="Диаграмма 2"/>
          <p:cNvGraphicFramePr/>
          <p:nvPr/>
        </p:nvGraphicFramePr>
        <p:xfrm>
          <a:off x="285720" y="1071546"/>
          <a:ext cx="8572560" cy="5246915"/>
        </p:xfrm>
        <a:graphic>
          <a:graphicData uri="http://schemas.openxmlformats.org/drawingml/2006/chart">
            <c:chart xmlns:c="http://schemas.openxmlformats.org/drawingml/2006/chart" xmlns:r="http://schemas.openxmlformats.org/officeDocument/2006/relationships" r:id="rId2"/>
          </a:graphicData>
        </a:graphic>
      </p:graphicFrame>
      <p:sp>
        <p:nvSpPr>
          <p:cNvPr id="2051" name="Rectangle 3"/>
          <p:cNvSpPr>
            <a:spLocks noChangeArrowheads="1"/>
          </p:cNvSpPr>
          <p:nvPr/>
        </p:nvSpPr>
        <p:spPr bwMode="auto">
          <a:xfrm>
            <a:off x="457200" y="571500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450850" algn="l" defTabSz="914400" rtl="0" eaLnBrk="1" fontAlgn="base" latinLnBrk="0" hangingPunct="1">
              <a:lnSpc>
                <a:spcPct val="100000"/>
              </a:lnSpc>
              <a:spcBef>
                <a:spcPct val="0"/>
              </a:spcBef>
              <a:spcAft>
                <a:spcPct val="0"/>
              </a:spcAft>
              <a:buClrTx/>
              <a:buSzTx/>
              <a:buFontTx/>
              <a:buNone/>
              <a:tabLst/>
            </a:pPr>
            <a:r>
              <a:rPr kumimoji="0" lang="ru-RU" sz="15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r>
            <a:br>
              <a:rPr kumimoji="0" lang="ru-RU" sz="15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br>
            <a:endParaRPr kumimoji="0" lang="ru-RU" sz="600" b="0" i="0" u="none" strike="noStrike" cap="none" normalizeH="0" baseline="0" dirty="0" smtClean="0">
              <a:ln>
                <a:noFill/>
              </a:ln>
              <a:solidFill>
                <a:schemeClr val="tx1"/>
              </a:solidFill>
              <a:effectLst/>
              <a:latin typeface="Arial" pitchFamily="34" charset="0"/>
              <a:cs typeface="Arial" pitchFamily="34" charset="0"/>
            </a:endParaRPr>
          </a:p>
          <a:p>
            <a:pPr marL="0" marR="0" lvl="0" indent="45085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graphicFrame>
        <p:nvGraphicFramePr>
          <p:cNvPr id="7" name="Диаграмма 6"/>
          <p:cNvGraphicFramePr/>
          <p:nvPr/>
        </p:nvGraphicFramePr>
        <p:xfrm>
          <a:off x="901390" y="1059365"/>
          <a:ext cx="7847074" cy="5105939"/>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ChangeArrowheads="1"/>
          </p:cNvSpPr>
          <p:nvPr/>
        </p:nvSpPr>
        <p:spPr bwMode="auto">
          <a:xfrm>
            <a:off x="357158" y="357166"/>
            <a:ext cx="8501122" cy="46166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539750" algn="ctr" defTabSz="914400" rtl="0" eaLnBrk="1" fontAlgn="base" latinLnBrk="0" hangingPunct="1">
              <a:lnSpc>
                <a:spcPct val="100000"/>
              </a:lnSpc>
              <a:spcBef>
                <a:spcPct val="0"/>
              </a:spcBef>
              <a:spcAft>
                <a:spcPct val="0"/>
              </a:spcAft>
              <a:buClrTx/>
              <a:buSzTx/>
              <a:buFontTx/>
              <a:buNone/>
              <a:tabLst/>
            </a:pPr>
            <a:r>
              <a:rPr kumimoji="0" lang="ru-RU" sz="24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Структура налоговых доходов на 2022 год</a:t>
            </a: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51203" name="Rectangle 3"/>
          <p:cNvSpPr>
            <a:spLocks noChangeArrowheads="1"/>
          </p:cNvSpPr>
          <p:nvPr/>
        </p:nvSpPr>
        <p:spPr bwMode="auto">
          <a:xfrm>
            <a:off x="457200" y="571500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graphicFrame>
        <p:nvGraphicFramePr>
          <p:cNvPr id="5" name="Диаграмма 4"/>
          <p:cNvGraphicFramePr/>
          <p:nvPr/>
        </p:nvGraphicFramePr>
        <p:xfrm>
          <a:off x="683568" y="1124744"/>
          <a:ext cx="7992888" cy="4968552"/>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2"/>
          <p:cNvSpPr>
            <a:spLocks noChangeArrowheads="1"/>
          </p:cNvSpPr>
          <p:nvPr/>
        </p:nvSpPr>
        <p:spPr bwMode="auto">
          <a:xfrm>
            <a:off x="285720" y="357166"/>
            <a:ext cx="8572560" cy="46166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539750" algn="ctr" defTabSz="914400" rtl="0" eaLnBrk="1" fontAlgn="base" latinLnBrk="0" hangingPunct="1">
              <a:lnSpc>
                <a:spcPct val="100000"/>
              </a:lnSpc>
              <a:spcBef>
                <a:spcPct val="0"/>
              </a:spcBef>
              <a:spcAft>
                <a:spcPct val="0"/>
              </a:spcAft>
              <a:buClrTx/>
              <a:buSzTx/>
              <a:buFontTx/>
              <a:buNone/>
              <a:tabLst/>
            </a:pPr>
            <a:r>
              <a:rPr kumimoji="0" lang="ru-RU" sz="24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Структура налоговых доходов на 2023 год</a:t>
            </a:r>
            <a:endParaRPr kumimoji="0" lang="ru-RU" sz="24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50179" name="Rectangle 3"/>
          <p:cNvSpPr>
            <a:spLocks noChangeArrowheads="1"/>
          </p:cNvSpPr>
          <p:nvPr/>
        </p:nvSpPr>
        <p:spPr bwMode="auto">
          <a:xfrm>
            <a:off x="457200" y="6049963"/>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graphicFrame>
        <p:nvGraphicFramePr>
          <p:cNvPr id="5" name="Диаграмма 4"/>
          <p:cNvGraphicFramePr/>
          <p:nvPr/>
        </p:nvGraphicFramePr>
        <p:xfrm>
          <a:off x="617728" y="1009432"/>
          <a:ext cx="8130736" cy="5299887"/>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3" name="Rectangle 1"/>
          <p:cNvSpPr>
            <a:spLocks noChangeArrowheads="1"/>
          </p:cNvSpPr>
          <p:nvPr/>
        </p:nvSpPr>
        <p:spPr bwMode="auto">
          <a:xfrm>
            <a:off x="357158" y="285728"/>
            <a:ext cx="8501122" cy="161582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571500" algn="ctr" defTabSz="914400" rtl="0" eaLnBrk="1" fontAlgn="base" latinLnBrk="0" hangingPunct="1">
              <a:lnSpc>
                <a:spcPct val="100000"/>
              </a:lnSpc>
              <a:spcBef>
                <a:spcPct val="0"/>
              </a:spcBef>
              <a:spcAft>
                <a:spcPct val="0"/>
              </a:spcAft>
              <a:buClrTx/>
              <a:buSzTx/>
              <a:buFontTx/>
              <a:buNone/>
              <a:tabLst/>
            </a:pPr>
            <a:r>
              <a:rPr kumimoji="0" lang="ru-RU" b="1" i="0" u="none" strike="noStrike" cap="none" normalizeH="0" baseline="0" dirty="0" smtClean="0">
                <a:ln>
                  <a:noFill/>
                </a:ln>
                <a:solidFill>
                  <a:srgbClr val="002060"/>
                </a:solidFill>
                <a:effectLst/>
                <a:latin typeface="Times New Roman" pitchFamily="18" charset="0"/>
                <a:ea typeface="Times New Roman" pitchFamily="18" charset="0"/>
                <a:cs typeface="Times New Roman" pitchFamily="18" charset="0"/>
              </a:rPr>
              <a:t>НЕНАЛОГОВЫЕ  ДОХОДЫ  БЮДЖЕТА  ПУГАЧЕВСКОГО МУНИЦИПАЛЬНОГО  РАЙОНА</a:t>
            </a:r>
            <a:endParaRPr kumimoji="0" lang="en-US" b="1" i="0" u="none" strike="noStrike" cap="none" normalizeH="0" baseline="0" dirty="0" smtClean="0">
              <a:ln>
                <a:noFill/>
              </a:ln>
              <a:solidFill>
                <a:srgbClr val="002060"/>
              </a:solidFill>
              <a:effectLst/>
              <a:latin typeface="Times New Roman" pitchFamily="18" charset="0"/>
              <a:ea typeface="Times New Roman" pitchFamily="18" charset="0"/>
              <a:cs typeface="Times New Roman" pitchFamily="18" charset="0"/>
            </a:endParaRPr>
          </a:p>
          <a:p>
            <a:pPr marL="0" marR="0" lvl="0" indent="571500" algn="ctr" defTabSz="914400" rtl="0" eaLnBrk="1" fontAlgn="base" latinLnBrk="0" hangingPunct="1">
              <a:lnSpc>
                <a:spcPct val="100000"/>
              </a:lnSpc>
              <a:spcBef>
                <a:spcPct val="0"/>
              </a:spcBef>
              <a:spcAft>
                <a:spcPct val="0"/>
              </a:spcAft>
              <a:buClrTx/>
              <a:buSzTx/>
              <a:buFontTx/>
              <a:buNone/>
              <a:tabLst/>
            </a:pPr>
            <a:endParaRPr kumimoji="0" lang="ru-RU" sz="9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539750" algn="ctr" defTabSz="914400" rtl="0" eaLnBrk="0" fontAlgn="base" latinLnBrk="0" hangingPunct="0">
              <a:lnSpc>
                <a:spcPct val="100000"/>
              </a:lnSpc>
              <a:spcBef>
                <a:spcPct val="0"/>
              </a:spcBef>
              <a:spcAft>
                <a:spcPct val="0"/>
              </a:spcAft>
              <a:buClrTx/>
              <a:buSzTx/>
              <a:buFontTx/>
              <a:buNone/>
              <a:tabLst/>
            </a:pPr>
            <a:r>
              <a:rPr kumimoji="0" lang="ru-RU" sz="1800" b="1"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Поступление неналоговых доходов в бюджет Пугачевского муниципального района в 2019 году, уточненный план на 2020 год и плановые назначения на период 2021-2023 годы (тыс.рублей)</a:t>
            </a: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graphicFrame>
        <p:nvGraphicFramePr>
          <p:cNvPr id="5" name="Таблица 4"/>
          <p:cNvGraphicFramePr>
            <a:graphicFrameLocks noGrp="1"/>
          </p:cNvGraphicFramePr>
          <p:nvPr/>
        </p:nvGraphicFramePr>
        <p:xfrm>
          <a:off x="755574" y="2060848"/>
          <a:ext cx="7992890" cy="4176463"/>
        </p:xfrm>
        <a:graphic>
          <a:graphicData uri="http://schemas.openxmlformats.org/drawingml/2006/table">
            <a:tbl>
              <a:tblPr/>
              <a:tblGrid>
                <a:gridCol w="3225200"/>
                <a:gridCol w="953538"/>
                <a:gridCol w="953538"/>
                <a:gridCol w="953538"/>
                <a:gridCol w="953538"/>
                <a:gridCol w="953538"/>
              </a:tblGrid>
              <a:tr h="770566">
                <a:tc rowSpan="2">
                  <a:txBody>
                    <a:bodyPr/>
                    <a:lstStyle/>
                    <a:p>
                      <a:pPr algn="ctr" fontAlgn="b"/>
                      <a:r>
                        <a:rPr lang="ru-RU" sz="1400" b="0" i="0" u="none" strike="noStrike" dirty="0">
                          <a:solidFill>
                            <a:srgbClr val="000000"/>
                          </a:solidFill>
                          <a:latin typeface="Calibri"/>
                        </a:rPr>
                        <a:t> </a:t>
                      </a:r>
                    </a:p>
                  </a:txBody>
                  <a:tcPr marL="6417" marR="6417" marT="641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E9D9"/>
                    </a:solidFill>
                  </a:tcPr>
                </a:tc>
                <a:tc rowSpan="2">
                  <a:txBody>
                    <a:bodyPr/>
                    <a:lstStyle/>
                    <a:p>
                      <a:pPr algn="ctr" fontAlgn="ctr"/>
                      <a:r>
                        <a:rPr lang="ru-RU" sz="1400" b="1" i="0" u="none" strike="noStrike" dirty="0">
                          <a:solidFill>
                            <a:srgbClr val="000000"/>
                          </a:solidFill>
                          <a:latin typeface="Times New Roman"/>
                        </a:rPr>
                        <a:t>Исполнено за 2019 год</a:t>
                      </a:r>
                    </a:p>
                  </a:txBody>
                  <a:tcPr marL="6417" marR="6417" marT="64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E9D9"/>
                    </a:solidFill>
                  </a:tcPr>
                </a:tc>
                <a:tc rowSpan="2">
                  <a:txBody>
                    <a:bodyPr/>
                    <a:lstStyle/>
                    <a:p>
                      <a:pPr algn="ctr" fontAlgn="ctr"/>
                      <a:r>
                        <a:rPr lang="ru-RU" sz="1400" b="1" i="0" u="none" strike="noStrike" dirty="0" err="1" smtClean="0">
                          <a:solidFill>
                            <a:srgbClr val="000000"/>
                          </a:solidFill>
                          <a:latin typeface="Times New Roman"/>
                        </a:rPr>
                        <a:t>Уточнен-ный</a:t>
                      </a:r>
                      <a:r>
                        <a:rPr lang="ru-RU" sz="1400" b="1" i="0" u="none" strike="noStrike" dirty="0" smtClean="0">
                          <a:solidFill>
                            <a:srgbClr val="000000"/>
                          </a:solidFill>
                          <a:latin typeface="Times New Roman"/>
                        </a:rPr>
                        <a:t> </a:t>
                      </a:r>
                      <a:r>
                        <a:rPr lang="ru-RU" sz="1400" b="1" i="0" u="none" strike="noStrike" dirty="0">
                          <a:solidFill>
                            <a:srgbClr val="000000"/>
                          </a:solidFill>
                          <a:latin typeface="Times New Roman"/>
                        </a:rPr>
                        <a:t>план на 2020 год</a:t>
                      </a:r>
                    </a:p>
                  </a:txBody>
                  <a:tcPr marL="6417" marR="6417" marT="64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E9D9"/>
                    </a:solidFill>
                  </a:tcPr>
                </a:tc>
                <a:tc gridSpan="3">
                  <a:txBody>
                    <a:bodyPr/>
                    <a:lstStyle/>
                    <a:p>
                      <a:pPr algn="ctr" fontAlgn="ctr"/>
                      <a:r>
                        <a:rPr lang="ru-RU" sz="1400" b="1" i="0" u="none" strike="noStrike" dirty="0">
                          <a:solidFill>
                            <a:srgbClr val="000000"/>
                          </a:solidFill>
                          <a:latin typeface="Times New Roman"/>
                        </a:rPr>
                        <a:t> Проект решения о бюджете на 2021 год и плановый период 2022-2023 годы </a:t>
                      </a:r>
                    </a:p>
                  </a:txBody>
                  <a:tcPr marL="6417" marR="6417" marT="64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E9D9"/>
                    </a:solidFill>
                  </a:tcPr>
                </a:tc>
                <a:tc hMerge="1">
                  <a:txBody>
                    <a:bodyPr/>
                    <a:lstStyle/>
                    <a:p>
                      <a:endParaRPr lang="ru-RU"/>
                    </a:p>
                  </a:txBody>
                  <a:tcPr/>
                </a:tc>
                <a:tc hMerge="1">
                  <a:txBody>
                    <a:bodyPr/>
                    <a:lstStyle/>
                    <a:p>
                      <a:endParaRPr lang="ru-RU"/>
                    </a:p>
                  </a:txBody>
                  <a:tcPr/>
                </a:tc>
              </a:tr>
              <a:tr h="662686">
                <a:tc vMerge="1">
                  <a:txBody>
                    <a:bodyPr/>
                    <a:lstStyle/>
                    <a:p>
                      <a:endParaRPr lang="ru-RU"/>
                    </a:p>
                  </a:txBody>
                  <a:tcPr/>
                </a:tc>
                <a:tc vMerge="1">
                  <a:txBody>
                    <a:bodyPr/>
                    <a:lstStyle/>
                    <a:p>
                      <a:endParaRPr lang="ru-RU"/>
                    </a:p>
                  </a:txBody>
                  <a:tcPr/>
                </a:tc>
                <a:tc vMerge="1">
                  <a:txBody>
                    <a:bodyPr/>
                    <a:lstStyle/>
                    <a:p>
                      <a:endParaRPr lang="ru-RU"/>
                    </a:p>
                  </a:txBody>
                  <a:tcPr/>
                </a:tc>
                <a:tc>
                  <a:txBody>
                    <a:bodyPr/>
                    <a:lstStyle/>
                    <a:p>
                      <a:pPr algn="ctr" fontAlgn="ctr"/>
                      <a:r>
                        <a:rPr lang="ru-RU" sz="1400" b="1" i="0" u="none" strike="noStrike" dirty="0">
                          <a:solidFill>
                            <a:srgbClr val="000000"/>
                          </a:solidFill>
                          <a:latin typeface="Times New Roman"/>
                        </a:rPr>
                        <a:t>План на 2021 год </a:t>
                      </a:r>
                    </a:p>
                  </a:txBody>
                  <a:tcPr marL="6417" marR="6417" marT="64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E9D9"/>
                    </a:solidFill>
                  </a:tcPr>
                </a:tc>
                <a:tc>
                  <a:txBody>
                    <a:bodyPr/>
                    <a:lstStyle/>
                    <a:p>
                      <a:pPr algn="ctr" fontAlgn="ctr"/>
                      <a:r>
                        <a:rPr lang="ru-RU" sz="1400" b="1" i="0" u="none" strike="noStrike">
                          <a:solidFill>
                            <a:srgbClr val="000000"/>
                          </a:solidFill>
                          <a:latin typeface="Times New Roman"/>
                        </a:rPr>
                        <a:t>План на 2022 год </a:t>
                      </a:r>
                    </a:p>
                  </a:txBody>
                  <a:tcPr marL="6417" marR="6417" marT="64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E9D9"/>
                    </a:solidFill>
                  </a:tcPr>
                </a:tc>
                <a:tc>
                  <a:txBody>
                    <a:bodyPr/>
                    <a:lstStyle/>
                    <a:p>
                      <a:pPr algn="ctr" fontAlgn="ctr"/>
                      <a:r>
                        <a:rPr lang="ru-RU" sz="1400" b="1" i="0" u="none" strike="noStrike">
                          <a:solidFill>
                            <a:srgbClr val="000000"/>
                          </a:solidFill>
                          <a:latin typeface="Times New Roman"/>
                        </a:rPr>
                        <a:t>План на 2023 год </a:t>
                      </a:r>
                    </a:p>
                  </a:txBody>
                  <a:tcPr marL="6417" marR="6417" marT="64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E9D9"/>
                    </a:solidFill>
                  </a:tcPr>
                </a:tc>
              </a:tr>
              <a:tr h="443074">
                <a:tc>
                  <a:txBody>
                    <a:bodyPr/>
                    <a:lstStyle/>
                    <a:p>
                      <a:pPr algn="l" fontAlgn="ctr"/>
                      <a:r>
                        <a:rPr lang="ru-RU" sz="1400" b="1" i="0" u="none" strike="noStrike" dirty="0">
                          <a:solidFill>
                            <a:srgbClr val="000000"/>
                          </a:solidFill>
                          <a:latin typeface="Times New Roman"/>
                        </a:rPr>
                        <a:t>Неналоговые доходы</a:t>
                      </a:r>
                    </a:p>
                  </a:txBody>
                  <a:tcPr marL="6417" marR="6417" marT="64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EF3"/>
                    </a:solidFill>
                  </a:tcPr>
                </a:tc>
                <a:tc>
                  <a:txBody>
                    <a:bodyPr/>
                    <a:lstStyle/>
                    <a:p>
                      <a:pPr algn="ctr" fontAlgn="ctr"/>
                      <a:r>
                        <a:rPr lang="ru-RU" sz="1400" b="1" i="0" u="none" strike="noStrike">
                          <a:solidFill>
                            <a:srgbClr val="000000"/>
                          </a:solidFill>
                          <a:latin typeface="Times New Roman"/>
                        </a:rPr>
                        <a:t>22 272,0</a:t>
                      </a:r>
                    </a:p>
                  </a:txBody>
                  <a:tcPr marL="6417" marR="6417" marT="64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EF3"/>
                    </a:solidFill>
                  </a:tcPr>
                </a:tc>
                <a:tc>
                  <a:txBody>
                    <a:bodyPr/>
                    <a:lstStyle/>
                    <a:p>
                      <a:pPr algn="ctr" fontAlgn="ctr"/>
                      <a:r>
                        <a:rPr lang="ru-RU" sz="1400" b="1" i="0" u="none" strike="noStrike" dirty="0" smtClean="0">
                          <a:solidFill>
                            <a:srgbClr val="000000"/>
                          </a:solidFill>
                          <a:latin typeface="Times New Roman"/>
                        </a:rPr>
                        <a:t>21 181,5</a:t>
                      </a:r>
                      <a:endParaRPr lang="ru-RU" sz="1400" b="1" i="0" u="none" strike="noStrike" dirty="0">
                        <a:solidFill>
                          <a:srgbClr val="000000"/>
                        </a:solidFill>
                        <a:latin typeface="Times New Roman"/>
                      </a:endParaRPr>
                    </a:p>
                  </a:txBody>
                  <a:tcPr marL="6417" marR="6417" marT="64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EF3"/>
                    </a:solidFill>
                  </a:tcPr>
                </a:tc>
                <a:tc>
                  <a:txBody>
                    <a:bodyPr/>
                    <a:lstStyle/>
                    <a:p>
                      <a:pPr algn="ctr" fontAlgn="ctr"/>
                      <a:r>
                        <a:rPr lang="ru-RU" sz="1400" b="1" i="0" u="none" strike="noStrike" dirty="0">
                          <a:solidFill>
                            <a:srgbClr val="000000"/>
                          </a:solidFill>
                          <a:latin typeface="Times New Roman"/>
                        </a:rPr>
                        <a:t>16 256,8</a:t>
                      </a:r>
                    </a:p>
                  </a:txBody>
                  <a:tcPr marL="6417" marR="6417" marT="64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EF3"/>
                    </a:solidFill>
                  </a:tcPr>
                </a:tc>
                <a:tc>
                  <a:txBody>
                    <a:bodyPr/>
                    <a:lstStyle/>
                    <a:p>
                      <a:pPr algn="ctr" fontAlgn="ctr"/>
                      <a:r>
                        <a:rPr lang="ru-RU" sz="1400" b="1" i="0" u="none" strike="noStrike" dirty="0">
                          <a:solidFill>
                            <a:srgbClr val="000000"/>
                          </a:solidFill>
                          <a:latin typeface="Times New Roman"/>
                        </a:rPr>
                        <a:t>13 782,7</a:t>
                      </a:r>
                    </a:p>
                  </a:txBody>
                  <a:tcPr marL="6417" marR="6417" marT="64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EF3"/>
                    </a:solidFill>
                  </a:tcPr>
                </a:tc>
                <a:tc>
                  <a:txBody>
                    <a:bodyPr/>
                    <a:lstStyle/>
                    <a:p>
                      <a:pPr algn="ctr" fontAlgn="ctr"/>
                      <a:r>
                        <a:rPr lang="ru-RU" sz="1400" b="1" i="0" u="none" strike="noStrike">
                          <a:solidFill>
                            <a:srgbClr val="000000"/>
                          </a:solidFill>
                          <a:latin typeface="Times New Roman"/>
                        </a:rPr>
                        <a:t>13 809,8</a:t>
                      </a:r>
                    </a:p>
                  </a:txBody>
                  <a:tcPr marL="6417" marR="6417" marT="64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EF3"/>
                    </a:solidFill>
                  </a:tcPr>
                </a:tc>
              </a:tr>
              <a:tr h="446927">
                <a:tc>
                  <a:txBody>
                    <a:bodyPr/>
                    <a:lstStyle/>
                    <a:p>
                      <a:pPr algn="l" fontAlgn="t"/>
                      <a:r>
                        <a:rPr lang="ru-RU" sz="1400" b="0" i="0" u="none" strike="noStrike" dirty="0">
                          <a:solidFill>
                            <a:srgbClr val="000000"/>
                          </a:solidFill>
                          <a:latin typeface="Times New Roman"/>
                        </a:rPr>
                        <a:t>Доходы от использования имущества</a:t>
                      </a:r>
                    </a:p>
                  </a:txBody>
                  <a:tcPr marL="6417" marR="6417" marT="6417"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400" b="0" i="0" u="none" strike="noStrike" dirty="0">
                          <a:solidFill>
                            <a:srgbClr val="000000"/>
                          </a:solidFill>
                          <a:latin typeface="Times New Roman"/>
                        </a:rPr>
                        <a:t>5 631,4</a:t>
                      </a:r>
                    </a:p>
                  </a:txBody>
                  <a:tcPr marL="6417" marR="6417" marT="641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400" b="0" i="0" u="none" strike="noStrike" dirty="0" smtClean="0">
                          <a:solidFill>
                            <a:srgbClr val="000000"/>
                          </a:solidFill>
                          <a:latin typeface="Times New Roman"/>
                        </a:rPr>
                        <a:t>6 051,5</a:t>
                      </a:r>
                      <a:endParaRPr lang="ru-RU" sz="1400" b="0" i="0" u="none" strike="noStrike" dirty="0">
                        <a:solidFill>
                          <a:srgbClr val="000000"/>
                        </a:solidFill>
                        <a:latin typeface="Times New Roman"/>
                      </a:endParaRPr>
                    </a:p>
                  </a:txBody>
                  <a:tcPr marL="6417" marR="6417" marT="641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400" b="0" i="0" u="none" strike="noStrike">
                          <a:solidFill>
                            <a:srgbClr val="000000"/>
                          </a:solidFill>
                          <a:latin typeface="Times New Roman"/>
                        </a:rPr>
                        <a:t>5 253,8</a:t>
                      </a:r>
                    </a:p>
                  </a:txBody>
                  <a:tcPr marL="6417" marR="6417" marT="641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400" b="0" i="0" u="none" strike="noStrike" dirty="0">
                          <a:solidFill>
                            <a:srgbClr val="000000"/>
                          </a:solidFill>
                          <a:latin typeface="Times New Roman"/>
                        </a:rPr>
                        <a:t>5 253,5</a:t>
                      </a:r>
                    </a:p>
                  </a:txBody>
                  <a:tcPr marL="6417" marR="6417" marT="641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400" b="0" i="0" u="none" strike="noStrike">
                          <a:solidFill>
                            <a:srgbClr val="000000"/>
                          </a:solidFill>
                          <a:latin typeface="Times New Roman"/>
                        </a:rPr>
                        <a:t>5 253,5</a:t>
                      </a:r>
                    </a:p>
                  </a:txBody>
                  <a:tcPr marL="6417" marR="6417" marT="641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743596">
                <a:tc>
                  <a:txBody>
                    <a:bodyPr/>
                    <a:lstStyle/>
                    <a:p>
                      <a:pPr algn="l" fontAlgn="t"/>
                      <a:r>
                        <a:rPr lang="ru-RU" sz="1400" b="0" i="0" u="none" strike="noStrike" dirty="0">
                          <a:solidFill>
                            <a:srgbClr val="000000"/>
                          </a:solidFill>
                          <a:latin typeface="Times New Roman"/>
                        </a:rPr>
                        <a:t>Платежи при пользовании природными ресурсами</a:t>
                      </a:r>
                    </a:p>
                  </a:txBody>
                  <a:tcPr marL="6417" marR="6417" marT="6417"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400" b="0" i="0" u="none" strike="noStrike" dirty="0">
                          <a:solidFill>
                            <a:srgbClr val="000000"/>
                          </a:solidFill>
                          <a:latin typeface="Times New Roman"/>
                        </a:rPr>
                        <a:t>615,3</a:t>
                      </a:r>
                    </a:p>
                  </a:txBody>
                  <a:tcPr marL="6417" marR="6417" marT="641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400" b="0" i="0" u="none" strike="noStrike" dirty="0" smtClean="0">
                          <a:solidFill>
                            <a:srgbClr val="000000"/>
                          </a:solidFill>
                          <a:latin typeface="Times New Roman"/>
                        </a:rPr>
                        <a:t>762,0</a:t>
                      </a:r>
                      <a:endParaRPr lang="ru-RU" sz="1400" b="0" i="0" u="none" strike="noStrike" dirty="0">
                        <a:solidFill>
                          <a:srgbClr val="000000"/>
                        </a:solidFill>
                        <a:latin typeface="Times New Roman"/>
                      </a:endParaRPr>
                    </a:p>
                  </a:txBody>
                  <a:tcPr marL="6417" marR="6417" marT="641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400" b="0" i="0" u="none" strike="noStrike" dirty="0">
                          <a:solidFill>
                            <a:srgbClr val="000000"/>
                          </a:solidFill>
                          <a:latin typeface="Times New Roman"/>
                        </a:rPr>
                        <a:t>653,0</a:t>
                      </a:r>
                    </a:p>
                  </a:txBody>
                  <a:tcPr marL="6417" marR="6417" marT="641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400" b="0" i="0" u="none" strike="noStrike" dirty="0">
                          <a:solidFill>
                            <a:srgbClr val="000000"/>
                          </a:solidFill>
                          <a:latin typeface="Times New Roman"/>
                        </a:rPr>
                        <a:t>679,2</a:t>
                      </a:r>
                    </a:p>
                  </a:txBody>
                  <a:tcPr marL="6417" marR="6417" marT="641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400" b="0" i="0" u="none" strike="noStrike">
                          <a:solidFill>
                            <a:srgbClr val="000000"/>
                          </a:solidFill>
                          <a:latin typeface="Times New Roman"/>
                        </a:rPr>
                        <a:t>706,3</a:t>
                      </a:r>
                    </a:p>
                  </a:txBody>
                  <a:tcPr marL="6417" marR="6417" marT="641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708920">
                <a:tc>
                  <a:txBody>
                    <a:bodyPr/>
                    <a:lstStyle/>
                    <a:p>
                      <a:pPr algn="l" fontAlgn="t"/>
                      <a:r>
                        <a:rPr lang="ru-RU" sz="1400" b="0" i="0" u="none" strike="noStrike" dirty="0">
                          <a:solidFill>
                            <a:srgbClr val="000000"/>
                          </a:solidFill>
                          <a:latin typeface="Times New Roman"/>
                        </a:rPr>
                        <a:t>Доходы от продажи материальных и нематериальных активов</a:t>
                      </a:r>
                    </a:p>
                  </a:txBody>
                  <a:tcPr marL="6417" marR="6417" marT="6417"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400" b="0" i="0" u="none" strike="noStrike" dirty="0">
                          <a:solidFill>
                            <a:srgbClr val="000000"/>
                          </a:solidFill>
                          <a:latin typeface="Times New Roman"/>
                        </a:rPr>
                        <a:t>11 792,2</a:t>
                      </a:r>
                    </a:p>
                  </a:txBody>
                  <a:tcPr marL="6417" marR="6417" marT="641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400" b="0" i="0" u="none" strike="noStrike" dirty="0" smtClean="0">
                          <a:solidFill>
                            <a:srgbClr val="000000"/>
                          </a:solidFill>
                          <a:latin typeface="Times New Roman"/>
                        </a:rPr>
                        <a:t>12 918,0</a:t>
                      </a:r>
                      <a:endParaRPr lang="ru-RU" sz="1400" b="0" i="0" u="none" strike="noStrike" dirty="0">
                        <a:solidFill>
                          <a:srgbClr val="000000"/>
                        </a:solidFill>
                        <a:latin typeface="Times New Roman"/>
                      </a:endParaRPr>
                    </a:p>
                  </a:txBody>
                  <a:tcPr marL="6417" marR="6417" marT="641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400" b="0" i="0" u="none" strike="noStrike" dirty="0">
                          <a:solidFill>
                            <a:srgbClr val="000000"/>
                          </a:solidFill>
                          <a:latin typeface="Times New Roman"/>
                        </a:rPr>
                        <a:t>9 600,0</a:t>
                      </a:r>
                    </a:p>
                  </a:txBody>
                  <a:tcPr marL="6417" marR="6417" marT="641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400" b="0" i="0" u="none" strike="noStrike" dirty="0">
                          <a:solidFill>
                            <a:srgbClr val="000000"/>
                          </a:solidFill>
                          <a:latin typeface="Times New Roman"/>
                        </a:rPr>
                        <a:t>7 100,0</a:t>
                      </a:r>
                    </a:p>
                  </a:txBody>
                  <a:tcPr marL="6417" marR="6417" marT="641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400" b="0" i="0" u="none" strike="noStrike" dirty="0">
                          <a:solidFill>
                            <a:srgbClr val="000000"/>
                          </a:solidFill>
                          <a:latin typeface="Times New Roman"/>
                        </a:rPr>
                        <a:t>7 100,0</a:t>
                      </a:r>
                    </a:p>
                  </a:txBody>
                  <a:tcPr marL="6417" marR="6417" marT="641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400694">
                <a:tc>
                  <a:txBody>
                    <a:bodyPr/>
                    <a:lstStyle/>
                    <a:p>
                      <a:pPr algn="l" fontAlgn="t"/>
                      <a:r>
                        <a:rPr lang="ru-RU" sz="1400" b="0" i="0" u="none" strike="noStrike">
                          <a:solidFill>
                            <a:srgbClr val="000000"/>
                          </a:solidFill>
                          <a:latin typeface="Times New Roman"/>
                        </a:rPr>
                        <a:t>Штрафы, санкции, возмещение ущерба</a:t>
                      </a:r>
                    </a:p>
                  </a:txBody>
                  <a:tcPr marL="6417" marR="6417" marT="6417"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400" b="0" i="0" u="none" strike="noStrike">
                          <a:solidFill>
                            <a:srgbClr val="000000"/>
                          </a:solidFill>
                          <a:latin typeface="Times New Roman"/>
                        </a:rPr>
                        <a:t>4 233,1</a:t>
                      </a:r>
                    </a:p>
                  </a:txBody>
                  <a:tcPr marL="6417" marR="6417" marT="641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400" b="0" i="0" u="none" strike="noStrike" dirty="0" smtClean="0">
                          <a:solidFill>
                            <a:srgbClr val="000000"/>
                          </a:solidFill>
                          <a:latin typeface="Times New Roman"/>
                        </a:rPr>
                        <a:t>1 450,0</a:t>
                      </a:r>
                      <a:endParaRPr lang="ru-RU" sz="1400" b="0" i="0" u="none" strike="noStrike" dirty="0">
                        <a:solidFill>
                          <a:srgbClr val="000000"/>
                        </a:solidFill>
                        <a:latin typeface="Times New Roman"/>
                      </a:endParaRPr>
                    </a:p>
                  </a:txBody>
                  <a:tcPr marL="6417" marR="6417" marT="641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400" b="0" i="0" u="none" strike="noStrike" dirty="0">
                          <a:solidFill>
                            <a:srgbClr val="000000"/>
                          </a:solidFill>
                          <a:latin typeface="Times New Roman"/>
                        </a:rPr>
                        <a:t>750,0</a:t>
                      </a:r>
                    </a:p>
                  </a:txBody>
                  <a:tcPr marL="6417" marR="6417" marT="641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400" b="0" i="0" u="none" strike="noStrike" dirty="0">
                          <a:solidFill>
                            <a:srgbClr val="000000"/>
                          </a:solidFill>
                          <a:latin typeface="Times New Roman"/>
                        </a:rPr>
                        <a:t>750,0</a:t>
                      </a:r>
                    </a:p>
                  </a:txBody>
                  <a:tcPr marL="6417" marR="6417" marT="641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400" b="0" i="0" u="none" strike="noStrike" dirty="0">
                          <a:solidFill>
                            <a:srgbClr val="000000"/>
                          </a:solidFill>
                          <a:latin typeface="Times New Roman"/>
                        </a:rPr>
                        <a:t>750,0</a:t>
                      </a:r>
                    </a:p>
                  </a:txBody>
                  <a:tcPr marL="6417" marR="6417" marT="641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p:cNvSpPr>
            <a:spLocks noChangeArrowheads="1"/>
          </p:cNvSpPr>
          <p:nvPr/>
        </p:nvSpPr>
        <p:spPr bwMode="auto">
          <a:xfrm>
            <a:off x="500034" y="428604"/>
            <a:ext cx="8286808" cy="73866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539750" algn="ctr" defTabSz="914400" rtl="0" eaLnBrk="1" fontAlgn="base" latinLnBrk="0" hangingPunct="1">
              <a:lnSpc>
                <a:spcPct val="100000"/>
              </a:lnSpc>
              <a:spcBef>
                <a:spcPct val="0"/>
              </a:spcBef>
              <a:spcAft>
                <a:spcPct val="0"/>
              </a:spcAft>
              <a:buClrTx/>
              <a:buSzTx/>
              <a:buFontTx/>
              <a:buNone/>
              <a:tabLst/>
            </a:pPr>
            <a:r>
              <a:rPr kumimoji="0" lang="ru-RU" sz="24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Структура неналоговых доходов на 2021 год</a:t>
            </a:r>
            <a:endParaRPr kumimoji="0" lang="ru-RU" sz="24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53975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graphicFrame>
        <p:nvGraphicFramePr>
          <p:cNvPr id="3" name="Диаграмма 2"/>
          <p:cNvGraphicFramePr/>
          <p:nvPr/>
        </p:nvGraphicFramePr>
        <p:xfrm>
          <a:off x="428596" y="1052736"/>
          <a:ext cx="8496979" cy="5567124"/>
        </p:xfrm>
        <a:graphic>
          <a:graphicData uri="http://schemas.openxmlformats.org/drawingml/2006/chart">
            <c:chart xmlns:c="http://schemas.openxmlformats.org/drawingml/2006/chart" xmlns:r="http://schemas.openxmlformats.org/officeDocument/2006/relationships" r:id="rId2"/>
          </a:graphicData>
        </a:graphic>
      </p:graphicFrame>
      <p:sp>
        <p:nvSpPr>
          <p:cNvPr id="48131" name="Rectangle 3"/>
          <p:cNvSpPr>
            <a:spLocks noChangeArrowheads="1"/>
          </p:cNvSpPr>
          <p:nvPr/>
        </p:nvSpPr>
        <p:spPr bwMode="auto">
          <a:xfrm>
            <a:off x="457200" y="5799138"/>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539750" algn="l" defTabSz="914400" rtl="0" eaLnBrk="1" fontAlgn="base" latinLnBrk="0" hangingPunct="1">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graphicFrame>
        <p:nvGraphicFramePr>
          <p:cNvPr id="6" name="Диаграмма 5"/>
          <p:cNvGraphicFramePr/>
          <p:nvPr/>
        </p:nvGraphicFramePr>
        <p:xfrm>
          <a:off x="611560" y="1196752"/>
          <a:ext cx="7991706" cy="5112568"/>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ChangeArrowheads="1"/>
          </p:cNvSpPr>
          <p:nvPr/>
        </p:nvSpPr>
        <p:spPr bwMode="auto">
          <a:xfrm>
            <a:off x="3929058" y="285729"/>
            <a:ext cx="4786346" cy="2603981"/>
          </a:xfrm>
          <a:prstGeom prst="rect">
            <a:avLst/>
          </a:prstGeom>
          <a:noFill/>
          <a:ln w="9525">
            <a:noFill/>
            <a:miter lim="800000"/>
            <a:headEnd/>
            <a:tailEnd/>
          </a:ln>
          <a:effectLst/>
        </p:spPr>
        <p:txBody>
          <a:bodyPr vert="horz" wrap="square" lIns="91440" tIns="360249" rIns="612582" bIns="450708" numCol="1" anchor="ctr" anchorCtr="0" compatLnSpc="1">
            <a:prstTxWarp prst="textNoShape">
              <a:avLst/>
            </a:prstTxWarp>
            <a:spAutoFit/>
          </a:bodyPr>
          <a:lstStyle/>
          <a:p>
            <a:pPr marL="0" marR="0" lvl="0" indent="450850" algn="ctr" defTabSz="914400" rtl="0" eaLnBrk="1" fontAlgn="base" latinLnBrk="0" hangingPunct="1">
              <a:lnSpc>
                <a:spcPct val="100000"/>
              </a:lnSpc>
              <a:spcBef>
                <a:spcPct val="0"/>
              </a:spcBef>
              <a:spcAft>
                <a:spcPct val="0"/>
              </a:spcAft>
              <a:buClrTx/>
              <a:buSzTx/>
              <a:buFontTx/>
              <a:buNone/>
              <a:tabLst>
                <a:tab pos="1036638" algn="l"/>
              </a:tabLst>
            </a:pPr>
            <a:r>
              <a:rPr kumimoji="0" lang="ru-RU" sz="28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Обращение к                            жителям Пугачевского муниципального района</a:t>
            </a:r>
          </a:p>
          <a:p>
            <a:pPr marL="0" marR="0" lvl="0" indent="450850" algn="ctr" defTabSz="914400" rtl="0" eaLnBrk="1" fontAlgn="base" latinLnBrk="0" hangingPunct="1">
              <a:lnSpc>
                <a:spcPct val="100000"/>
              </a:lnSpc>
              <a:spcBef>
                <a:spcPct val="0"/>
              </a:spcBef>
              <a:spcAft>
                <a:spcPct val="0"/>
              </a:spcAft>
              <a:buClrTx/>
              <a:buSzTx/>
              <a:buFontTx/>
              <a:buNone/>
              <a:tabLst>
                <a:tab pos="1036638" algn="l"/>
              </a:tabLst>
            </a:pPr>
            <a:endParaRPr lang="ru-RU" sz="2600" b="1" dirty="0" smtClean="0">
              <a:latin typeface="Times New Roman" pitchFamily="18" charset="0"/>
              <a:cs typeface="Times New Roman" pitchFamily="18" charset="0"/>
            </a:endParaRPr>
          </a:p>
          <a:p>
            <a:pPr marL="0" marR="0" lvl="0" indent="450850" algn="ctr" defTabSz="914400" rtl="0" eaLnBrk="1" fontAlgn="base" latinLnBrk="0" hangingPunct="1">
              <a:lnSpc>
                <a:spcPct val="100000"/>
              </a:lnSpc>
              <a:spcBef>
                <a:spcPct val="0"/>
              </a:spcBef>
              <a:spcAft>
                <a:spcPct val="0"/>
              </a:spcAft>
              <a:buClrTx/>
              <a:buSzTx/>
              <a:buFontTx/>
              <a:buNone/>
              <a:tabLst>
                <a:tab pos="1036638" algn="l"/>
              </a:tabLst>
            </a:pPr>
            <a:endParaRPr kumimoji="0" lang="ru-RU" sz="600" b="0" i="0" u="none" strike="noStrike" cap="none" normalizeH="0" baseline="0" dirty="0" smtClean="0">
              <a:ln>
                <a:noFill/>
              </a:ln>
              <a:solidFill>
                <a:schemeClr val="tx1"/>
              </a:solidFill>
              <a:effectLst/>
              <a:latin typeface="Times New Roman" pitchFamily="18" charset="0"/>
              <a:cs typeface="Times New Roman" pitchFamily="18" charset="0"/>
            </a:endParaRPr>
          </a:p>
        </p:txBody>
      </p:sp>
      <p:pic>
        <p:nvPicPr>
          <p:cNvPr id="15361" name="Рисунок 4" descr="http://pugachev-adm.ru/wp-content/uploads/2015/03/Sadchikov.jpg"/>
          <p:cNvPicPr>
            <a:picLocks noChangeAspect="1" noChangeArrowheads="1"/>
          </p:cNvPicPr>
          <p:nvPr/>
        </p:nvPicPr>
        <p:blipFill>
          <a:blip r:embed="rId3" cstate="print"/>
          <a:srcRect/>
          <a:stretch>
            <a:fillRect/>
          </a:stretch>
        </p:blipFill>
        <p:spPr bwMode="auto">
          <a:xfrm>
            <a:off x="214282" y="142852"/>
            <a:ext cx="3344863" cy="2644775"/>
          </a:xfrm>
          <a:prstGeom prst="rect">
            <a:avLst/>
          </a:prstGeom>
          <a:noFill/>
        </p:spPr>
      </p:pic>
      <p:sp>
        <p:nvSpPr>
          <p:cNvPr id="15363" name="Rectangle 3"/>
          <p:cNvSpPr>
            <a:spLocks noChangeArrowheads="1"/>
          </p:cNvSpPr>
          <p:nvPr/>
        </p:nvSpPr>
        <p:spPr bwMode="auto">
          <a:xfrm>
            <a:off x="214282" y="2928934"/>
            <a:ext cx="8715436" cy="375487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tab pos="1036638" algn="l"/>
              </a:tabLst>
            </a:pPr>
            <a:r>
              <a:rPr kumimoji="0" lang="ru-RU"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r>
            <a:br>
              <a:rPr kumimoji="0" lang="ru-RU"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br>
            <a:r>
              <a:rPr kumimoji="0" lang="ru-RU" sz="20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Уважаемые жители и гости Пугачевского </a:t>
            </a:r>
            <a:r>
              <a:rPr lang="ru-RU" sz="2000" b="1" dirty="0" smtClean="0">
                <a:latin typeface="Times New Roman" pitchFamily="18" charset="0"/>
                <a:ea typeface="Times New Roman" pitchFamily="18" charset="0"/>
                <a:cs typeface="Times New Roman" pitchFamily="18" charset="0"/>
              </a:rPr>
              <a:t>района!</a:t>
            </a:r>
          </a:p>
          <a:p>
            <a:pPr marL="0" marR="0" lvl="0" indent="0" algn="ctr" defTabSz="914400" rtl="0" eaLnBrk="1" fontAlgn="base" latinLnBrk="0" hangingPunct="1">
              <a:lnSpc>
                <a:spcPct val="100000"/>
              </a:lnSpc>
              <a:spcBef>
                <a:spcPct val="0"/>
              </a:spcBef>
              <a:spcAft>
                <a:spcPct val="0"/>
              </a:spcAft>
              <a:buClrTx/>
              <a:buSzTx/>
              <a:buFontTx/>
              <a:buNone/>
              <a:tabLst>
                <a:tab pos="1036638" algn="l"/>
              </a:tabLst>
            </a:pPr>
            <a:r>
              <a:rPr kumimoji="0" lang="ru-RU"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p>
          <a:p>
            <a:pPr algn="just" fontAlgn="base">
              <a:spcBef>
                <a:spcPct val="0"/>
              </a:spcBef>
              <a:spcAft>
                <a:spcPct val="0"/>
              </a:spcAft>
              <a:tabLst>
                <a:tab pos="1036638" algn="l"/>
              </a:tabLst>
            </a:pPr>
            <a:r>
              <a:rPr lang="ru-RU" sz="2000" dirty="0" smtClean="0">
                <a:latin typeface="Times New Roman" pitchFamily="18" charset="0"/>
                <a:ea typeface="Times New Roman" pitchFamily="18" charset="0"/>
                <a:cs typeface="Times New Roman" pitchFamily="18" charset="0"/>
              </a:rPr>
              <a:t>      </a:t>
            </a:r>
            <a:r>
              <a:rPr kumimoji="0" lang="ru-RU"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Обращаем Ваше внимание на то, что бюджет для граждан на 2021 год и на плановый период 2022 и 2023 годов составлен</a:t>
            </a:r>
            <a:r>
              <a:rPr kumimoji="0" lang="ru-RU" sz="2000" b="0" i="0" u="none" strike="noStrike" cap="none" normalizeH="0" dirty="0" smtClean="0">
                <a:ln>
                  <a:noFill/>
                </a:ln>
                <a:solidFill>
                  <a:schemeClr val="tx1"/>
                </a:solidFill>
                <a:effectLst/>
                <a:latin typeface="Times New Roman" pitchFamily="18" charset="0"/>
                <a:ea typeface="Times New Roman" pitchFamily="18" charset="0"/>
                <a:cs typeface="Times New Roman" pitchFamily="18" charset="0"/>
              </a:rPr>
              <a:t> </a:t>
            </a:r>
            <a:r>
              <a:rPr kumimoji="0" lang="ru-RU"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на  основании решения  Собрания Пугачевского муниципального  района Саратовской области от      25 декабря 2020 года № </a:t>
            </a:r>
            <a:r>
              <a:rPr kumimoji="0" lang="ru-RU" sz="2000" b="0" i="0" u="none" strike="noStrike" cap="none" normalizeH="0" baseline="0" dirty="0" smtClean="0">
                <a:ln>
                  <a:noFill/>
                </a:ln>
                <a:effectLst/>
                <a:latin typeface="Times New Roman" pitchFamily="18" charset="0"/>
                <a:ea typeface="Times New Roman" pitchFamily="18" charset="0"/>
                <a:cs typeface="Times New Roman" pitchFamily="18" charset="0"/>
              </a:rPr>
              <a:t>272</a:t>
            </a:r>
            <a:r>
              <a:rPr kumimoji="0" lang="ru-RU"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«О бюджете  Пугачевского муниципального района  на  2021 год и на плановый период 2022 и 2023 годов». С данным решением можно ознакомиться</a:t>
            </a:r>
            <a:r>
              <a:rPr kumimoji="0" lang="ru-RU" sz="2000" b="0" i="0" u="none" strike="noStrike" cap="none" normalizeH="0" baseline="0" dirty="0" smtClean="0">
                <a:ln>
                  <a:noFill/>
                </a:ln>
                <a:solidFill>
                  <a:srgbClr val="FF0000"/>
                </a:solidFill>
                <a:effectLst/>
                <a:latin typeface="Times New Roman" pitchFamily="18" charset="0"/>
                <a:ea typeface="Times New Roman" pitchFamily="18" charset="0"/>
                <a:cs typeface="Times New Roman" pitchFamily="18" charset="0"/>
              </a:rPr>
              <a:t> </a:t>
            </a:r>
            <a:r>
              <a:rPr lang="ru-RU" sz="2000" dirty="0" smtClean="0">
                <a:latin typeface="Times New Roman" pitchFamily="18" charset="0"/>
                <a:cs typeface="Times New Roman" pitchFamily="18" charset="0"/>
              </a:rPr>
              <a:t>на официальном сайте Администрации Пугачевского муниципального района Саратовской области (http://pugachev-adm.ru).</a:t>
            </a:r>
          </a:p>
          <a:p>
            <a:pPr marL="0" marR="0" lvl="0" indent="0" algn="just" defTabSz="914400" rtl="0" eaLnBrk="1" fontAlgn="base" latinLnBrk="0" hangingPunct="1">
              <a:lnSpc>
                <a:spcPct val="100000"/>
              </a:lnSpc>
              <a:spcBef>
                <a:spcPct val="0"/>
              </a:spcBef>
              <a:spcAft>
                <a:spcPct val="0"/>
              </a:spcAft>
              <a:buClrTx/>
              <a:buSzTx/>
              <a:buFontTx/>
              <a:buNone/>
              <a:tabLst>
                <a:tab pos="1036638" algn="l"/>
              </a:tabLst>
            </a:pPr>
            <a:endParaRPr kumimoji="0" lang="ru-RU" sz="1800" b="0" i="0" u="none" strike="noStrike" cap="none" normalizeH="0" baseline="0" dirty="0" smtClean="0">
              <a:ln>
                <a:noFill/>
              </a:ln>
              <a:solidFill>
                <a:schemeClr val="tx1"/>
              </a:solidFill>
              <a:effectLst/>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ChangeArrowheads="1"/>
          </p:cNvSpPr>
          <p:nvPr/>
        </p:nvSpPr>
        <p:spPr bwMode="auto">
          <a:xfrm>
            <a:off x="428596" y="428604"/>
            <a:ext cx="8358246" cy="73866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539750" algn="ctr" defTabSz="914400" rtl="0" eaLnBrk="1" fontAlgn="base" latinLnBrk="0" hangingPunct="1">
              <a:lnSpc>
                <a:spcPct val="100000"/>
              </a:lnSpc>
              <a:spcBef>
                <a:spcPct val="0"/>
              </a:spcBef>
              <a:spcAft>
                <a:spcPct val="0"/>
              </a:spcAft>
              <a:buClrTx/>
              <a:buSzTx/>
              <a:buFontTx/>
              <a:buNone/>
              <a:tabLst/>
            </a:pPr>
            <a:r>
              <a:rPr kumimoji="0" lang="ru-RU" sz="24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Структура неналоговых доходов на 2022 год</a:t>
            </a:r>
            <a:endParaRPr kumimoji="0" lang="ru-RU" sz="24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53975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graphicFrame>
        <p:nvGraphicFramePr>
          <p:cNvPr id="3" name="Диаграмма 2"/>
          <p:cNvGraphicFramePr/>
          <p:nvPr/>
        </p:nvGraphicFramePr>
        <p:xfrm>
          <a:off x="500035" y="1428736"/>
          <a:ext cx="8286808" cy="5220063"/>
        </p:xfrm>
        <a:graphic>
          <a:graphicData uri="http://schemas.openxmlformats.org/drawingml/2006/chart">
            <c:chart xmlns:c="http://schemas.openxmlformats.org/drawingml/2006/chart" xmlns:r="http://schemas.openxmlformats.org/officeDocument/2006/relationships" r:id="rId2"/>
          </a:graphicData>
        </a:graphic>
      </p:graphicFrame>
      <p:sp>
        <p:nvSpPr>
          <p:cNvPr id="47107" name="Rectangle 3"/>
          <p:cNvSpPr>
            <a:spLocks noChangeArrowheads="1"/>
          </p:cNvSpPr>
          <p:nvPr/>
        </p:nvSpPr>
        <p:spPr bwMode="auto">
          <a:xfrm>
            <a:off x="457200" y="5684838"/>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539750" algn="l" defTabSz="914400" rtl="0" eaLnBrk="1" fontAlgn="base" latinLnBrk="0" hangingPunct="1">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graphicFrame>
        <p:nvGraphicFramePr>
          <p:cNvPr id="6" name="Диаграмма 5"/>
          <p:cNvGraphicFramePr/>
          <p:nvPr/>
        </p:nvGraphicFramePr>
        <p:xfrm>
          <a:off x="529682" y="1143000"/>
          <a:ext cx="8084635" cy="4572000"/>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ChangeArrowheads="1"/>
          </p:cNvSpPr>
          <p:nvPr/>
        </p:nvSpPr>
        <p:spPr bwMode="auto">
          <a:xfrm>
            <a:off x="500034" y="500042"/>
            <a:ext cx="8286808" cy="46166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539750" algn="ctr" defTabSz="914400" rtl="0" eaLnBrk="1" fontAlgn="base" latinLnBrk="0" hangingPunct="1">
              <a:lnSpc>
                <a:spcPct val="100000"/>
              </a:lnSpc>
              <a:spcBef>
                <a:spcPct val="0"/>
              </a:spcBef>
              <a:spcAft>
                <a:spcPct val="0"/>
              </a:spcAft>
              <a:buClrTx/>
              <a:buSzTx/>
              <a:buFontTx/>
              <a:buNone/>
              <a:tabLst/>
            </a:pPr>
            <a:r>
              <a:rPr kumimoji="0" lang="ru-RU" sz="24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Структура неналоговых доходов на 2023 год</a:t>
            </a: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46083" name="Rectangle 3"/>
          <p:cNvSpPr>
            <a:spLocks noChangeArrowheads="1"/>
          </p:cNvSpPr>
          <p:nvPr/>
        </p:nvSpPr>
        <p:spPr bwMode="auto">
          <a:xfrm>
            <a:off x="457200" y="5775325"/>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539750" algn="l" defTabSz="914400" rtl="0" eaLnBrk="1" fontAlgn="base" latinLnBrk="0" hangingPunct="1">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graphicFrame>
        <p:nvGraphicFramePr>
          <p:cNvPr id="6" name="Диаграмма 5"/>
          <p:cNvGraphicFramePr/>
          <p:nvPr/>
        </p:nvGraphicFramePr>
        <p:xfrm>
          <a:off x="683568" y="980728"/>
          <a:ext cx="8208911" cy="5363779"/>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Rectangle 1"/>
          <p:cNvSpPr>
            <a:spLocks noChangeArrowheads="1"/>
          </p:cNvSpPr>
          <p:nvPr/>
        </p:nvSpPr>
        <p:spPr bwMode="auto">
          <a:xfrm>
            <a:off x="357158" y="214290"/>
            <a:ext cx="8501122" cy="207749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algn="ctr" defTabSz="914400" rtl="0" eaLnBrk="1" fontAlgn="base" latinLnBrk="0" hangingPunct="1">
              <a:lnSpc>
                <a:spcPct val="100000"/>
              </a:lnSpc>
              <a:spcBef>
                <a:spcPct val="0"/>
              </a:spcBef>
              <a:spcAft>
                <a:spcPct val="0"/>
              </a:spcAft>
              <a:buClrTx/>
              <a:buSzTx/>
              <a:buFontTx/>
              <a:buNone/>
              <a:tabLst/>
            </a:pPr>
            <a:r>
              <a:rPr kumimoji="0" lang="ru-RU" sz="2000" b="1" i="0" u="none" strike="noStrike" cap="none" normalizeH="0" baseline="0" dirty="0" smtClean="0">
                <a:ln>
                  <a:noFill/>
                </a:ln>
                <a:solidFill>
                  <a:srgbClr val="002060"/>
                </a:solidFill>
                <a:effectLst/>
                <a:latin typeface="Times New Roman" pitchFamily="18" charset="0"/>
                <a:ea typeface="Times New Roman" pitchFamily="18" charset="0"/>
                <a:cs typeface="Times New Roman" pitchFamily="18" charset="0"/>
              </a:rPr>
              <a:t>Безвозмездные поступления в бюджет </a:t>
            </a:r>
            <a:endParaRPr kumimoji="0" lang="ru-RU" sz="20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algn="ctr" defTabSz="914400" rtl="0" eaLnBrk="0" fontAlgn="base" latinLnBrk="0" hangingPunct="0">
              <a:lnSpc>
                <a:spcPct val="100000"/>
              </a:lnSpc>
              <a:spcBef>
                <a:spcPct val="0"/>
              </a:spcBef>
              <a:spcAft>
                <a:spcPct val="0"/>
              </a:spcAft>
              <a:buClrTx/>
              <a:buSzTx/>
              <a:buFontTx/>
              <a:buNone/>
              <a:tabLst/>
            </a:pPr>
            <a:r>
              <a:rPr kumimoji="0" lang="ru-RU" sz="2000" b="1" i="0" u="none" strike="noStrike" cap="none" normalizeH="0" baseline="0" dirty="0" smtClean="0">
                <a:ln>
                  <a:noFill/>
                </a:ln>
                <a:solidFill>
                  <a:srgbClr val="002060"/>
                </a:solidFill>
                <a:effectLst/>
                <a:latin typeface="Times New Roman" pitchFamily="18" charset="0"/>
                <a:ea typeface="Times New Roman" pitchFamily="18" charset="0"/>
                <a:cs typeface="Times New Roman" pitchFamily="18" charset="0"/>
              </a:rPr>
              <a:t>Пугачевского муниципального района</a:t>
            </a:r>
          </a:p>
          <a:p>
            <a:pPr marL="0" marR="0" lvl="0" indent="450850" algn="ctr" defTabSz="914400" rtl="0" eaLnBrk="0" fontAlgn="base" latinLnBrk="0" hangingPunct="0">
              <a:lnSpc>
                <a:spcPct val="100000"/>
              </a:lnSpc>
              <a:spcBef>
                <a:spcPct val="0"/>
              </a:spcBef>
              <a:spcAft>
                <a:spcPct val="0"/>
              </a:spcAft>
              <a:buClrTx/>
              <a:buSzTx/>
              <a:buFontTx/>
              <a:buNone/>
              <a:tabLst/>
            </a:pPr>
            <a:endParaRPr kumimoji="0" lang="ru-RU" sz="9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just" defTabSz="914400" rtl="0" eaLnBrk="0" fontAlgn="base" latinLnBrk="0" hangingPunct="0">
              <a:lnSpc>
                <a:spcPct val="100000"/>
              </a:lnSpc>
              <a:spcBef>
                <a:spcPct val="0"/>
              </a:spcBef>
              <a:spcAft>
                <a:spcPct val="0"/>
              </a:spcAft>
              <a:buClrTx/>
              <a:buSzTx/>
              <a:buFontTx/>
              <a:buNone/>
              <a:tabLst/>
            </a:pPr>
            <a:r>
              <a:rPr kumimoji="0" lang="ru-RU"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Безвозмездные перечисления из вышестоящих бюджетов поступают в бюджет района в виде дотаций, которые не имеют целевой направленности, субсидий, предполагающих софинансирование из бюджета района и субвенций, которые расходуются по целевому назначению. Поступление безвозмездных перечислений отражено в таблице:   </a:t>
            </a:r>
          </a:p>
          <a:p>
            <a:pPr marL="0" marR="0" lvl="0" indent="450850" algn="r" defTabSz="914400" rtl="0" eaLnBrk="0" fontAlgn="base" latinLnBrk="0" hangingPunct="0">
              <a:lnSpc>
                <a:spcPct val="100000"/>
              </a:lnSpc>
              <a:spcBef>
                <a:spcPct val="0"/>
              </a:spcBef>
              <a:spcAft>
                <a:spcPct val="0"/>
              </a:spcAft>
              <a:buClrTx/>
              <a:buSzTx/>
              <a:buFontTx/>
              <a:buNone/>
              <a:tabLst/>
            </a:pPr>
            <a:r>
              <a:rPr lang="ru-RU" sz="1200" dirty="0" smtClean="0">
                <a:latin typeface="Times New Roman" pitchFamily="18" charset="0"/>
                <a:cs typeface="Times New Roman" pitchFamily="18" charset="0"/>
              </a:rPr>
              <a:t>тыс. руб</a:t>
            </a:r>
            <a:r>
              <a:rPr lang="ru-RU" sz="1600" dirty="0" smtClean="0">
                <a:latin typeface="Times New Roman" pitchFamily="18" charset="0"/>
                <a:cs typeface="Times New Roman" pitchFamily="18" charset="0"/>
              </a:rPr>
              <a:t>.</a:t>
            </a:r>
            <a:endParaRPr kumimoji="0" lang="ru-RU" sz="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5" name="Прямоугольник 4"/>
          <p:cNvSpPr/>
          <p:nvPr/>
        </p:nvSpPr>
        <p:spPr>
          <a:xfrm>
            <a:off x="428596" y="5143512"/>
            <a:ext cx="8501122" cy="369332"/>
          </a:xfrm>
          <a:prstGeom prst="rect">
            <a:avLst/>
          </a:prstGeom>
        </p:spPr>
        <p:txBody>
          <a:bodyPr wrap="square">
            <a:spAutoFit/>
          </a:bodyPr>
          <a:lstStyle/>
          <a:p>
            <a:pPr lvl="0" indent="450850" algn="ctr" eaLnBrk="0" fontAlgn="base" hangingPunct="0">
              <a:spcBef>
                <a:spcPct val="0"/>
              </a:spcBef>
              <a:spcAft>
                <a:spcPct val="0"/>
              </a:spcAft>
            </a:pPr>
            <a:r>
              <a:rPr lang="ru-RU" b="1" dirty="0" smtClean="0">
                <a:latin typeface="Times New Roman" pitchFamily="18" charset="0"/>
                <a:ea typeface="Times New Roman" pitchFamily="18" charset="0"/>
                <a:cs typeface="Times New Roman" pitchFamily="18" charset="0"/>
              </a:rPr>
              <a:t>Объем доходов местного бюджета в расчете на 1 жителя  составляет:</a:t>
            </a:r>
            <a:endParaRPr lang="ru-RU" sz="2000" dirty="0" smtClean="0">
              <a:latin typeface="Times New Roman" pitchFamily="18" charset="0"/>
              <a:cs typeface="Times New Roman" pitchFamily="18" charset="0"/>
            </a:endParaRPr>
          </a:p>
        </p:txBody>
      </p:sp>
      <p:graphicFrame>
        <p:nvGraphicFramePr>
          <p:cNvPr id="6" name="Диаграмма 5"/>
          <p:cNvGraphicFramePr/>
          <p:nvPr/>
        </p:nvGraphicFramePr>
        <p:xfrm>
          <a:off x="611560" y="2204863"/>
          <a:ext cx="8280919" cy="2868941"/>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9" name="Таблица 8"/>
          <p:cNvGraphicFramePr>
            <a:graphicFrameLocks noGrp="1"/>
          </p:cNvGraphicFramePr>
          <p:nvPr/>
        </p:nvGraphicFramePr>
        <p:xfrm>
          <a:off x="611559" y="5661248"/>
          <a:ext cx="8064896" cy="763373"/>
        </p:xfrm>
        <a:graphic>
          <a:graphicData uri="http://schemas.openxmlformats.org/drawingml/2006/table">
            <a:tbl>
              <a:tblPr/>
              <a:tblGrid>
                <a:gridCol w="3187158"/>
                <a:gridCol w="942290"/>
                <a:gridCol w="983862"/>
                <a:gridCol w="983862"/>
                <a:gridCol w="983862"/>
                <a:gridCol w="983862"/>
              </a:tblGrid>
              <a:tr h="186101">
                <a:tc>
                  <a:txBody>
                    <a:bodyPr/>
                    <a:lstStyle/>
                    <a:p>
                      <a:pPr algn="ctr" fontAlgn="ctr"/>
                      <a:r>
                        <a:rPr lang="ru-RU" sz="1200" b="1" i="0" u="none" strike="noStrike" dirty="0">
                          <a:solidFill>
                            <a:srgbClr val="000000"/>
                          </a:solidFill>
                          <a:latin typeface="Times New Roman"/>
                        </a:rPr>
                        <a:t> </a:t>
                      </a:r>
                    </a:p>
                  </a:txBody>
                  <a:tcPr marL="7158" marR="7158" marT="715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C0DA"/>
                    </a:solidFill>
                  </a:tcPr>
                </a:tc>
                <a:tc>
                  <a:txBody>
                    <a:bodyPr/>
                    <a:lstStyle/>
                    <a:p>
                      <a:pPr algn="ctr" fontAlgn="ctr"/>
                      <a:r>
                        <a:rPr lang="ru-RU" sz="1200" b="1" i="0" u="none" strike="noStrike">
                          <a:solidFill>
                            <a:srgbClr val="000000"/>
                          </a:solidFill>
                          <a:latin typeface="Times New Roman"/>
                        </a:rPr>
                        <a:t>2019 год</a:t>
                      </a:r>
                    </a:p>
                  </a:txBody>
                  <a:tcPr marL="7158" marR="7158" marT="715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C0DA"/>
                    </a:solidFill>
                  </a:tcPr>
                </a:tc>
                <a:tc>
                  <a:txBody>
                    <a:bodyPr/>
                    <a:lstStyle/>
                    <a:p>
                      <a:pPr algn="ctr" fontAlgn="ctr"/>
                      <a:r>
                        <a:rPr lang="ru-RU" sz="1200" b="1" i="0" u="none" strike="noStrike" dirty="0">
                          <a:solidFill>
                            <a:srgbClr val="000000"/>
                          </a:solidFill>
                          <a:latin typeface="Times New Roman"/>
                        </a:rPr>
                        <a:t>2020 год</a:t>
                      </a:r>
                    </a:p>
                  </a:txBody>
                  <a:tcPr marL="7158" marR="7158" marT="715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C0DA"/>
                    </a:solidFill>
                  </a:tcPr>
                </a:tc>
                <a:tc>
                  <a:txBody>
                    <a:bodyPr/>
                    <a:lstStyle/>
                    <a:p>
                      <a:pPr algn="ctr" fontAlgn="ctr"/>
                      <a:r>
                        <a:rPr lang="ru-RU" sz="1200" b="1" i="0" u="none" strike="noStrike" dirty="0" smtClean="0">
                          <a:solidFill>
                            <a:srgbClr val="000000"/>
                          </a:solidFill>
                          <a:latin typeface="Times New Roman"/>
                        </a:rPr>
                        <a:t>2021 год</a:t>
                      </a:r>
                      <a:endParaRPr lang="ru-RU" sz="1200" b="1" i="0" u="none" strike="noStrike" dirty="0">
                        <a:solidFill>
                          <a:srgbClr val="000000"/>
                        </a:solidFill>
                        <a:latin typeface="Times New Roman"/>
                      </a:endParaRPr>
                    </a:p>
                  </a:txBody>
                  <a:tcPr marL="7158" marR="7158" marT="715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C0DA"/>
                    </a:solidFill>
                  </a:tcPr>
                </a:tc>
                <a:tc>
                  <a:txBody>
                    <a:bodyPr/>
                    <a:lstStyle/>
                    <a:p>
                      <a:pPr algn="ctr" fontAlgn="ctr"/>
                      <a:r>
                        <a:rPr lang="ru-RU" sz="1200" b="1" i="0" u="none" strike="noStrike" dirty="0" smtClean="0">
                          <a:solidFill>
                            <a:srgbClr val="000000"/>
                          </a:solidFill>
                          <a:latin typeface="Times New Roman"/>
                        </a:rPr>
                        <a:t>2022 год</a:t>
                      </a:r>
                      <a:endParaRPr lang="ru-RU" sz="1200" b="1" i="0" u="none" strike="noStrike" dirty="0">
                        <a:solidFill>
                          <a:srgbClr val="000000"/>
                        </a:solidFill>
                        <a:latin typeface="Times New Roman"/>
                      </a:endParaRPr>
                    </a:p>
                  </a:txBody>
                  <a:tcPr marL="7158" marR="7158" marT="715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C0DA"/>
                    </a:solidFill>
                  </a:tcPr>
                </a:tc>
                <a:tc>
                  <a:txBody>
                    <a:bodyPr/>
                    <a:lstStyle/>
                    <a:p>
                      <a:pPr algn="ctr" fontAlgn="ctr"/>
                      <a:r>
                        <a:rPr lang="ru-RU" sz="1200" b="1" i="0" u="none" strike="noStrike" dirty="0" smtClean="0">
                          <a:solidFill>
                            <a:srgbClr val="000000"/>
                          </a:solidFill>
                          <a:latin typeface="Times New Roman"/>
                        </a:rPr>
                        <a:t>2023 </a:t>
                      </a:r>
                      <a:r>
                        <a:rPr lang="ru-RU" sz="1200" b="1" i="0" u="none" strike="noStrike" dirty="0">
                          <a:solidFill>
                            <a:srgbClr val="000000"/>
                          </a:solidFill>
                          <a:latin typeface="Times New Roman"/>
                        </a:rPr>
                        <a:t>год</a:t>
                      </a:r>
                    </a:p>
                  </a:txBody>
                  <a:tcPr marL="7158" marR="7158" marT="715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C0DA"/>
                    </a:solidFill>
                  </a:tcPr>
                </a:tc>
              </a:tr>
              <a:tr h="186101">
                <a:tc>
                  <a:txBody>
                    <a:bodyPr/>
                    <a:lstStyle/>
                    <a:p>
                      <a:pPr algn="l" fontAlgn="b"/>
                      <a:r>
                        <a:rPr lang="ru-RU" sz="1200" b="0" i="0" u="none" strike="noStrike" dirty="0">
                          <a:solidFill>
                            <a:srgbClr val="000000"/>
                          </a:solidFill>
                          <a:latin typeface="Times New Roman"/>
                        </a:rPr>
                        <a:t>количество жителей </a:t>
                      </a:r>
                    </a:p>
                  </a:txBody>
                  <a:tcPr marL="7158" marR="7158" marT="715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C0DA"/>
                    </a:solidFill>
                  </a:tcPr>
                </a:tc>
                <a:tc>
                  <a:txBody>
                    <a:bodyPr/>
                    <a:lstStyle/>
                    <a:p>
                      <a:pPr algn="r" fontAlgn="b"/>
                      <a:r>
                        <a:rPr lang="ru-RU" sz="1200" b="0" i="0" u="none" strike="noStrike" dirty="0">
                          <a:solidFill>
                            <a:srgbClr val="000000"/>
                          </a:solidFill>
                          <a:latin typeface="Times New Roman"/>
                        </a:rPr>
                        <a:t>57 722,0</a:t>
                      </a:r>
                    </a:p>
                  </a:txBody>
                  <a:tcPr marL="7158" marR="7158" marT="715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C0DA"/>
                    </a:solidFill>
                  </a:tcPr>
                </a:tc>
                <a:tc>
                  <a:txBody>
                    <a:bodyPr/>
                    <a:lstStyle/>
                    <a:p>
                      <a:pPr algn="r" fontAlgn="b"/>
                      <a:r>
                        <a:rPr lang="ru-RU" sz="1200" b="0" i="0" u="none" strike="noStrike" dirty="0">
                          <a:solidFill>
                            <a:srgbClr val="000000"/>
                          </a:solidFill>
                          <a:latin typeface="Times New Roman"/>
                        </a:rPr>
                        <a:t>57 093,0</a:t>
                      </a:r>
                    </a:p>
                  </a:txBody>
                  <a:tcPr marL="7158" marR="7158" marT="715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C0DA"/>
                    </a:solidFill>
                  </a:tcPr>
                </a:tc>
                <a:tc>
                  <a:txBody>
                    <a:bodyPr/>
                    <a:lstStyle/>
                    <a:p>
                      <a:pPr algn="r" fontAlgn="b"/>
                      <a:r>
                        <a:rPr lang="ru-RU" sz="1200" b="0" i="0" u="none" strike="noStrike" dirty="0" smtClean="0">
                          <a:solidFill>
                            <a:srgbClr val="000000"/>
                          </a:solidFill>
                          <a:latin typeface="Times New Roman"/>
                        </a:rPr>
                        <a:t>57 093,0</a:t>
                      </a:r>
                      <a:endParaRPr lang="ru-RU" sz="1200" b="0" i="0" u="none" strike="noStrike" dirty="0">
                        <a:solidFill>
                          <a:srgbClr val="000000"/>
                        </a:solidFill>
                        <a:latin typeface="Times New Roman"/>
                      </a:endParaRPr>
                    </a:p>
                  </a:txBody>
                  <a:tcPr marL="7158" marR="7158" marT="715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C0DA"/>
                    </a:solidFill>
                  </a:tcPr>
                </a:tc>
                <a:tc>
                  <a:txBody>
                    <a:bodyPr/>
                    <a:lstStyle/>
                    <a:p>
                      <a:pPr algn="r" fontAlgn="b"/>
                      <a:r>
                        <a:rPr lang="ru-RU" sz="1200" b="0" i="0" u="none" strike="noStrike">
                          <a:solidFill>
                            <a:srgbClr val="000000"/>
                          </a:solidFill>
                          <a:latin typeface="Times New Roman"/>
                        </a:rPr>
                        <a:t>57 093,0</a:t>
                      </a:r>
                    </a:p>
                  </a:txBody>
                  <a:tcPr marL="7158" marR="7158" marT="715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C0DA"/>
                    </a:solidFill>
                  </a:tcPr>
                </a:tc>
                <a:tc>
                  <a:txBody>
                    <a:bodyPr/>
                    <a:lstStyle/>
                    <a:p>
                      <a:pPr algn="r" fontAlgn="b"/>
                      <a:r>
                        <a:rPr lang="ru-RU" sz="1200" b="0" i="0" u="none" strike="noStrike">
                          <a:solidFill>
                            <a:srgbClr val="000000"/>
                          </a:solidFill>
                          <a:latin typeface="Times New Roman"/>
                        </a:rPr>
                        <a:t>57 093,0</a:t>
                      </a:r>
                    </a:p>
                  </a:txBody>
                  <a:tcPr marL="7158" marR="7158" marT="715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C0DA"/>
                    </a:solidFill>
                  </a:tcPr>
                </a:tc>
              </a:tr>
              <a:tr h="186101">
                <a:tc>
                  <a:txBody>
                    <a:bodyPr/>
                    <a:lstStyle/>
                    <a:p>
                      <a:pPr algn="l" fontAlgn="b"/>
                      <a:r>
                        <a:rPr lang="ru-RU" sz="1200" b="0" i="0" u="none" strike="noStrike" dirty="0">
                          <a:solidFill>
                            <a:srgbClr val="000000"/>
                          </a:solidFill>
                          <a:latin typeface="Times New Roman"/>
                        </a:rPr>
                        <a:t>Всего доходов бюджета</a:t>
                      </a:r>
                    </a:p>
                  </a:txBody>
                  <a:tcPr marL="7158" marR="7158" marT="715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C0DA"/>
                    </a:solidFill>
                  </a:tcPr>
                </a:tc>
                <a:tc>
                  <a:txBody>
                    <a:bodyPr/>
                    <a:lstStyle/>
                    <a:p>
                      <a:pPr algn="r" fontAlgn="b"/>
                      <a:r>
                        <a:rPr lang="ru-RU" sz="1200" b="0" i="0" u="none" strike="noStrike" dirty="0">
                          <a:solidFill>
                            <a:srgbClr val="000000"/>
                          </a:solidFill>
                          <a:latin typeface="Times New Roman"/>
                        </a:rPr>
                        <a:t>1 067 637,2</a:t>
                      </a:r>
                    </a:p>
                  </a:txBody>
                  <a:tcPr marL="7158" marR="7158" marT="715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C0DA"/>
                    </a:solidFill>
                  </a:tcPr>
                </a:tc>
                <a:tc>
                  <a:txBody>
                    <a:bodyPr/>
                    <a:lstStyle/>
                    <a:p>
                      <a:pPr algn="r" fontAlgn="b"/>
                      <a:r>
                        <a:rPr lang="ru-RU" sz="1200" b="0" i="0" u="none" strike="noStrike" dirty="0" smtClean="0">
                          <a:solidFill>
                            <a:srgbClr val="000000"/>
                          </a:solidFill>
                          <a:latin typeface="Times New Roman"/>
                        </a:rPr>
                        <a:t>1 046 001,8</a:t>
                      </a:r>
                      <a:endParaRPr lang="ru-RU" sz="1200" b="0" i="0" u="none" strike="noStrike" dirty="0">
                        <a:solidFill>
                          <a:srgbClr val="000000"/>
                        </a:solidFill>
                        <a:latin typeface="Times New Roman"/>
                      </a:endParaRPr>
                    </a:p>
                  </a:txBody>
                  <a:tcPr marL="7158" marR="7158" marT="715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C0DA"/>
                    </a:solidFill>
                  </a:tcPr>
                </a:tc>
                <a:tc>
                  <a:txBody>
                    <a:bodyPr/>
                    <a:lstStyle/>
                    <a:p>
                      <a:pPr algn="r" fontAlgn="b"/>
                      <a:r>
                        <a:rPr lang="ru-RU" sz="1200" b="0" i="0" u="none" strike="noStrike" dirty="0" smtClean="0">
                          <a:solidFill>
                            <a:srgbClr val="000000"/>
                          </a:solidFill>
                          <a:latin typeface="Times New Roman"/>
                        </a:rPr>
                        <a:t>1 037 922,9</a:t>
                      </a:r>
                      <a:endParaRPr lang="ru-RU" sz="1200" b="0" i="0" u="none" strike="noStrike" dirty="0">
                        <a:solidFill>
                          <a:srgbClr val="000000"/>
                        </a:solidFill>
                        <a:latin typeface="Times New Roman"/>
                      </a:endParaRPr>
                    </a:p>
                  </a:txBody>
                  <a:tcPr marL="7158" marR="7158" marT="715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C0DA"/>
                    </a:solidFill>
                  </a:tcPr>
                </a:tc>
                <a:tc>
                  <a:txBody>
                    <a:bodyPr/>
                    <a:lstStyle/>
                    <a:p>
                      <a:pPr algn="r" fontAlgn="b"/>
                      <a:r>
                        <a:rPr lang="ru-RU" sz="1200" b="0" i="0" u="none" strike="noStrike">
                          <a:solidFill>
                            <a:srgbClr val="000000"/>
                          </a:solidFill>
                          <a:latin typeface="Times New Roman"/>
                        </a:rPr>
                        <a:t>1 006 887,1</a:t>
                      </a:r>
                    </a:p>
                  </a:txBody>
                  <a:tcPr marL="7158" marR="7158" marT="715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C0DA"/>
                    </a:solidFill>
                  </a:tcPr>
                </a:tc>
                <a:tc>
                  <a:txBody>
                    <a:bodyPr/>
                    <a:lstStyle/>
                    <a:p>
                      <a:pPr algn="r" fontAlgn="b"/>
                      <a:r>
                        <a:rPr lang="ru-RU" sz="1200" b="0" i="0" u="none" strike="noStrike">
                          <a:solidFill>
                            <a:srgbClr val="000000"/>
                          </a:solidFill>
                          <a:latin typeface="Times New Roman"/>
                        </a:rPr>
                        <a:t>1 020 425,8</a:t>
                      </a:r>
                    </a:p>
                  </a:txBody>
                  <a:tcPr marL="7158" marR="7158" marT="715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C0DA"/>
                    </a:solidFill>
                  </a:tcPr>
                </a:tc>
              </a:tr>
              <a:tr h="193259">
                <a:tc>
                  <a:txBody>
                    <a:bodyPr/>
                    <a:lstStyle/>
                    <a:p>
                      <a:pPr algn="l" fontAlgn="b"/>
                      <a:r>
                        <a:rPr lang="ru-RU" sz="1200" b="0" i="0" u="none" strike="noStrike">
                          <a:solidFill>
                            <a:srgbClr val="000000"/>
                          </a:solidFill>
                          <a:latin typeface="Times New Roman"/>
                        </a:rPr>
                        <a:t>Объем доходов на 1 жителя в год (рублей)</a:t>
                      </a:r>
                    </a:p>
                  </a:txBody>
                  <a:tcPr marL="7158" marR="7158" marT="715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C0DA"/>
                    </a:solidFill>
                  </a:tcPr>
                </a:tc>
                <a:tc>
                  <a:txBody>
                    <a:bodyPr/>
                    <a:lstStyle/>
                    <a:p>
                      <a:pPr algn="r" fontAlgn="b"/>
                      <a:r>
                        <a:rPr lang="ru-RU" sz="1200" b="0" i="0" u="none" strike="noStrike" dirty="0">
                          <a:solidFill>
                            <a:srgbClr val="000000"/>
                          </a:solidFill>
                          <a:latin typeface="Times New Roman"/>
                        </a:rPr>
                        <a:t>18 496,2</a:t>
                      </a:r>
                    </a:p>
                  </a:txBody>
                  <a:tcPr marL="7158" marR="7158" marT="715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C0DA"/>
                    </a:solidFill>
                  </a:tcPr>
                </a:tc>
                <a:tc>
                  <a:txBody>
                    <a:bodyPr/>
                    <a:lstStyle/>
                    <a:p>
                      <a:pPr algn="r" fontAlgn="b"/>
                      <a:r>
                        <a:rPr lang="ru-RU" sz="1200" b="0" i="0" u="none" strike="noStrike" dirty="0">
                          <a:solidFill>
                            <a:srgbClr val="000000"/>
                          </a:solidFill>
                          <a:latin typeface="Times New Roman"/>
                        </a:rPr>
                        <a:t>18 </a:t>
                      </a:r>
                      <a:r>
                        <a:rPr lang="ru-RU" sz="1200" b="0" i="0" u="none" strike="noStrike" dirty="0" smtClean="0">
                          <a:solidFill>
                            <a:srgbClr val="000000"/>
                          </a:solidFill>
                          <a:latin typeface="Times New Roman"/>
                        </a:rPr>
                        <a:t>321,0</a:t>
                      </a:r>
                      <a:endParaRPr lang="ru-RU" sz="1200" b="0" i="0" u="none" strike="noStrike" dirty="0">
                        <a:solidFill>
                          <a:srgbClr val="000000"/>
                        </a:solidFill>
                        <a:latin typeface="Times New Roman"/>
                      </a:endParaRPr>
                    </a:p>
                  </a:txBody>
                  <a:tcPr marL="7158" marR="7158" marT="715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C0DA"/>
                    </a:solidFill>
                  </a:tcPr>
                </a:tc>
                <a:tc>
                  <a:txBody>
                    <a:bodyPr/>
                    <a:lstStyle/>
                    <a:p>
                      <a:pPr algn="r" fontAlgn="b"/>
                      <a:r>
                        <a:rPr lang="ru-RU" sz="1200" b="0" i="0" u="none" strike="noStrike" dirty="0" smtClean="0">
                          <a:solidFill>
                            <a:srgbClr val="000000"/>
                          </a:solidFill>
                          <a:latin typeface="Times New Roman"/>
                        </a:rPr>
                        <a:t>18 179,5</a:t>
                      </a:r>
                      <a:endParaRPr lang="ru-RU" sz="1200" b="0" i="0" u="none" strike="noStrike" dirty="0">
                        <a:solidFill>
                          <a:srgbClr val="000000"/>
                        </a:solidFill>
                        <a:latin typeface="Times New Roman"/>
                      </a:endParaRPr>
                    </a:p>
                  </a:txBody>
                  <a:tcPr marL="7158" marR="7158" marT="715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C0DA"/>
                    </a:solidFill>
                  </a:tcPr>
                </a:tc>
                <a:tc>
                  <a:txBody>
                    <a:bodyPr/>
                    <a:lstStyle/>
                    <a:p>
                      <a:pPr algn="r" fontAlgn="b"/>
                      <a:r>
                        <a:rPr lang="ru-RU" sz="1200" b="0" i="0" u="none" strike="noStrike" dirty="0">
                          <a:solidFill>
                            <a:srgbClr val="000000"/>
                          </a:solidFill>
                          <a:latin typeface="Times New Roman"/>
                        </a:rPr>
                        <a:t>17 635,9</a:t>
                      </a:r>
                    </a:p>
                  </a:txBody>
                  <a:tcPr marL="7158" marR="7158" marT="715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C0DA"/>
                    </a:solidFill>
                  </a:tcPr>
                </a:tc>
                <a:tc>
                  <a:txBody>
                    <a:bodyPr/>
                    <a:lstStyle/>
                    <a:p>
                      <a:pPr algn="r" fontAlgn="b"/>
                      <a:r>
                        <a:rPr lang="ru-RU" sz="1200" b="0" i="0" u="none" strike="noStrike" dirty="0">
                          <a:solidFill>
                            <a:srgbClr val="000000"/>
                          </a:solidFill>
                          <a:latin typeface="Times New Roman"/>
                        </a:rPr>
                        <a:t>17 873,0</a:t>
                      </a:r>
                    </a:p>
                  </a:txBody>
                  <a:tcPr marL="7158" marR="7158" marT="715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C0DA"/>
                    </a:solidFill>
                  </a:tcPr>
                </a:tc>
              </a:tr>
            </a:tbl>
          </a:graphicData>
        </a:graphic>
      </p:graphicFrame>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41" name="Прямоугольник 37891"/>
          <p:cNvSpPr>
            <a:spLocks noChangeArrowheads="1"/>
          </p:cNvSpPr>
          <p:nvPr/>
        </p:nvSpPr>
        <p:spPr bwMode="auto">
          <a:xfrm>
            <a:off x="1122363" y="285728"/>
            <a:ext cx="7096125" cy="839810"/>
          </a:xfrm>
          <a:prstGeom prst="rect">
            <a:avLst/>
          </a:prstGeom>
          <a:gradFill rotWithShape="1">
            <a:gsLst>
              <a:gs pos="0">
                <a:srgbClr val="FFBE86"/>
              </a:gs>
              <a:gs pos="35001">
                <a:srgbClr val="FFD0AA"/>
              </a:gs>
              <a:gs pos="100000">
                <a:srgbClr val="FFEBDB"/>
              </a:gs>
            </a:gsLst>
            <a:lin ang="16200000" scaled="1"/>
          </a:gradFill>
          <a:ln w="9525">
            <a:solidFill>
              <a:srgbClr val="F69240"/>
            </a:solidFill>
            <a:miter lim="800000"/>
            <a:headEnd/>
            <a:tailEnd/>
          </a:ln>
          <a:effectLst>
            <a:outerShdw dist="20000" dir="5400000" rotWithShape="0">
              <a:srgbClr val="000000">
                <a:alpha val="37999"/>
              </a:srgbClr>
            </a:outerShdw>
          </a:effectLst>
        </p:spPr>
        <p:txBody>
          <a:bodyPr vert="horz" wrap="square" lIns="91440" tIns="45720" rIns="91440" bIns="45720" numCol="1" anchor="ctr" anchorCtr="0" compatLnSpc="1">
            <a:prstTxWarp prst="textNoShape">
              <a:avLst/>
            </a:prstTxWarp>
          </a:bodyPr>
          <a:lstStyle/>
          <a:p>
            <a:pPr marL="0" marR="0" lvl="0" algn="ctr" defTabSz="914400" rtl="0" eaLnBrk="1" fontAlgn="base" latinLnBrk="0" hangingPunct="1">
              <a:lnSpc>
                <a:spcPct val="100000"/>
              </a:lnSpc>
              <a:spcBef>
                <a:spcPct val="0"/>
              </a:spcBef>
              <a:spcAft>
                <a:spcPct val="0"/>
              </a:spcAft>
              <a:buClrTx/>
              <a:buSzTx/>
              <a:buFontTx/>
              <a:buNone/>
              <a:tabLst/>
            </a:pPr>
            <a:r>
              <a:rPr kumimoji="0" lang="ru-RU" sz="24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Основные мероприятия </a:t>
            </a:r>
            <a:br>
              <a:rPr kumimoji="0" lang="ru-RU" sz="24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br>
            <a:r>
              <a:rPr kumimoji="0" lang="ru-RU" sz="24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по мобилизации доходов бюджета</a:t>
            </a: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44039" name="Прямоугольник 37893"/>
          <p:cNvSpPr>
            <a:spLocks noChangeArrowheads="1"/>
          </p:cNvSpPr>
          <p:nvPr/>
        </p:nvSpPr>
        <p:spPr bwMode="auto">
          <a:xfrm>
            <a:off x="3286116" y="2714620"/>
            <a:ext cx="2357454" cy="2286016"/>
          </a:xfrm>
          <a:prstGeom prst="rect">
            <a:avLst/>
          </a:prstGeom>
          <a:solidFill>
            <a:srgbClr val="FFFFFF"/>
          </a:solidFill>
          <a:ln w="25400">
            <a:solidFill>
              <a:srgbClr val="4F81BD"/>
            </a:solidFill>
            <a:miter lim="800000"/>
            <a:headEnd/>
            <a:tailEnd/>
          </a:ln>
        </p:spPr>
        <p:txBody>
          <a:bodyPr vert="horz" wrap="square" lIns="91440" tIns="45720" rIns="91440" bIns="45720" numCol="1" anchor="ctr" anchorCtr="0" compatLnSpc="1">
            <a:prstTxWarp prst="textNoShape">
              <a:avLst/>
            </a:prstTxWarp>
          </a:bodyPr>
          <a:lstStyle/>
          <a:p>
            <a:endParaRPr lang="ru-RU" dirty="0"/>
          </a:p>
        </p:txBody>
      </p:sp>
      <p:sp>
        <p:nvSpPr>
          <p:cNvPr id="44037" name="Овальная выноска 37895"/>
          <p:cNvSpPr>
            <a:spLocks noChangeArrowheads="1"/>
          </p:cNvSpPr>
          <p:nvPr/>
        </p:nvSpPr>
        <p:spPr bwMode="auto">
          <a:xfrm>
            <a:off x="285720" y="3643314"/>
            <a:ext cx="2606713" cy="2320925"/>
          </a:xfrm>
          <a:prstGeom prst="wedgeEllipseCallout">
            <a:avLst>
              <a:gd name="adj1" fmla="val 61713"/>
              <a:gd name="adj2" fmla="val -13412"/>
            </a:avLst>
          </a:prstGeom>
          <a:solidFill>
            <a:srgbClr val="FFFF00"/>
          </a:solidFill>
          <a:ln w="9525">
            <a:solidFill>
              <a:srgbClr val="F69240"/>
            </a:solidFill>
            <a:miter lim="800000"/>
            <a:headEnd/>
            <a:tailEnd/>
          </a:ln>
          <a:effectLst>
            <a:outerShdw dist="20000" dir="5400000" rotWithShape="0">
              <a:srgbClr val="000000">
                <a:alpha val="37999"/>
              </a:srgbClr>
            </a:outerShdw>
          </a:effectLst>
        </p:spPr>
        <p:txBody>
          <a:bodyPr vert="horz" wrap="square" lIns="91440" tIns="45720" rIns="91440" bIns="45720" numCol="1" anchor="ctr" anchorCtr="0" compatLnSpc="1">
            <a:prstTxWarp prst="textNoShape">
              <a:avLst/>
            </a:prstTxWarp>
          </a:bodyPr>
          <a:lstStyle/>
          <a:p>
            <a:pPr marL="0" marR="0" lvl="0" indent="450850" algn="ctr" defTabSz="914400" rtl="0" eaLnBrk="1" fontAlgn="base" latinLnBrk="0" hangingPunct="1">
              <a:lnSpc>
                <a:spcPct val="100000"/>
              </a:lnSpc>
              <a:spcBef>
                <a:spcPct val="0"/>
              </a:spcBef>
              <a:spcAft>
                <a:spcPct val="0"/>
              </a:spcAft>
              <a:buClrTx/>
              <a:buSzTx/>
              <a:buFontTx/>
              <a:buNone/>
              <a:tabLst/>
            </a:pPr>
            <a:endParaRPr kumimoji="0" lang="ru-RU" sz="11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endParaRPr>
          </a:p>
          <a:p>
            <a:pPr marL="0" marR="0" lvl="0" algn="ctr" defTabSz="914400" rtl="0" eaLnBrk="1" fontAlgn="base" latinLnBrk="0" hangingPunct="1">
              <a:lnSpc>
                <a:spcPct val="100000"/>
              </a:lnSpc>
              <a:spcBef>
                <a:spcPct val="0"/>
              </a:spcBef>
              <a:spcAft>
                <a:spcPct val="0"/>
              </a:spcAft>
              <a:buClrTx/>
              <a:buSzTx/>
              <a:buFontTx/>
              <a:buNone/>
              <a:tabLst/>
            </a:pPr>
            <a:endParaRPr kumimoji="0" lang="ru-RU" sz="105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endParaRPr>
          </a:p>
          <a:p>
            <a:pPr marL="0" marR="0" lvl="0" algn="ctr" defTabSz="914400" rtl="0" eaLnBrk="1" fontAlgn="base" latinLnBrk="0" hangingPunct="1">
              <a:lnSpc>
                <a:spcPct val="100000"/>
              </a:lnSpc>
              <a:spcBef>
                <a:spcPct val="0"/>
              </a:spcBef>
              <a:spcAft>
                <a:spcPct val="0"/>
              </a:spcAft>
              <a:buClrTx/>
              <a:buSzTx/>
              <a:buFontTx/>
              <a:buNone/>
              <a:tabLst/>
            </a:pPr>
            <a:r>
              <a:rPr kumimoji="0" lang="ru-RU" sz="105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Работа муниципальной межведомственной комиссии по работе с владельцами вновь возведенных (реконструированных) строений, помещений и сооружений, уклоняющимися от регистрации принадлежащего им недвижимого имущества.</a:t>
            </a:r>
            <a:endParaRPr kumimoji="0" lang="ru-RU" sz="105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44035" name="Овальная выноска 37898"/>
          <p:cNvSpPr>
            <a:spLocks noChangeArrowheads="1"/>
          </p:cNvSpPr>
          <p:nvPr/>
        </p:nvSpPr>
        <p:spPr bwMode="auto">
          <a:xfrm>
            <a:off x="2643174" y="5214950"/>
            <a:ext cx="2501900" cy="1495425"/>
          </a:xfrm>
          <a:prstGeom prst="wedgeEllipseCallout">
            <a:avLst>
              <a:gd name="adj1" fmla="val 32481"/>
              <a:gd name="adj2" fmla="val -61204"/>
            </a:avLst>
          </a:prstGeom>
          <a:solidFill>
            <a:srgbClr val="FFFF00"/>
          </a:solidFill>
          <a:ln w="9525">
            <a:solidFill>
              <a:srgbClr val="F69240"/>
            </a:solidFill>
            <a:miter lim="800000"/>
            <a:headEnd/>
            <a:tailEnd/>
          </a:ln>
          <a:effectLst>
            <a:outerShdw dist="20000" dir="5400000" rotWithShape="0">
              <a:srgbClr val="000000">
                <a:alpha val="37999"/>
              </a:srgbClr>
            </a:outerShdw>
          </a:effectLst>
        </p:spPr>
        <p:txBody>
          <a:bodyPr vert="horz" wrap="square" lIns="91440" tIns="45720" rIns="91440" bIns="45720" numCol="1" anchor="ctr" anchorCtr="0" compatLnSpc="1">
            <a:prstTxWarp prst="textNoShape">
              <a:avLst/>
            </a:prstTxWarp>
          </a:bodyPr>
          <a:lstStyle/>
          <a:p>
            <a:pPr marL="0" marR="0" lvl="0" algn="ctr" defTabSz="914400" rtl="0" eaLnBrk="1" fontAlgn="base" latinLnBrk="0" hangingPunct="1">
              <a:lnSpc>
                <a:spcPct val="100000"/>
              </a:lnSpc>
              <a:spcBef>
                <a:spcPct val="0"/>
              </a:spcBef>
              <a:spcAft>
                <a:spcPct val="0"/>
              </a:spcAft>
              <a:buClrTx/>
              <a:buSzTx/>
              <a:buFontTx/>
              <a:buNone/>
              <a:tabLst/>
            </a:pPr>
            <a:endParaRPr kumimoji="0" lang="ru-RU" sz="11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endParaRPr>
          </a:p>
          <a:p>
            <a:pPr marL="0" marR="0" lvl="0" algn="ctr" defTabSz="914400" rtl="0" eaLnBrk="1" fontAlgn="base" latinLnBrk="0" hangingPunct="1">
              <a:lnSpc>
                <a:spcPct val="100000"/>
              </a:lnSpc>
              <a:spcBef>
                <a:spcPct val="0"/>
              </a:spcBef>
              <a:spcAft>
                <a:spcPct val="0"/>
              </a:spcAft>
              <a:buClrTx/>
              <a:buSzTx/>
              <a:buFontTx/>
              <a:buNone/>
              <a:tabLst/>
            </a:pPr>
            <a:r>
              <a:rPr kumimoji="0" lang="ru-RU" sz="11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Проведение мероприятий, направленных на снижение недоимки по налоговым платежам</a:t>
            </a:r>
            <a:endParaRPr kumimoji="0" lang="ru-RU" sz="11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44034" name="Овальная выноска 37902"/>
          <p:cNvSpPr>
            <a:spLocks noChangeArrowheads="1"/>
          </p:cNvSpPr>
          <p:nvPr/>
        </p:nvSpPr>
        <p:spPr bwMode="auto">
          <a:xfrm>
            <a:off x="5715008" y="4500570"/>
            <a:ext cx="2714644" cy="2157430"/>
          </a:xfrm>
          <a:prstGeom prst="wedgeEllipseCallout">
            <a:avLst>
              <a:gd name="adj1" fmla="val -53491"/>
              <a:gd name="adj2" fmla="val -64574"/>
            </a:avLst>
          </a:prstGeom>
          <a:solidFill>
            <a:srgbClr val="FFFF00"/>
          </a:solidFill>
          <a:ln w="9525">
            <a:solidFill>
              <a:srgbClr val="F69240"/>
            </a:solidFill>
            <a:miter lim="800000"/>
            <a:headEnd/>
            <a:tailEnd/>
          </a:ln>
          <a:effectLst>
            <a:outerShdw dist="20000" dir="5400000" rotWithShape="0">
              <a:srgbClr val="000000">
                <a:alpha val="37999"/>
              </a:srgbClr>
            </a:outerShdw>
          </a:effectLst>
        </p:spPr>
        <p:txBody>
          <a:bodyPr vert="horz" wrap="square" lIns="91440" tIns="45720" rIns="91440" bIns="45720" numCol="1" anchor="ctr" anchorCtr="0" compatLnSpc="1">
            <a:prstTxWarp prst="textNoShape">
              <a:avLst/>
            </a:prstTxWarp>
          </a:bodyPr>
          <a:lstStyle/>
          <a:p>
            <a:pPr marL="0" marR="0" lvl="0" algn="ctr" defTabSz="914400" rtl="0" eaLnBrk="1" fontAlgn="base" latinLnBrk="0" hangingPunct="1">
              <a:lnSpc>
                <a:spcPct val="100000"/>
              </a:lnSpc>
              <a:spcBef>
                <a:spcPct val="0"/>
              </a:spcBef>
              <a:spcAft>
                <a:spcPct val="0"/>
              </a:spcAft>
              <a:buClrTx/>
              <a:buSzTx/>
              <a:buFontTx/>
              <a:buNone/>
              <a:tabLst/>
            </a:pPr>
            <a:endParaRPr kumimoji="0" lang="ru-RU" sz="11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endParaRPr>
          </a:p>
          <a:p>
            <a:pPr marL="0" marR="0" lvl="0" algn="ctr" defTabSz="914400" rtl="0" eaLnBrk="1" fontAlgn="base" latinLnBrk="0" hangingPunct="1">
              <a:lnSpc>
                <a:spcPct val="100000"/>
              </a:lnSpc>
              <a:spcBef>
                <a:spcPct val="0"/>
              </a:spcBef>
              <a:spcAft>
                <a:spcPct val="0"/>
              </a:spcAft>
              <a:buClrTx/>
              <a:buSzTx/>
              <a:buFontTx/>
              <a:buNone/>
              <a:tabLst/>
            </a:pPr>
            <a:r>
              <a:rPr kumimoji="0" lang="ru-RU" sz="11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Организация работы по информированию граждан о сроках уплаты налогов</a:t>
            </a:r>
            <a:endParaRPr kumimoji="0" lang="ru-RU" sz="11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44042" name="Rectangle 10"/>
          <p:cNvSpPr>
            <a:spLocks noChangeArrowheads="1"/>
          </p:cNvSpPr>
          <p:nvPr/>
        </p:nvSpPr>
        <p:spPr bwMode="auto">
          <a:xfrm>
            <a:off x="214282" y="142852"/>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450850" algn="l" defTabSz="914400" rtl="0" eaLnBrk="1" fontAlgn="base" latinLnBrk="0" hangingPunct="1">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44044" name="Rectangle 12"/>
          <p:cNvSpPr>
            <a:spLocks noChangeArrowheads="1"/>
          </p:cNvSpPr>
          <p:nvPr/>
        </p:nvSpPr>
        <p:spPr bwMode="auto">
          <a:xfrm>
            <a:off x="4572000" y="457200"/>
            <a:ext cx="0" cy="0"/>
          </a:xfrm>
          <a:prstGeom prst="rect">
            <a:avLst/>
          </a:prstGeom>
          <a:solidFill>
            <a:schemeClr val="accent1"/>
          </a:solidFill>
          <a:ln w="9525">
            <a:solidFill>
              <a:schemeClr val="tx1"/>
            </a:solidFill>
            <a:miter lim="800000"/>
            <a:headEnd/>
            <a:tailEnd/>
          </a:ln>
          <a:effectLst/>
        </p:spPr>
        <p:txBody>
          <a:bodyPr vert="horz" wrap="square" lIns="91440" tIns="45720" rIns="91440" bIns="45720" numCol="1" anchor="t" anchorCtr="0" compatLnSpc="1">
            <a:prstTxWarp prst="textNoShape">
              <a:avLst/>
            </a:prstTxWarp>
          </a:bodyPr>
          <a:lstStyle/>
          <a:p>
            <a:endParaRPr lang="ru-RU" dirty="0"/>
          </a:p>
        </p:txBody>
      </p:sp>
      <p:sp>
        <p:nvSpPr>
          <p:cNvPr id="44048" name="Rectangle 16"/>
          <p:cNvSpPr>
            <a:spLocks noChangeArrowheads="1"/>
          </p:cNvSpPr>
          <p:nvPr/>
        </p:nvSpPr>
        <p:spPr bwMode="auto">
          <a:xfrm>
            <a:off x="0" y="323850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450850" algn="l" defTabSz="914400" rtl="0" eaLnBrk="1" fontAlgn="base" latinLnBrk="0" hangingPunct="1">
              <a:lnSpc>
                <a:spcPct val="100000"/>
              </a:lnSpc>
              <a:spcBef>
                <a:spcPct val="0"/>
              </a:spcBef>
              <a:spcAft>
                <a:spcPct val="0"/>
              </a:spcAft>
              <a:buClrTx/>
              <a:buSzTx/>
              <a:buFontTx/>
              <a:buNone/>
              <a:tabLst/>
            </a:pPr>
            <a:r>
              <a:rPr kumimoji="0" lang="ru-RU" sz="1800" b="0" i="0" u="none" strike="noStrike" cap="none" normalizeH="0" baseline="0" dirty="0" smtClean="0">
                <a:ln>
                  <a:noFill/>
                </a:ln>
                <a:solidFill>
                  <a:schemeClr val="tx1"/>
                </a:solidFill>
                <a:effectLst/>
                <a:latin typeface="Arial" pitchFamily="34" charset="0"/>
                <a:cs typeface="Arial" pitchFamily="34" charset="0"/>
              </a:rPr>
              <a:t/>
            </a:r>
            <a:br>
              <a:rPr kumimoji="0" lang="ru-RU" sz="1800" b="0" i="0" u="none" strike="noStrike" cap="none" normalizeH="0" baseline="0" dirty="0" smtClean="0">
                <a:ln>
                  <a:noFill/>
                </a:ln>
                <a:solidFill>
                  <a:schemeClr val="tx1"/>
                </a:solidFill>
                <a:effectLst/>
                <a:latin typeface="Arial" pitchFamily="34" charset="0"/>
                <a:cs typeface="Arial" pitchFamily="34" charset="0"/>
              </a:rPr>
            </a:b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a:p>
            <a:pPr marL="0" marR="0" lvl="0" indent="45085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44051" name="Rectangle 19"/>
          <p:cNvSpPr>
            <a:spLocks noChangeArrowheads="1"/>
          </p:cNvSpPr>
          <p:nvPr/>
        </p:nvSpPr>
        <p:spPr bwMode="auto">
          <a:xfrm>
            <a:off x="0" y="369570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dirty="0"/>
          </a:p>
        </p:txBody>
      </p:sp>
      <p:sp>
        <p:nvSpPr>
          <p:cNvPr id="44052" name="Rectangle 20"/>
          <p:cNvSpPr>
            <a:spLocks noChangeArrowheads="1"/>
          </p:cNvSpPr>
          <p:nvPr/>
        </p:nvSpPr>
        <p:spPr bwMode="auto">
          <a:xfrm>
            <a:off x="0" y="4786322"/>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450850" algn="l" defTabSz="914400" rtl="0" eaLnBrk="1" fontAlgn="base" latinLnBrk="0" hangingPunct="1">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pic>
        <p:nvPicPr>
          <p:cNvPr id="16" name="Picture 8"/>
          <p:cNvPicPr>
            <a:picLocks noChangeAspect="1" noChangeArrowheads="1"/>
          </p:cNvPicPr>
          <p:nvPr/>
        </p:nvPicPr>
        <p:blipFill>
          <a:blip r:embed="rId2" cstate="print"/>
          <a:srcRect/>
          <a:stretch>
            <a:fillRect/>
          </a:stretch>
        </p:blipFill>
        <p:spPr bwMode="auto">
          <a:xfrm>
            <a:off x="3357554" y="2857496"/>
            <a:ext cx="2214579" cy="2071702"/>
          </a:xfrm>
          <a:prstGeom prst="rect">
            <a:avLst/>
          </a:prstGeom>
          <a:noFill/>
        </p:spPr>
      </p:pic>
      <p:sp>
        <p:nvSpPr>
          <p:cNvPr id="44036" name="Овальная выноска 37897"/>
          <p:cNvSpPr>
            <a:spLocks noChangeArrowheads="1"/>
          </p:cNvSpPr>
          <p:nvPr/>
        </p:nvSpPr>
        <p:spPr bwMode="auto">
          <a:xfrm>
            <a:off x="6072198" y="1357298"/>
            <a:ext cx="2714644" cy="2428892"/>
          </a:xfrm>
          <a:prstGeom prst="wedgeEllipseCallout">
            <a:avLst>
              <a:gd name="adj1" fmla="val -68569"/>
              <a:gd name="adj2" fmla="val 52713"/>
            </a:avLst>
          </a:prstGeom>
          <a:solidFill>
            <a:srgbClr val="FFFF00"/>
          </a:solidFill>
          <a:ln w="9525">
            <a:solidFill>
              <a:srgbClr val="F69240"/>
            </a:solidFill>
            <a:miter lim="800000"/>
            <a:headEnd/>
            <a:tailEnd/>
          </a:ln>
          <a:effectLst>
            <a:outerShdw dist="20000" dir="5400000" rotWithShape="0">
              <a:srgbClr val="000000">
                <a:alpha val="37999"/>
              </a:srgbClr>
            </a:outerShdw>
          </a:effectLst>
        </p:spPr>
        <p:txBody>
          <a:bodyPr vert="horz" wrap="square" lIns="91440" tIns="45720" rIns="91440" bIns="45720" numCol="1" anchor="ctr" anchorCtr="0" compatLnSpc="1">
            <a:prstTxWarp prst="textNoShape">
              <a:avLst/>
            </a:prstTxWarp>
          </a:bodyPr>
          <a:lstStyle/>
          <a:p>
            <a:pPr marL="0" marR="0" lvl="0" indent="450850" algn="ctr" defTabSz="914400" rtl="0" eaLnBrk="1" fontAlgn="base" latinLnBrk="0" hangingPunct="1">
              <a:lnSpc>
                <a:spcPct val="100000"/>
              </a:lnSpc>
              <a:spcBef>
                <a:spcPct val="0"/>
              </a:spcBef>
              <a:spcAft>
                <a:spcPct val="0"/>
              </a:spcAft>
              <a:buClrTx/>
              <a:buSzTx/>
              <a:buFontTx/>
              <a:buNone/>
              <a:tabLst/>
            </a:pPr>
            <a:endParaRPr kumimoji="0" lang="ru-RU" sz="11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endParaRPr>
          </a:p>
          <a:p>
            <a:pPr marL="0" marR="0" lvl="0" algn="ctr" defTabSz="914400" rtl="0" eaLnBrk="1" fontAlgn="base" latinLnBrk="0" hangingPunct="1">
              <a:lnSpc>
                <a:spcPct val="100000"/>
              </a:lnSpc>
              <a:spcBef>
                <a:spcPct val="0"/>
              </a:spcBef>
              <a:spcAft>
                <a:spcPct val="0"/>
              </a:spcAft>
              <a:buClrTx/>
              <a:buSzTx/>
              <a:buFontTx/>
              <a:buNone/>
              <a:tabLst/>
            </a:pPr>
            <a:endParaRPr kumimoji="0" lang="ru-RU" sz="10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endParaRPr>
          </a:p>
          <a:p>
            <a:pPr marL="0" marR="0" lvl="0" algn="ctr" defTabSz="914400" rtl="0" eaLnBrk="1" fontAlgn="base" latinLnBrk="0" hangingPunct="1">
              <a:lnSpc>
                <a:spcPct val="100000"/>
              </a:lnSpc>
              <a:spcBef>
                <a:spcPct val="0"/>
              </a:spcBef>
              <a:spcAft>
                <a:spcPct val="0"/>
              </a:spcAft>
              <a:buClrTx/>
              <a:buSzTx/>
              <a:buFontTx/>
              <a:buNone/>
              <a:tabLst/>
            </a:pPr>
            <a:endParaRPr lang="ru-RU" sz="1000" b="1" dirty="0" smtClean="0">
              <a:latin typeface="Times New Roman" pitchFamily="18" charset="0"/>
              <a:ea typeface="Times New Roman" pitchFamily="18" charset="0"/>
              <a:cs typeface="Times New Roman" pitchFamily="18" charset="0"/>
            </a:endParaRPr>
          </a:p>
          <a:p>
            <a:pPr marL="0" marR="0" lvl="0" algn="ctr" defTabSz="914400" rtl="0" eaLnBrk="1" fontAlgn="base" latinLnBrk="0" hangingPunct="1">
              <a:lnSpc>
                <a:spcPct val="100000"/>
              </a:lnSpc>
              <a:spcBef>
                <a:spcPct val="0"/>
              </a:spcBef>
              <a:spcAft>
                <a:spcPct val="0"/>
              </a:spcAft>
              <a:buClrTx/>
              <a:buSzTx/>
              <a:buFontTx/>
              <a:buNone/>
              <a:tabLst/>
            </a:pPr>
            <a:r>
              <a:rPr kumimoji="0" lang="ru-RU" sz="10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Работа с администраторами доходов районного бюджета, направленная на повышение качества администрирования доходных источников, повышение уровня ответственности за выполнение прогнозных показателей, снижение недоимки по администрируемым платежам</a:t>
            </a:r>
            <a:endParaRPr kumimoji="0" lang="ru-RU" sz="10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44038" name="Овальная выноска 37894"/>
          <p:cNvSpPr>
            <a:spLocks noChangeArrowheads="1"/>
          </p:cNvSpPr>
          <p:nvPr/>
        </p:nvSpPr>
        <p:spPr bwMode="auto">
          <a:xfrm>
            <a:off x="500034" y="1428736"/>
            <a:ext cx="2689221" cy="1784351"/>
          </a:xfrm>
          <a:prstGeom prst="wedgeEllipseCallout">
            <a:avLst>
              <a:gd name="adj1" fmla="val 59648"/>
              <a:gd name="adj2" fmla="val 77958"/>
            </a:avLst>
          </a:prstGeom>
          <a:solidFill>
            <a:srgbClr val="FFFF00"/>
          </a:solidFill>
          <a:ln w="9525">
            <a:solidFill>
              <a:srgbClr val="F69240"/>
            </a:solidFill>
            <a:miter lim="800000"/>
            <a:headEnd/>
            <a:tailEnd/>
          </a:ln>
          <a:effectLst>
            <a:outerShdw dist="20000" dir="5400000" rotWithShape="0">
              <a:srgbClr val="000000">
                <a:alpha val="37999"/>
              </a:srgbClr>
            </a:outerShdw>
          </a:effectLst>
        </p:spPr>
        <p:txBody>
          <a:bodyPr vert="horz" wrap="square" lIns="91440" tIns="45720" rIns="91440" bIns="45720" numCol="1" anchor="ctr" anchorCtr="0" compatLnSpc="1">
            <a:prstTxWarp prst="textNoShape">
              <a:avLst/>
            </a:prstTxWarp>
          </a:bodyPr>
          <a:lstStyle/>
          <a:p>
            <a:pPr marL="0" marR="0" lvl="0" indent="450850" algn="ctr" defTabSz="914400" rtl="0" eaLnBrk="1" fontAlgn="base" latinLnBrk="0" hangingPunct="1">
              <a:lnSpc>
                <a:spcPct val="100000"/>
              </a:lnSpc>
              <a:spcBef>
                <a:spcPct val="0"/>
              </a:spcBef>
              <a:spcAft>
                <a:spcPct val="0"/>
              </a:spcAft>
              <a:buClrTx/>
              <a:buSzTx/>
              <a:buFontTx/>
              <a:buNone/>
              <a:tabLst/>
            </a:pPr>
            <a:endParaRPr kumimoji="0" lang="ru-RU" sz="11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endParaRPr>
          </a:p>
          <a:p>
            <a:pPr marL="0" marR="0" lvl="0" indent="450850" algn="ctr" defTabSz="914400" rtl="0" eaLnBrk="1" fontAlgn="base" latinLnBrk="0" hangingPunct="1">
              <a:lnSpc>
                <a:spcPct val="100000"/>
              </a:lnSpc>
              <a:spcBef>
                <a:spcPct val="0"/>
              </a:spcBef>
              <a:spcAft>
                <a:spcPct val="0"/>
              </a:spcAft>
              <a:buClrTx/>
              <a:buSzTx/>
              <a:buFontTx/>
              <a:buNone/>
              <a:tabLst/>
            </a:pPr>
            <a:endParaRPr lang="ru-RU" sz="1100" b="1" dirty="0" smtClean="0">
              <a:latin typeface="Times New Roman" pitchFamily="18" charset="0"/>
              <a:ea typeface="Times New Roman" pitchFamily="18" charset="0"/>
              <a:cs typeface="Times New Roman" pitchFamily="18" charset="0"/>
            </a:endParaRPr>
          </a:p>
          <a:p>
            <a:pPr marL="0" marR="0" lvl="0" algn="ctr" defTabSz="914400" rtl="0" eaLnBrk="1" fontAlgn="base" latinLnBrk="0" hangingPunct="1">
              <a:lnSpc>
                <a:spcPct val="100000"/>
              </a:lnSpc>
              <a:spcBef>
                <a:spcPct val="0"/>
              </a:spcBef>
              <a:spcAft>
                <a:spcPct val="0"/>
              </a:spcAft>
              <a:buClrTx/>
              <a:buSzTx/>
              <a:buFontTx/>
              <a:buNone/>
              <a:tabLst/>
            </a:pPr>
            <a:r>
              <a:rPr kumimoji="0" lang="ru-RU" sz="11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Работа с организациями, выплачивающими заработную плату работникам ниже прожиточного минимума и использующими «конвертные» зарплатные схемы </a:t>
            </a:r>
            <a:endParaRPr kumimoji="0" lang="ru-RU" sz="11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pic>
        <p:nvPicPr>
          <p:cNvPr id="44033" name="Picture 16"/>
          <p:cNvPicPr>
            <a:picLocks noChangeAspect="1" noChangeArrowheads="1"/>
          </p:cNvPicPr>
          <p:nvPr/>
        </p:nvPicPr>
        <p:blipFill>
          <a:blip r:embed="rId3" cstate="print"/>
          <a:srcRect/>
          <a:stretch>
            <a:fillRect/>
          </a:stretch>
        </p:blipFill>
        <p:spPr bwMode="auto">
          <a:xfrm>
            <a:off x="4857752" y="4786322"/>
            <a:ext cx="884238" cy="655638"/>
          </a:xfrm>
          <a:prstGeom prst="rect">
            <a:avLst/>
          </a:prstGeom>
          <a:noFill/>
        </p:spPr>
      </p:pic>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ChangeArrowheads="1"/>
          </p:cNvSpPr>
          <p:nvPr/>
        </p:nvSpPr>
        <p:spPr bwMode="auto">
          <a:xfrm>
            <a:off x="428596" y="642918"/>
            <a:ext cx="8429684" cy="603792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0850" algn="just" defTabSz="914400" rtl="0" eaLnBrk="1" fontAlgn="base" latinLnBrk="0" hangingPunct="1">
              <a:lnSpc>
                <a:spcPct val="100000"/>
              </a:lnSpc>
              <a:spcBef>
                <a:spcPct val="0"/>
              </a:spcBef>
              <a:spcAft>
                <a:spcPct val="0"/>
              </a:spcAft>
              <a:buClrTx/>
              <a:buSzTx/>
              <a:buFontTx/>
              <a:buNone/>
              <a:tabLst/>
            </a:pPr>
            <a:r>
              <a:rPr kumimoji="0" lang="ru-RU" sz="15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В  бюджете района  расходы  запланированы в следующем объеме:</a:t>
            </a:r>
            <a:endParaRPr kumimoji="0" lang="ru-RU" sz="15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just" defTabSz="914400" rtl="0" eaLnBrk="0" fontAlgn="base" latinLnBrk="0" hangingPunct="0">
              <a:lnSpc>
                <a:spcPct val="100000"/>
              </a:lnSpc>
              <a:spcBef>
                <a:spcPct val="0"/>
              </a:spcBef>
              <a:spcAft>
                <a:spcPct val="0"/>
              </a:spcAft>
              <a:buClrTx/>
              <a:buSzTx/>
              <a:buFontTx/>
              <a:buChar char="•"/>
              <a:tabLst/>
            </a:pPr>
            <a:r>
              <a:rPr kumimoji="0" lang="ru-RU" sz="15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на 2021 год  - </a:t>
            </a:r>
            <a:r>
              <a:rPr kumimoji="0" lang="ru-RU" sz="15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1 038 180,0 </a:t>
            </a:r>
            <a:r>
              <a:rPr kumimoji="0" lang="ru-RU" sz="15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тыс. рублей;</a:t>
            </a:r>
            <a:endParaRPr kumimoji="0" lang="ru-RU" sz="15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just" defTabSz="914400" rtl="0" eaLnBrk="0" fontAlgn="base" latinLnBrk="0" hangingPunct="0">
              <a:lnSpc>
                <a:spcPct val="100000"/>
              </a:lnSpc>
              <a:spcBef>
                <a:spcPct val="0"/>
              </a:spcBef>
              <a:spcAft>
                <a:spcPct val="0"/>
              </a:spcAft>
              <a:buClrTx/>
              <a:buSzTx/>
              <a:buFontTx/>
              <a:buChar char="•"/>
              <a:tabLst/>
            </a:pPr>
            <a:r>
              <a:rPr kumimoji="0" lang="ru-RU" sz="15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на 2022 год  - </a:t>
            </a:r>
            <a:r>
              <a:rPr lang="ru-RU" sz="1500" b="1" dirty="0" smtClean="0">
                <a:latin typeface="Times New Roman" pitchFamily="18" charset="0"/>
                <a:ea typeface="Times New Roman" pitchFamily="18" charset="0"/>
                <a:cs typeface="Times New Roman" pitchFamily="18" charset="0"/>
              </a:rPr>
              <a:t>964 887,6 </a:t>
            </a:r>
            <a:r>
              <a:rPr kumimoji="0" lang="ru-RU" sz="15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тыс. рублей;</a:t>
            </a:r>
            <a:endParaRPr kumimoji="0" lang="ru-RU" sz="15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just" defTabSz="914400" rtl="0" eaLnBrk="0" fontAlgn="base" latinLnBrk="0" hangingPunct="0">
              <a:lnSpc>
                <a:spcPct val="100000"/>
              </a:lnSpc>
              <a:spcBef>
                <a:spcPct val="0"/>
              </a:spcBef>
              <a:spcAft>
                <a:spcPct val="0"/>
              </a:spcAft>
              <a:buClrTx/>
              <a:buSzTx/>
              <a:buFontTx/>
              <a:buChar char="•"/>
              <a:tabLst/>
            </a:pPr>
            <a:r>
              <a:rPr kumimoji="0" lang="ru-RU" sz="15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на 2023 год  - </a:t>
            </a:r>
            <a:r>
              <a:rPr lang="ru-RU" sz="1500" b="1" dirty="0" smtClean="0">
                <a:latin typeface="Times New Roman" pitchFamily="18" charset="0"/>
                <a:ea typeface="Times New Roman" pitchFamily="18" charset="0"/>
                <a:cs typeface="Times New Roman" pitchFamily="18" charset="0"/>
              </a:rPr>
              <a:t>1 005 425,8 </a:t>
            </a:r>
            <a:r>
              <a:rPr kumimoji="0" lang="ru-RU" sz="15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тыс. рублей.</a:t>
            </a:r>
            <a:endParaRPr kumimoji="0" lang="ru-RU" sz="15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just" defTabSz="914400" rtl="0" eaLnBrk="0" fontAlgn="base" latinLnBrk="0" hangingPunct="0">
              <a:lnSpc>
                <a:spcPct val="100000"/>
              </a:lnSpc>
              <a:spcBef>
                <a:spcPct val="0"/>
              </a:spcBef>
              <a:spcAft>
                <a:spcPct val="0"/>
              </a:spcAft>
              <a:buClrTx/>
              <a:buSzTx/>
              <a:buFontTx/>
              <a:buNone/>
              <a:tabLst/>
            </a:pPr>
            <a:r>
              <a:rPr kumimoji="0" lang="ru-RU" sz="15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При формировании расходов районного бюджета на 2021-2023 годы учтены следующие особенности:  </a:t>
            </a:r>
            <a:endParaRPr kumimoji="0" lang="ru-RU" sz="15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just" defTabSz="914400" rtl="0" eaLnBrk="0" fontAlgn="base" latinLnBrk="0" hangingPunct="0">
              <a:lnSpc>
                <a:spcPct val="100000"/>
              </a:lnSpc>
              <a:spcBef>
                <a:spcPct val="0"/>
              </a:spcBef>
              <a:spcAft>
                <a:spcPct val="0"/>
              </a:spcAft>
              <a:buClrTx/>
              <a:buSzTx/>
              <a:buFontTx/>
              <a:buNone/>
              <a:tabLst/>
            </a:pPr>
            <a:r>
              <a:rPr kumimoji="0" lang="ru-RU" sz="15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1.</a:t>
            </a:r>
            <a:r>
              <a:rPr kumimoji="0" lang="ru-RU" sz="1500" b="0" i="0" u="none" strike="noStrike" cap="none" normalizeH="0" baseline="0" dirty="0" smtClean="0" bmk="OLE_LINK2">
                <a:ln>
                  <a:noFill/>
                </a:ln>
                <a:solidFill>
                  <a:schemeClr val="tx1"/>
                </a:solidFill>
                <a:effectLst/>
                <a:latin typeface="Times New Roman" pitchFamily="18" charset="0"/>
                <a:ea typeface="Times New Roman" pitchFamily="18" charset="0"/>
                <a:cs typeface="Times New Roman" pitchFamily="18" charset="0"/>
              </a:rPr>
              <a:t> Расходы районного бюджета на выплату заработной платы отдельным категориям работников муниципальных учреждений, установленных Указами Президента Российской Федерации от 7 мая 2012 года, рассчитываются на основании соотношений установленных в «дорожных картах» к прогнозной средней заработной плате по области в целом.</a:t>
            </a:r>
            <a:endParaRPr kumimoji="0" lang="ru-RU" sz="1500" b="0" i="0" u="none" strike="noStrike" cap="none" normalizeH="0" baseline="0" dirty="0" smtClean="0" bmk="OLE_LINK2">
              <a:ln>
                <a:noFill/>
              </a:ln>
              <a:solidFill>
                <a:schemeClr val="tx1"/>
              </a:solidFill>
              <a:effectLst/>
              <a:latin typeface="Times New Roman" pitchFamily="18" charset="0"/>
              <a:cs typeface="Times New Roman" pitchFamily="18" charset="0"/>
            </a:endParaRPr>
          </a:p>
          <a:p>
            <a:pPr marL="0" marR="0" lvl="0" indent="450850" algn="just" defTabSz="914400" rtl="0" eaLnBrk="0" fontAlgn="base" latinLnBrk="0" hangingPunct="0">
              <a:lnSpc>
                <a:spcPct val="100000"/>
              </a:lnSpc>
              <a:spcBef>
                <a:spcPct val="0"/>
              </a:spcBef>
              <a:spcAft>
                <a:spcPct val="0"/>
              </a:spcAft>
              <a:buClrTx/>
              <a:buSzTx/>
              <a:buFontTx/>
              <a:buNone/>
              <a:tabLst/>
            </a:pPr>
            <a:r>
              <a:rPr kumimoji="0" lang="ru-RU" sz="1500" b="0" i="1" u="none" strike="noStrike" cap="none" normalizeH="0" baseline="0" dirty="0" smtClean="0" bmk="OLE_LINK2">
                <a:ln>
                  <a:noFill/>
                </a:ln>
                <a:solidFill>
                  <a:schemeClr val="tx1"/>
                </a:solidFill>
                <a:effectLst/>
                <a:latin typeface="Times New Roman" pitchFamily="18" charset="0"/>
                <a:ea typeface="Times New Roman" pitchFamily="18" charset="0"/>
                <a:cs typeface="Times New Roman" pitchFamily="18" charset="0"/>
              </a:rPr>
              <a:t>К отдельным категориям работников муниципальных учреждений, установленных Указами, относятся:</a:t>
            </a:r>
            <a:endParaRPr kumimoji="0" lang="ru-RU" sz="1500" b="0" i="0" u="none" strike="noStrike" cap="none" normalizeH="0" baseline="0" dirty="0" smtClean="0" bmk="OLE_LINK2">
              <a:ln>
                <a:noFill/>
              </a:ln>
              <a:solidFill>
                <a:schemeClr val="tx1"/>
              </a:solidFill>
              <a:effectLst/>
              <a:latin typeface="Times New Roman" pitchFamily="18" charset="0"/>
              <a:cs typeface="Times New Roman" pitchFamily="18" charset="0"/>
            </a:endParaRPr>
          </a:p>
          <a:p>
            <a:pPr marL="0" marR="0" lvl="0" indent="450850" algn="just" defTabSz="914400" rtl="0" eaLnBrk="0" fontAlgn="base" latinLnBrk="0" hangingPunct="0">
              <a:lnSpc>
                <a:spcPct val="100000"/>
              </a:lnSpc>
              <a:spcBef>
                <a:spcPct val="0"/>
              </a:spcBef>
              <a:spcAft>
                <a:spcPct val="0"/>
              </a:spcAft>
              <a:buClrTx/>
              <a:buSzTx/>
              <a:buFontTx/>
              <a:buChar char="•"/>
              <a:tabLst/>
            </a:pPr>
            <a:r>
              <a:rPr kumimoji="0" lang="ru-RU" sz="1500" b="0" i="1" u="none" strike="noStrike" cap="none" normalizeH="0" baseline="0" dirty="0" smtClean="0" bmk="OLE_LINK2">
                <a:ln>
                  <a:noFill/>
                </a:ln>
                <a:solidFill>
                  <a:schemeClr val="tx1"/>
                </a:solidFill>
                <a:effectLst/>
                <a:latin typeface="Times New Roman" pitchFamily="18" charset="0"/>
                <a:ea typeface="Times New Roman" pitchFamily="18" charset="0"/>
                <a:cs typeface="Times New Roman" pitchFamily="18" charset="0"/>
              </a:rPr>
              <a:t>педагогические работники дошкольных образовательных учреждений;</a:t>
            </a:r>
            <a:endParaRPr kumimoji="0" lang="ru-RU" sz="1500" b="0" i="0" u="none" strike="noStrike" cap="none" normalizeH="0" baseline="0" dirty="0" smtClean="0" bmk="OLE_LINK2">
              <a:ln>
                <a:noFill/>
              </a:ln>
              <a:solidFill>
                <a:schemeClr val="tx1"/>
              </a:solidFill>
              <a:effectLst/>
              <a:latin typeface="Times New Roman" pitchFamily="18" charset="0"/>
              <a:cs typeface="Times New Roman" pitchFamily="18" charset="0"/>
            </a:endParaRPr>
          </a:p>
          <a:p>
            <a:pPr marL="0" marR="0" lvl="0" indent="450850" algn="just" defTabSz="914400" rtl="0" eaLnBrk="0" fontAlgn="base" latinLnBrk="0" hangingPunct="0">
              <a:lnSpc>
                <a:spcPct val="100000"/>
              </a:lnSpc>
              <a:spcBef>
                <a:spcPct val="0"/>
              </a:spcBef>
              <a:spcAft>
                <a:spcPct val="0"/>
              </a:spcAft>
              <a:buClrTx/>
              <a:buSzTx/>
              <a:buFontTx/>
              <a:buChar char="•"/>
              <a:tabLst/>
            </a:pPr>
            <a:r>
              <a:rPr kumimoji="0" lang="ru-RU" sz="1500" b="0" i="1" u="none" strike="noStrike" cap="none" normalizeH="0" baseline="0" dirty="0" smtClean="0" bmk="OLE_LINK2">
                <a:ln>
                  <a:noFill/>
                </a:ln>
                <a:solidFill>
                  <a:schemeClr val="tx1"/>
                </a:solidFill>
                <a:effectLst/>
                <a:latin typeface="Times New Roman" pitchFamily="18" charset="0"/>
                <a:ea typeface="Times New Roman" pitchFamily="18" charset="0"/>
                <a:cs typeface="Times New Roman" pitchFamily="18" charset="0"/>
              </a:rPr>
              <a:t>педагогические работники общеобразовательных учреждений;</a:t>
            </a:r>
            <a:endParaRPr kumimoji="0" lang="ru-RU" sz="1500" b="0" i="0" u="none" strike="noStrike" cap="none" normalizeH="0" baseline="0" dirty="0" smtClean="0" bmk="OLE_LINK2">
              <a:ln>
                <a:noFill/>
              </a:ln>
              <a:solidFill>
                <a:schemeClr val="tx1"/>
              </a:solidFill>
              <a:effectLst/>
              <a:latin typeface="Times New Roman" pitchFamily="18" charset="0"/>
              <a:cs typeface="Times New Roman" pitchFamily="18" charset="0"/>
            </a:endParaRPr>
          </a:p>
          <a:p>
            <a:pPr marL="0" marR="0" lvl="0" indent="450850" algn="just" defTabSz="914400" rtl="0" eaLnBrk="0" fontAlgn="base" latinLnBrk="0" hangingPunct="0">
              <a:lnSpc>
                <a:spcPct val="100000"/>
              </a:lnSpc>
              <a:spcBef>
                <a:spcPct val="0"/>
              </a:spcBef>
              <a:spcAft>
                <a:spcPct val="0"/>
              </a:spcAft>
              <a:buClrTx/>
              <a:buSzTx/>
              <a:buFontTx/>
              <a:buChar char="•"/>
              <a:tabLst/>
            </a:pPr>
            <a:r>
              <a:rPr kumimoji="0" lang="ru-RU" sz="1500" b="0" i="1" u="none" strike="noStrike" cap="none" normalizeH="0" baseline="0" dirty="0" smtClean="0" bmk="OLE_LINK2">
                <a:ln>
                  <a:noFill/>
                </a:ln>
                <a:solidFill>
                  <a:schemeClr val="tx1"/>
                </a:solidFill>
                <a:effectLst/>
                <a:latin typeface="Times New Roman" pitchFamily="18" charset="0"/>
                <a:ea typeface="Times New Roman" pitchFamily="18" charset="0"/>
                <a:cs typeface="Times New Roman" pitchFamily="18" charset="0"/>
              </a:rPr>
              <a:t>педагогические работники учреждений дополнительного образования;</a:t>
            </a:r>
            <a:endParaRPr kumimoji="0" lang="ru-RU" sz="1500" b="0" i="0" u="none" strike="noStrike" cap="none" normalizeH="0" baseline="0" dirty="0" smtClean="0" bmk="OLE_LINK2">
              <a:ln>
                <a:noFill/>
              </a:ln>
              <a:solidFill>
                <a:schemeClr val="tx1"/>
              </a:solidFill>
              <a:effectLst/>
              <a:latin typeface="Times New Roman" pitchFamily="18" charset="0"/>
              <a:cs typeface="Times New Roman" pitchFamily="18" charset="0"/>
            </a:endParaRPr>
          </a:p>
          <a:p>
            <a:pPr marL="0" marR="0" lvl="0" indent="450850" algn="just" defTabSz="914400" rtl="0" eaLnBrk="0" fontAlgn="base" latinLnBrk="0" hangingPunct="0">
              <a:lnSpc>
                <a:spcPct val="100000"/>
              </a:lnSpc>
              <a:spcBef>
                <a:spcPct val="0"/>
              </a:spcBef>
              <a:spcAft>
                <a:spcPct val="0"/>
              </a:spcAft>
              <a:buClrTx/>
              <a:buSzTx/>
              <a:buFontTx/>
              <a:buChar char="•"/>
              <a:tabLst/>
            </a:pPr>
            <a:r>
              <a:rPr kumimoji="0" lang="ru-RU" sz="1500" b="0" i="1" u="none" strike="noStrike" cap="none" normalizeH="0" baseline="0" dirty="0" smtClean="0" bmk="OLE_LINK2">
                <a:ln>
                  <a:noFill/>
                </a:ln>
                <a:solidFill>
                  <a:schemeClr val="tx1"/>
                </a:solidFill>
                <a:effectLst/>
                <a:latin typeface="Times New Roman" pitchFamily="18" charset="0"/>
                <a:ea typeface="Times New Roman" pitchFamily="18" charset="0"/>
                <a:cs typeface="Times New Roman" pitchFamily="18" charset="0"/>
              </a:rPr>
              <a:t>педагогические работники образовательных, медицинских организаций или организаций, оказывающих социальные услуги детям-сиротам и детям, оставшимся без попечения родителей;</a:t>
            </a:r>
            <a:endParaRPr kumimoji="0" lang="ru-RU" sz="1500" b="0" i="0" u="none" strike="noStrike" cap="none" normalizeH="0" baseline="0" dirty="0" smtClean="0" bmk="OLE_LINK2">
              <a:ln>
                <a:noFill/>
              </a:ln>
              <a:solidFill>
                <a:schemeClr val="tx1"/>
              </a:solidFill>
              <a:effectLst/>
              <a:latin typeface="Times New Roman" pitchFamily="18" charset="0"/>
              <a:cs typeface="Times New Roman" pitchFamily="18" charset="0"/>
            </a:endParaRPr>
          </a:p>
          <a:p>
            <a:pPr marL="0" marR="0" lvl="0" indent="450850" algn="just" defTabSz="914400" rtl="0" eaLnBrk="0" fontAlgn="base" latinLnBrk="0" hangingPunct="0">
              <a:lnSpc>
                <a:spcPct val="100000"/>
              </a:lnSpc>
              <a:spcBef>
                <a:spcPct val="0"/>
              </a:spcBef>
              <a:spcAft>
                <a:spcPct val="0"/>
              </a:spcAft>
              <a:buClrTx/>
              <a:buSzTx/>
              <a:buFontTx/>
              <a:buChar char="•"/>
              <a:tabLst/>
            </a:pPr>
            <a:r>
              <a:rPr kumimoji="0" lang="ru-RU" sz="1500" b="0" i="1" u="none" strike="noStrike" cap="none" normalizeH="0" baseline="0" dirty="0" smtClean="0" bmk="OLE_LINK2">
                <a:ln>
                  <a:noFill/>
                </a:ln>
                <a:solidFill>
                  <a:schemeClr val="tx1"/>
                </a:solidFill>
                <a:effectLst/>
                <a:latin typeface="Times New Roman" pitchFamily="18" charset="0"/>
                <a:ea typeface="Times New Roman" pitchFamily="18" charset="0"/>
                <a:cs typeface="Times New Roman" pitchFamily="18" charset="0"/>
              </a:rPr>
              <a:t>работники культуры.</a:t>
            </a:r>
            <a:endParaRPr kumimoji="0" lang="ru-RU" sz="1500" b="0" i="0" u="none" strike="noStrike" cap="none" normalizeH="0" baseline="0" dirty="0" smtClean="0" bmk="OLE_LINK2">
              <a:ln>
                <a:noFill/>
              </a:ln>
              <a:solidFill>
                <a:schemeClr val="tx1"/>
              </a:solidFill>
              <a:effectLst/>
              <a:latin typeface="Times New Roman" pitchFamily="18" charset="0"/>
              <a:cs typeface="Times New Roman" pitchFamily="18" charset="0"/>
            </a:endParaRPr>
          </a:p>
          <a:p>
            <a:pPr marL="0" marR="0" lvl="0" indent="450850" algn="just" defTabSz="914400" rtl="0" eaLnBrk="0" fontAlgn="base" latinLnBrk="0" hangingPunct="0">
              <a:lnSpc>
                <a:spcPct val="100000"/>
              </a:lnSpc>
              <a:spcBef>
                <a:spcPct val="0"/>
              </a:spcBef>
              <a:spcAft>
                <a:spcPct val="0"/>
              </a:spcAft>
              <a:buClrTx/>
              <a:buSzTx/>
              <a:buFontTx/>
              <a:buNone/>
              <a:tabLst/>
            </a:pPr>
            <a:r>
              <a:rPr kumimoji="0" lang="ru-RU" sz="1500" b="0" i="0" u="none" strike="noStrike" cap="none" normalizeH="0" baseline="0" dirty="0" smtClean="0" bmk="OLE_LINK2">
                <a:ln>
                  <a:noFill/>
                </a:ln>
                <a:solidFill>
                  <a:schemeClr val="tx1"/>
                </a:solidFill>
                <a:effectLst/>
                <a:latin typeface="Times New Roman" pitchFamily="18" charset="0"/>
                <a:ea typeface="Times New Roman" pitchFamily="18" charset="0"/>
                <a:cs typeface="Times New Roman" pitchFamily="18" charset="0"/>
              </a:rPr>
              <a:t> 2. Планирование расходов на осуществление страховых взносов на обязательное пенсионное страхование, обязательное социальное страхование на случай временной нетрудоспособности и в связи материнством, обязательное медицинское страхование осуществляется в 2021-2023 году в размере 30,2% от суммы расходов на заработную плату.</a:t>
            </a:r>
            <a:endParaRPr kumimoji="0" lang="ru-RU" sz="1500" b="0" i="0" u="none" strike="noStrike" cap="none" normalizeH="0" baseline="0" dirty="0" smtClean="0" bmk="OLE_LINK2">
              <a:ln>
                <a:noFill/>
              </a:ln>
              <a:solidFill>
                <a:schemeClr val="tx1"/>
              </a:solidFill>
              <a:effectLst/>
              <a:latin typeface="Times New Roman" pitchFamily="18" charset="0"/>
              <a:cs typeface="Times New Roman" pitchFamily="18" charset="0"/>
            </a:endParaRPr>
          </a:p>
          <a:p>
            <a:pPr marL="0" marR="0" lvl="0" indent="450850" algn="just" defTabSz="914400" rtl="0" eaLnBrk="0" fontAlgn="base" latinLnBrk="0" hangingPunct="0">
              <a:lnSpc>
                <a:spcPct val="100000"/>
              </a:lnSpc>
              <a:spcBef>
                <a:spcPct val="0"/>
              </a:spcBef>
              <a:spcAft>
                <a:spcPct val="0"/>
              </a:spcAft>
              <a:buClrTx/>
              <a:buSzTx/>
              <a:buFontTx/>
              <a:buNone/>
              <a:tabLst/>
            </a:pPr>
            <a:r>
              <a:rPr kumimoji="0" lang="ru-RU" sz="1500" b="0" i="0" u="none" strike="noStrike" cap="none" normalizeH="0" baseline="0" dirty="0" smtClean="0" bmk="OLE_LINK2">
                <a:ln>
                  <a:noFill/>
                </a:ln>
                <a:solidFill>
                  <a:schemeClr val="tx1"/>
                </a:solidFill>
                <a:effectLst/>
                <a:latin typeface="Times New Roman" pitchFamily="18" charset="0"/>
                <a:ea typeface="Times New Roman" pitchFamily="18" charset="0"/>
                <a:cs typeface="Times New Roman" pitchFamily="18" charset="0"/>
              </a:rPr>
              <a:t>3. </a:t>
            </a:r>
            <a:r>
              <a:rPr kumimoji="0" lang="ru-RU" sz="15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Планирование расходов на выплату заработной платы работникам муниципальных учреждений, работникам, осуществляющих техническое обеспечение деятельности органов местного самоуправления осуществляется с учетом увеличения с 1 января 2021 года МРОТ до 12392 рублей.</a:t>
            </a:r>
            <a:endParaRPr kumimoji="0" lang="ru-RU" sz="15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43011" name="Rectangle 3"/>
          <p:cNvSpPr>
            <a:spLocks noChangeArrowheads="1"/>
          </p:cNvSpPr>
          <p:nvPr/>
        </p:nvSpPr>
        <p:spPr bwMode="auto">
          <a:xfrm>
            <a:off x="357158" y="142852"/>
            <a:ext cx="8501122" cy="46166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algn="ctr" defTabSz="914400" rtl="0" eaLnBrk="1" fontAlgn="base" latinLnBrk="0" hangingPunct="1">
              <a:lnSpc>
                <a:spcPct val="100000"/>
              </a:lnSpc>
              <a:spcBef>
                <a:spcPct val="0"/>
              </a:spcBef>
              <a:spcAft>
                <a:spcPct val="0"/>
              </a:spcAft>
              <a:buClrTx/>
              <a:buSzTx/>
              <a:buFontTx/>
              <a:buNone/>
              <a:tabLst/>
            </a:pPr>
            <a:r>
              <a:rPr kumimoji="0" lang="ru-RU" sz="24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3. Расходы районного бюджета</a:t>
            </a:r>
            <a:endParaRPr kumimoji="0" lang="ru-RU" sz="2400" b="0" i="0" u="none" strike="noStrike" cap="none" normalizeH="0" baseline="0" dirty="0" smtClean="0">
              <a:ln>
                <a:noFill/>
              </a:ln>
              <a:solidFill>
                <a:schemeClr val="tx1"/>
              </a:solidFill>
              <a:effectLst/>
              <a:latin typeface="Times New Roman" pitchFamily="18" charset="0"/>
              <a:cs typeface="Times New Roman" pitchFamily="18" charset="0"/>
            </a:endParaRP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Таблица 1"/>
          <p:cNvGraphicFramePr>
            <a:graphicFrameLocks noGrp="1"/>
          </p:cNvGraphicFramePr>
          <p:nvPr/>
        </p:nvGraphicFramePr>
        <p:xfrm>
          <a:off x="357158" y="2000240"/>
          <a:ext cx="8501122" cy="4622726"/>
        </p:xfrm>
        <a:graphic>
          <a:graphicData uri="http://schemas.openxmlformats.org/drawingml/2006/table">
            <a:tbl>
              <a:tblPr/>
              <a:tblGrid>
                <a:gridCol w="477807"/>
                <a:gridCol w="593763"/>
                <a:gridCol w="2714644"/>
                <a:gridCol w="928694"/>
                <a:gridCol w="928694"/>
                <a:gridCol w="928694"/>
                <a:gridCol w="1000132"/>
                <a:gridCol w="928694"/>
              </a:tblGrid>
              <a:tr h="500066">
                <a:tc>
                  <a:txBody>
                    <a:bodyPr/>
                    <a:lstStyle/>
                    <a:p>
                      <a:pPr indent="-90170" algn="ctr">
                        <a:lnSpc>
                          <a:spcPct val="150000"/>
                        </a:lnSpc>
                        <a:spcAft>
                          <a:spcPts val="0"/>
                        </a:spcAft>
                      </a:pPr>
                      <a:r>
                        <a:rPr lang="ru-RU" sz="1100" b="1" dirty="0">
                          <a:latin typeface="Times New Roman"/>
                          <a:ea typeface="Times New Roman"/>
                        </a:rPr>
                        <a:t>Раз</a:t>
                      </a:r>
                      <a:endParaRPr lang="ru-RU" sz="1100" dirty="0">
                        <a:latin typeface="Times New Roman"/>
                        <a:ea typeface="Times New Roman"/>
                      </a:endParaRPr>
                    </a:p>
                    <a:p>
                      <a:pPr indent="-90170" algn="ctr">
                        <a:lnSpc>
                          <a:spcPct val="150000"/>
                        </a:lnSpc>
                        <a:spcAft>
                          <a:spcPts val="0"/>
                        </a:spcAft>
                      </a:pPr>
                      <a:r>
                        <a:rPr lang="ru-RU" sz="1100" b="1" dirty="0">
                          <a:latin typeface="Times New Roman"/>
                          <a:ea typeface="Times New Roman"/>
                        </a:rPr>
                        <a:t>дел</a:t>
                      </a:r>
                      <a:endParaRPr lang="ru-RU" sz="1100" dirty="0">
                        <a:latin typeface="Times New Roman"/>
                        <a:ea typeface="Times New Roman"/>
                      </a:endParaRPr>
                    </a:p>
                  </a:txBody>
                  <a:tcPr marL="32426" marR="324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ctr">
                        <a:lnSpc>
                          <a:spcPct val="150000"/>
                        </a:lnSpc>
                        <a:spcAft>
                          <a:spcPts val="0"/>
                        </a:spcAft>
                      </a:pPr>
                      <a:r>
                        <a:rPr lang="ru-RU" sz="1100" b="1" dirty="0" smtClean="0">
                          <a:latin typeface="Times New Roman"/>
                          <a:ea typeface="Times New Roman"/>
                        </a:rPr>
                        <a:t>Под</a:t>
                      </a:r>
                      <a:endParaRPr lang="ru-RU" sz="1100" dirty="0" smtClean="0">
                        <a:latin typeface="Times New Roman"/>
                        <a:ea typeface="Times New Roman"/>
                      </a:endParaRPr>
                    </a:p>
                    <a:p>
                      <a:pPr indent="21590" algn="ctr">
                        <a:lnSpc>
                          <a:spcPct val="150000"/>
                        </a:lnSpc>
                        <a:spcAft>
                          <a:spcPts val="0"/>
                        </a:spcAft>
                      </a:pPr>
                      <a:r>
                        <a:rPr lang="ru-RU" sz="1100" b="1" dirty="0" smtClean="0">
                          <a:latin typeface="Times New Roman"/>
                          <a:ea typeface="Times New Roman"/>
                        </a:rPr>
                        <a:t>раздел</a:t>
                      </a:r>
                      <a:endParaRPr lang="ru-RU" sz="1100" dirty="0">
                        <a:latin typeface="Times New Roman"/>
                        <a:ea typeface="Times New Roman"/>
                      </a:endParaRPr>
                    </a:p>
                  </a:txBody>
                  <a:tcPr marL="32426" marR="324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ctr">
                        <a:lnSpc>
                          <a:spcPct val="150000"/>
                        </a:lnSpc>
                        <a:spcAft>
                          <a:spcPts val="0"/>
                        </a:spcAft>
                      </a:pPr>
                      <a:r>
                        <a:rPr lang="ru-RU" sz="1100" b="1" dirty="0">
                          <a:latin typeface="Times New Roman"/>
                          <a:ea typeface="Times New Roman"/>
                        </a:rPr>
                        <a:t>Наименование расходов</a:t>
                      </a:r>
                      <a:endParaRPr lang="ru-RU" sz="1100" dirty="0">
                        <a:latin typeface="Times New Roman"/>
                        <a:ea typeface="Times New Roman"/>
                      </a:endParaRPr>
                    </a:p>
                  </a:txBody>
                  <a:tcPr marL="32426" marR="324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4445" algn="ctr">
                        <a:lnSpc>
                          <a:spcPct val="150000"/>
                        </a:lnSpc>
                        <a:spcAft>
                          <a:spcPts val="0"/>
                        </a:spcAft>
                      </a:pPr>
                      <a:r>
                        <a:rPr lang="ru-RU" sz="1100" b="1" dirty="0">
                          <a:latin typeface="Times New Roman"/>
                          <a:ea typeface="Times New Roman"/>
                        </a:rPr>
                        <a:t>Отчет </a:t>
                      </a:r>
                      <a:endParaRPr lang="ru-RU" sz="1100" dirty="0">
                        <a:latin typeface="Times New Roman"/>
                        <a:ea typeface="Times New Roman"/>
                      </a:endParaRPr>
                    </a:p>
                    <a:p>
                      <a:pPr indent="0" algn="ctr">
                        <a:lnSpc>
                          <a:spcPct val="150000"/>
                        </a:lnSpc>
                        <a:spcAft>
                          <a:spcPts val="0"/>
                        </a:spcAft>
                      </a:pPr>
                      <a:r>
                        <a:rPr lang="ru-RU" sz="1100" b="1" dirty="0" smtClean="0">
                          <a:latin typeface="Times New Roman"/>
                          <a:ea typeface="Times New Roman"/>
                        </a:rPr>
                        <a:t>2019 </a:t>
                      </a:r>
                      <a:r>
                        <a:rPr lang="ru-RU" sz="1100" b="1" dirty="0">
                          <a:latin typeface="Times New Roman"/>
                          <a:ea typeface="Times New Roman"/>
                        </a:rPr>
                        <a:t>года</a:t>
                      </a:r>
                      <a:endParaRPr lang="ru-RU" sz="1100" dirty="0">
                        <a:latin typeface="Times New Roman"/>
                        <a:ea typeface="Times New Roman"/>
                      </a:endParaRPr>
                    </a:p>
                  </a:txBody>
                  <a:tcPr marL="32426" marR="324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100" b="1" dirty="0">
                          <a:latin typeface="Times New Roman"/>
                          <a:ea typeface="Times New Roman"/>
                        </a:rPr>
                        <a:t>Оценка            </a:t>
                      </a:r>
                      <a:r>
                        <a:rPr lang="ru-RU" sz="1100" b="1" dirty="0" smtClean="0">
                          <a:latin typeface="Times New Roman"/>
                          <a:ea typeface="Times New Roman"/>
                        </a:rPr>
                        <a:t>2020 </a:t>
                      </a:r>
                      <a:r>
                        <a:rPr lang="ru-RU" sz="1100" b="1" dirty="0">
                          <a:latin typeface="Times New Roman"/>
                          <a:ea typeface="Times New Roman"/>
                        </a:rPr>
                        <a:t>года </a:t>
                      </a:r>
                      <a:endParaRPr lang="ru-RU" sz="1100" dirty="0">
                        <a:latin typeface="Times New Roman"/>
                        <a:ea typeface="Times New Roman"/>
                      </a:endParaRPr>
                    </a:p>
                  </a:txBody>
                  <a:tcPr marL="32426" marR="324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100" b="1" dirty="0">
                          <a:latin typeface="Times New Roman"/>
                          <a:ea typeface="Times New Roman"/>
                        </a:rPr>
                        <a:t>План на </a:t>
                      </a:r>
                      <a:r>
                        <a:rPr lang="ru-RU" sz="1100" b="1" dirty="0" smtClean="0">
                          <a:latin typeface="Times New Roman"/>
                          <a:ea typeface="Times New Roman"/>
                        </a:rPr>
                        <a:t>2021 </a:t>
                      </a:r>
                      <a:r>
                        <a:rPr lang="ru-RU" sz="1100" b="1" dirty="0">
                          <a:latin typeface="Times New Roman"/>
                          <a:ea typeface="Times New Roman"/>
                        </a:rPr>
                        <a:t>год</a:t>
                      </a:r>
                      <a:endParaRPr lang="ru-RU" sz="1100" dirty="0">
                        <a:latin typeface="Times New Roman"/>
                        <a:ea typeface="Times New Roman"/>
                      </a:endParaRPr>
                    </a:p>
                  </a:txBody>
                  <a:tcPr marL="32426" marR="324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100" b="1" dirty="0">
                          <a:latin typeface="Times New Roman"/>
                          <a:ea typeface="Times New Roman"/>
                        </a:rPr>
                        <a:t>План на </a:t>
                      </a:r>
                      <a:r>
                        <a:rPr lang="ru-RU" sz="1100" b="1" dirty="0" smtClean="0">
                          <a:latin typeface="Times New Roman"/>
                          <a:ea typeface="Times New Roman"/>
                        </a:rPr>
                        <a:t>2022 год*</a:t>
                      </a:r>
                      <a:endParaRPr lang="ru-RU" sz="1100" dirty="0">
                        <a:latin typeface="Times New Roman"/>
                        <a:ea typeface="Times New Roman"/>
                      </a:endParaRPr>
                    </a:p>
                  </a:txBody>
                  <a:tcPr marL="32426" marR="324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100" b="1" dirty="0" smtClean="0">
                          <a:latin typeface="Times New Roman"/>
                          <a:ea typeface="Times New Roman"/>
                        </a:rPr>
                        <a:t>План </a:t>
                      </a:r>
                      <a:r>
                        <a:rPr lang="ru-RU" sz="1100" b="1" dirty="0">
                          <a:latin typeface="Times New Roman"/>
                          <a:ea typeface="Times New Roman"/>
                        </a:rPr>
                        <a:t>на </a:t>
                      </a:r>
                      <a:r>
                        <a:rPr lang="ru-RU" sz="1100" b="1" dirty="0" smtClean="0">
                          <a:latin typeface="Times New Roman"/>
                          <a:ea typeface="Times New Roman"/>
                        </a:rPr>
                        <a:t>2023 год*</a:t>
                      </a:r>
                      <a:endParaRPr lang="ru-RU" sz="1100" dirty="0">
                        <a:latin typeface="Times New Roman"/>
                        <a:ea typeface="Times New Roman"/>
                      </a:endParaRPr>
                    </a:p>
                  </a:txBody>
                  <a:tcPr marL="32426" marR="324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r>
              <a:tr h="415877">
                <a:tc>
                  <a:txBody>
                    <a:bodyPr/>
                    <a:lstStyle/>
                    <a:p>
                      <a:pPr indent="450215" algn="ctr">
                        <a:lnSpc>
                          <a:spcPct val="150000"/>
                        </a:lnSpc>
                        <a:spcAft>
                          <a:spcPts val="0"/>
                        </a:spcAft>
                      </a:pPr>
                      <a:r>
                        <a:rPr lang="ru-RU" sz="1100" b="1" dirty="0" smtClean="0">
                          <a:latin typeface="Times New Roman"/>
                          <a:ea typeface="Times New Roman"/>
                        </a:rPr>
                        <a:t>001</a:t>
                      </a:r>
                      <a:endParaRPr lang="ru-RU" sz="1100" dirty="0">
                        <a:latin typeface="Times New Roman"/>
                        <a:ea typeface="Times New Roman"/>
                      </a:endParaRPr>
                    </a:p>
                  </a:txBody>
                  <a:tcPr marL="32426" marR="324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ctr">
                        <a:lnSpc>
                          <a:spcPct val="150000"/>
                        </a:lnSpc>
                        <a:spcAft>
                          <a:spcPts val="0"/>
                        </a:spcAft>
                      </a:pPr>
                      <a:endParaRPr lang="ru-RU" sz="1100" dirty="0">
                        <a:latin typeface="Times New Roman"/>
                        <a:ea typeface="Times New Roman"/>
                      </a:endParaRPr>
                    </a:p>
                  </a:txBody>
                  <a:tcPr marL="32426" marR="324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l">
                        <a:lnSpc>
                          <a:spcPct val="150000"/>
                        </a:lnSpc>
                        <a:spcAft>
                          <a:spcPts val="0"/>
                        </a:spcAft>
                      </a:pPr>
                      <a:r>
                        <a:rPr lang="ru-RU" sz="1100" b="1" dirty="0">
                          <a:latin typeface="Times New Roman"/>
                          <a:ea typeface="Times New Roman"/>
                        </a:rPr>
                        <a:t>Общегосударственные </a:t>
                      </a:r>
                      <a:endParaRPr lang="ru-RU" sz="1100" dirty="0">
                        <a:latin typeface="Times New Roman"/>
                        <a:ea typeface="Times New Roman"/>
                      </a:endParaRPr>
                    </a:p>
                    <a:p>
                      <a:pPr indent="0" algn="l">
                        <a:lnSpc>
                          <a:spcPct val="150000"/>
                        </a:lnSpc>
                        <a:spcAft>
                          <a:spcPts val="0"/>
                        </a:spcAft>
                      </a:pPr>
                      <a:r>
                        <a:rPr lang="ru-RU" sz="1100" b="1" dirty="0">
                          <a:latin typeface="Times New Roman"/>
                          <a:ea typeface="Times New Roman"/>
                        </a:rPr>
                        <a:t>вопросы</a:t>
                      </a:r>
                      <a:endParaRPr lang="ru-RU" sz="1100" dirty="0">
                        <a:latin typeface="Times New Roman"/>
                        <a:ea typeface="Times New Roman"/>
                      </a:endParaRPr>
                    </a:p>
                  </a:txBody>
                  <a:tcPr marL="32426" marR="324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100" b="1" dirty="0" smtClean="0">
                          <a:latin typeface="Times New Roman"/>
                          <a:ea typeface="Times New Roman"/>
                        </a:rPr>
                        <a:t>60 394,8</a:t>
                      </a:r>
                      <a:endParaRPr lang="ru-RU" sz="1100" b="1" dirty="0">
                        <a:latin typeface="Times New Roman"/>
                        <a:ea typeface="Times New Roman"/>
                      </a:endParaRPr>
                    </a:p>
                  </a:txBody>
                  <a:tcPr marL="32426" marR="324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tabLst>
                          <a:tab pos="368300" algn="l"/>
                          <a:tab pos="741680" algn="ctr"/>
                        </a:tabLst>
                      </a:pPr>
                      <a:r>
                        <a:rPr lang="ru-RU" sz="1100" b="1" dirty="0" smtClean="0">
                          <a:latin typeface="Times New Roman"/>
                          <a:ea typeface="Times New Roman"/>
                        </a:rPr>
                        <a:t>65 564,1</a:t>
                      </a:r>
                      <a:endParaRPr lang="ru-RU" sz="1100" b="1" dirty="0">
                        <a:latin typeface="Times New Roman"/>
                        <a:ea typeface="Times New Roman"/>
                      </a:endParaRPr>
                    </a:p>
                  </a:txBody>
                  <a:tcPr marL="32426" marR="324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100" b="1" dirty="0" smtClean="0">
                          <a:latin typeface="Times New Roman"/>
                          <a:ea typeface="Times New Roman"/>
                        </a:rPr>
                        <a:t>63 102,6</a:t>
                      </a:r>
                      <a:endParaRPr lang="ru-RU" sz="1100" b="1" dirty="0">
                        <a:latin typeface="Times New Roman"/>
                        <a:ea typeface="Times New Roman"/>
                      </a:endParaRPr>
                    </a:p>
                  </a:txBody>
                  <a:tcPr marL="32426" marR="324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100" b="1" dirty="0" smtClean="0">
                          <a:latin typeface="Times New Roman"/>
                          <a:ea typeface="Times New Roman"/>
                        </a:rPr>
                        <a:t>57 600,0</a:t>
                      </a:r>
                      <a:endParaRPr lang="ru-RU" sz="1100" b="1" dirty="0">
                        <a:latin typeface="Times New Roman"/>
                        <a:ea typeface="Times New Roman"/>
                      </a:endParaRPr>
                    </a:p>
                  </a:txBody>
                  <a:tcPr marL="32426" marR="324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100" b="1" dirty="0" smtClean="0">
                          <a:latin typeface="Times New Roman"/>
                          <a:ea typeface="Times New Roman"/>
                        </a:rPr>
                        <a:t>59 950,4</a:t>
                      </a:r>
                      <a:endParaRPr lang="ru-RU" sz="1100" b="1" dirty="0">
                        <a:latin typeface="Times New Roman"/>
                        <a:ea typeface="Times New Roman"/>
                      </a:endParaRPr>
                    </a:p>
                  </a:txBody>
                  <a:tcPr marL="32426" marR="324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r>
              <a:tr h="786529">
                <a:tc>
                  <a:txBody>
                    <a:bodyPr/>
                    <a:lstStyle/>
                    <a:p>
                      <a:pPr indent="450215" algn="ctr">
                        <a:lnSpc>
                          <a:spcPct val="150000"/>
                        </a:lnSpc>
                        <a:spcAft>
                          <a:spcPts val="0"/>
                        </a:spcAft>
                      </a:pPr>
                      <a:r>
                        <a:rPr lang="ru-RU" sz="1100" b="1" dirty="0" smtClean="0">
                          <a:latin typeface="Times New Roman"/>
                          <a:ea typeface="Times New Roman"/>
                        </a:rPr>
                        <a:t>0</a:t>
                      </a:r>
                      <a:r>
                        <a:rPr lang="ru-RU" sz="1100" b="0" dirty="0" smtClean="0">
                          <a:latin typeface="Times New Roman"/>
                          <a:ea typeface="Times New Roman"/>
                        </a:rPr>
                        <a:t>01</a:t>
                      </a:r>
                      <a:endParaRPr lang="ru-RU" sz="1100" b="0" dirty="0">
                        <a:latin typeface="Times New Roman"/>
                        <a:ea typeface="Times New Roman"/>
                      </a:endParaRPr>
                    </a:p>
                  </a:txBody>
                  <a:tcPr marL="32426" marR="324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ctr">
                        <a:lnSpc>
                          <a:spcPct val="150000"/>
                        </a:lnSpc>
                        <a:spcAft>
                          <a:spcPts val="0"/>
                        </a:spcAft>
                      </a:pPr>
                      <a:r>
                        <a:rPr lang="ru-RU" sz="1100" dirty="0" smtClean="0">
                          <a:latin typeface="Times New Roman"/>
                          <a:ea typeface="Times New Roman"/>
                        </a:rPr>
                        <a:t> </a:t>
                      </a:r>
                    </a:p>
                    <a:p>
                      <a:pPr indent="21590" algn="ctr">
                        <a:lnSpc>
                          <a:spcPct val="150000"/>
                        </a:lnSpc>
                        <a:spcAft>
                          <a:spcPts val="0"/>
                        </a:spcAft>
                      </a:pPr>
                      <a:r>
                        <a:rPr lang="ru-RU" sz="1100" dirty="0" smtClean="0">
                          <a:latin typeface="Times New Roman"/>
                          <a:ea typeface="Times New Roman"/>
                        </a:rPr>
                        <a:t>02</a:t>
                      </a:r>
                      <a:endParaRPr lang="ru-RU" sz="1100" dirty="0">
                        <a:latin typeface="Times New Roman"/>
                        <a:ea typeface="Times New Roman"/>
                      </a:endParaRPr>
                    </a:p>
                  </a:txBody>
                  <a:tcPr marL="32426" marR="324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l">
                        <a:lnSpc>
                          <a:spcPct val="150000"/>
                        </a:lnSpc>
                        <a:spcAft>
                          <a:spcPts val="0"/>
                        </a:spcAft>
                      </a:pPr>
                      <a:r>
                        <a:rPr lang="ru-RU" sz="1100" dirty="0">
                          <a:latin typeface="Times New Roman"/>
                          <a:ea typeface="Times New Roman"/>
                        </a:rPr>
                        <a:t>Функционирование высшего должностного лица субъекта Российской Федерации и муниципального образования</a:t>
                      </a:r>
                    </a:p>
                  </a:txBody>
                  <a:tcPr marL="32426" marR="324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100" dirty="0" smtClean="0">
                          <a:latin typeface="Times New Roman"/>
                          <a:ea typeface="Times New Roman"/>
                        </a:rPr>
                        <a:t>1 429,6</a:t>
                      </a:r>
                      <a:endParaRPr lang="ru-RU" sz="1100" dirty="0">
                        <a:latin typeface="Times New Roman"/>
                        <a:ea typeface="Times New Roman"/>
                      </a:endParaRPr>
                    </a:p>
                  </a:txBody>
                  <a:tcPr marL="32426" marR="324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100" dirty="0" smtClean="0">
                          <a:latin typeface="Times New Roman"/>
                          <a:ea typeface="Times New Roman"/>
                        </a:rPr>
                        <a:t>1 488,0</a:t>
                      </a:r>
                      <a:endParaRPr lang="ru-RU" sz="1100" dirty="0">
                        <a:latin typeface="Times New Roman"/>
                        <a:ea typeface="Times New Roman"/>
                      </a:endParaRPr>
                    </a:p>
                  </a:txBody>
                  <a:tcPr marL="32426" marR="324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100" dirty="0" smtClean="0">
                          <a:latin typeface="Times New Roman"/>
                          <a:ea typeface="Times New Roman"/>
                        </a:rPr>
                        <a:t>1 566,0</a:t>
                      </a:r>
                      <a:endParaRPr lang="ru-RU" sz="1100" dirty="0">
                        <a:latin typeface="Times New Roman"/>
                        <a:ea typeface="Times New Roman"/>
                      </a:endParaRPr>
                    </a:p>
                  </a:txBody>
                  <a:tcPr marL="32426" marR="324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100" dirty="0" smtClean="0">
                          <a:latin typeface="Times New Roman"/>
                          <a:ea typeface="Times New Roman"/>
                        </a:rPr>
                        <a:t>1 622,9</a:t>
                      </a:r>
                      <a:endParaRPr lang="ru-RU" sz="1100" dirty="0">
                        <a:latin typeface="Times New Roman"/>
                        <a:ea typeface="Times New Roman"/>
                      </a:endParaRPr>
                    </a:p>
                  </a:txBody>
                  <a:tcPr marL="32426" marR="324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100" dirty="0" smtClean="0">
                          <a:latin typeface="Times New Roman"/>
                          <a:ea typeface="Times New Roman"/>
                        </a:rPr>
                        <a:t>1 680,5</a:t>
                      </a:r>
                      <a:endParaRPr lang="ru-RU" sz="1100" dirty="0">
                        <a:latin typeface="Times New Roman"/>
                        <a:ea typeface="Times New Roman"/>
                      </a:endParaRPr>
                    </a:p>
                  </a:txBody>
                  <a:tcPr marL="32426" marR="324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r>
              <a:tr h="1179793">
                <a:tc>
                  <a:txBody>
                    <a:bodyPr/>
                    <a:lstStyle/>
                    <a:p>
                      <a:pPr indent="450215" algn="ctr">
                        <a:lnSpc>
                          <a:spcPct val="150000"/>
                        </a:lnSpc>
                        <a:spcAft>
                          <a:spcPts val="0"/>
                        </a:spcAft>
                      </a:pPr>
                      <a:r>
                        <a:rPr lang="ru-RU" sz="1100" dirty="0" smtClean="0">
                          <a:latin typeface="Times New Roman"/>
                          <a:ea typeface="Times New Roman"/>
                        </a:rPr>
                        <a:t>001</a:t>
                      </a:r>
                      <a:endParaRPr lang="ru-RU" sz="1100" dirty="0">
                        <a:latin typeface="Times New Roman"/>
                        <a:ea typeface="Times New Roman"/>
                      </a:endParaRPr>
                    </a:p>
                  </a:txBody>
                  <a:tcPr marL="32426" marR="324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ctr">
                        <a:lnSpc>
                          <a:spcPct val="150000"/>
                        </a:lnSpc>
                        <a:spcAft>
                          <a:spcPts val="0"/>
                        </a:spcAft>
                      </a:pPr>
                      <a:endParaRPr lang="ru-RU" sz="1100" dirty="0" smtClean="0">
                        <a:latin typeface="Times New Roman"/>
                        <a:ea typeface="Times New Roman"/>
                      </a:endParaRPr>
                    </a:p>
                    <a:p>
                      <a:pPr indent="21590" algn="ctr">
                        <a:lnSpc>
                          <a:spcPct val="150000"/>
                        </a:lnSpc>
                        <a:spcAft>
                          <a:spcPts val="0"/>
                        </a:spcAft>
                      </a:pPr>
                      <a:r>
                        <a:rPr lang="ru-RU" sz="1100" dirty="0" smtClean="0">
                          <a:latin typeface="Times New Roman"/>
                          <a:ea typeface="Times New Roman"/>
                        </a:rPr>
                        <a:t>03</a:t>
                      </a:r>
                      <a:endParaRPr lang="ru-RU" sz="1100" dirty="0">
                        <a:latin typeface="Times New Roman"/>
                        <a:ea typeface="Times New Roman"/>
                      </a:endParaRPr>
                    </a:p>
                  </a:txBody>
                  <a:tcPr marL="32426" marR="324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l">
                        <a:lnSpc>
                          <a:spcPct val="150000"/>
                        </a:lnSpc>
                        <a:spcAft>
                          <a:spcPts val="0"/>
                        </a:spcAft>
                      </a:pPr>
                      <a:r>
                        <a:rPr lang="ru-RU" sz="1100" dirty="0">
                          <a:latin typeface="Times New Roman"/>
                          <a:ea typeface="Times New Roman"/>
                        </a:rPr>
                        <a:t>Функционирование законодательных (представительных) органов государственной  власти и представительных органов муниципальных образований</a:t>
                      </a:r>
                    </a:p>
                  </a:txBody>
                  <a:tcPr marL="32426" marR="324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100" dirty="0" smtClean="0">
                          <a:latin typeface="Times New Roman"/>
                          <a:ea typeface="Times New Roman"/>
                        </a:rPr>
                        <a:t>529,3</a:t>
                      </a:r>
                      <a:endParaRPr lang="ru-RU" sz="1100" dirty="0">
                        <a:latin typeface="Times New Roman"/>
                        <a:ea typeface="Times New Roman"/>
                      </a:endParaRPr>
                    </a:p>
                  </a:txBody>
                  <a:tcPr marL="32426" marR="324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100" dirty="0" smtClean="0">
                          <a:latin typeface="Times New Roman"/>
                          <a:ea typeface="Times New Roman"/>
                        </a:rPr>
                        <a:t>524,0</a:t>
                      </a:r>
                      <a:endParaRPr lang="ru-RU" sz="1100" dirty="0">
                        <a:latin typeface="Times New Roman"/>
                        <a:ea typeface="Times New Roman"/>
                      </a:endParaRPr>
                    </a:p>
                  </a:txBody>
                  <a:tcPr marL="32426" marR="324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100" dirty="0" smtClean="0">
                          <a:latin typeface="Times New Roman"/>
                          <a:ea typeface="Times New Roman"/>
                        </a:rPr>
                        <a:t>524,6</a:t>
                      </a:r>
                      <a:endParaRPr lang="ru-RU" sz="1100" dirty="0">
                        <a:latin typeface="Times New Roman"/>
                        <a:ea typeface="Times New Roman"/>
                      </a:endParaRPr>
                    </a:p>
                  </a:txBody>
                  <a:tcPr marL="32426" marR="324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100" dirty="0" smtClean="0">
                          <a:latin typeface="Times New Roman"/>
                          <a:ea typeface="Times New Roman"/>
                        </a:rPr>
                        <a:t>429,0</a:t>
                      </a:r>
                      <a:endParaRPr lang="ru-RU" sz="1100" dirty="0">
                        <a:latin typeface="Times New Roman"/>
                        <a:ea typeface="Times New Roman"/>
                      </a:endParaRPr>
                    </a:p>
                  </a:txBody>
                  <a:tcPr marL="32426" marR="324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100" dirty="0" smtClean="0">
                          <a:latin typeface="Times New Roman"/>
                          <a:ea typeface="Times New Roman"/>
                        </a:rPr>
                        <a:t>445,3</a:t>
                      </a:r>
                      <a:endParaRPr lang="ru-RU" sz="1100" dirty="0">
                        <a:latin typeface="Times New Roman"/>
                        <a:ea typeface="Times New Roman"/>
                      </a:endParaRPr>
                    </a:p>
                  </a:txBody>
                  <a:tcPr marL="32426" marR="324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r>
              <a:tr h="1573057">
                <a:tc>
                  <a:txBody>
                    <a:bodyPr/>
                    <a:lstStyle/>
                    <a:p>
                      <a:pPr indent="450215" algn="ctr">
                        <a:lnSpc>
                          <a:spcPct val="150000"/>
                        </a:lnSpc>
                        <a:spcAft>
                          <a:spcPts val="0"/>
                        </a:spcAft>
                      </a:pPr>
                      <a:r>
                        <a:rPr lang="ru-RU" sz="1100" dirty="0" smtClean="0">
                          <a:latin typeface="Times New Roman"/>
                          <a:ea typeface="Times New Roman"/>
                        </a:rPr>
                        <a:t>001</a:t>
                      </a:r>
                      <a:endParaRPr lang="ru-RU" sz="1100" dirty="0">
                        <a:latin typeface="Times New Roman"/>
                        <a:ea typeface="Times New Roman"/>
                      </a:endParaRPr>
                    </a:p>
                  </a:txBody>
                  <a:tcPr marL="32426" marR="324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ctr">
                        <a:lnSpc>
                          <a:spcPct val="150000"/>
                        </a:lnSpc>
                        <a:spcAft>
                          <a:spcPts val="0"/>
                        </a:spcAft>
                      </a:pPr>
                      <a:endParaRPr lang="ru-RU" sz="1100" dirty="0" smtClean="0">
                        <a:latin typeface="Times New Roman"/>
                        <a:ea typeface="Times New Roman"/>
                      </a:endParaRPr>
                    </a:p>
                    <a:p>
                      <a:pPr indent="21590" algn="ctr">
                        <a:lnSpc>
                          <a:spcPct val="150000"/>
                        </a:lnSpc>
                        <a:spcAft>
                          <a:spcPts val="0"/>
                        </a:spcAft>
                      </a:pPr>
                      <a:r>
                        <a:rPr lang="ru-RU" sz="1100" dirty="0" smtClean="0">
                          <a:latin typeface="Times New Roman"/>
                          <a:ea typeface="Times New Roman"/>
                        </a:rPr>
                        <a:t>04</a:t>
                      </a:r>
                      <a:endParaRPr lang="ru-RU" sz="1100" dirty="0">
                        <a:latin typeface="Times New Roman"/>
                        <a:ea typeface="Times New Roman"/>
                      </a:endParaRPr>
                    </a:p>
                  </a:txBody>
                  <a:tcPr marL="32426" marR="324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l">
                        <a:lnSpc>
                          <a:spcPct val="150000"/>
                        </a:lnSpc>
                        <a:spcAft>
                          <a:spcPts val="0"/>
                        </a:spcAft>
                      </a:pPr>
                      <a:r>
                        <a:rPr lang="ru-RU" sz="1100" dirty="0">
                          <a:latin typeface="Times New Roman"/>
                          <a:ea typeface="Times New Roman"/>
                        </a:rPr>
                        <a:t>Функционирование </a:t>
                      </a:r>
                    </a:p>
                    <a:p>
                      <a:pPr indent="0" algn="l">
                        <a:lnSpc>
                          <a:spcPct val="150000"/>
                        </a:lnSpc>
                        <a:spcAft>
                          <a:spcPts val="0"/>
                        </a:spcAft>
                      </a:pPr>
                      <a:r>
                        <a:rPr lang="ru-RU" sz="1100" dirty="0">
                          <a:latin typeface="Times New Roman"/>
                          <a:ea typeface="Times New Roman"/>
                        </a:rPr>
                        <a:t>Правительства Российской Федерации, высших исполнительных органов государственной власти </a:t>
                      </a:r>
                    </a:p>
                    <a:p>
                      <a:pPr indent="0" algn="l">
                        <a:lnSpc>
                          <a:spcPct val="150000"/>
                        </a:lnSpc>
                        <a:spcAft>
                          <a:spcPts val="0"/>
                        </a:spcAft>
                      </a:pPr>
                      <a:r>
                        <a:rPr lang="ru-RU" sz="1100" dirty="0">
                          <a:latin typeface="Times New Roman"/>
                          <a:ea typeface="Times New Roman"/>
                        </a:rPr>
                        <a:t>субъектов Российской </a:t>
                      </a:r>
                    </a:p>
                    <a:p>
                      <a:pPr indent="0" algn="l">
                        <a:lnSpc>
                          <a:spcPct val="150000"/>
                        </a:lnSpc>
                        <a:spcAft>
                          <a:spcPts val="0"/>
                        </a:spcAft>
                      </a:pPr>
                      <a:r>
                        <a:rPr lang="ru-RU" sz="1100" dirty="0">
                          <a:latin typeface="Times New Roman"/>
                          <a:ea typeface="Times New Roman"/>
                        </a:rPr>
                        <a:t>Федерации, местных администраций</a:t>
                      </a:r>
                    </a:p>
                  </a:txBody>
                  <a:tcPr marL="32426" marR="324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100" dirty="0" smtClean="0">
                          <a:latin typeface="Times New Roman"/>
                          <a:ea typeface="Times New Roman"/>
                        </a:rPr>
                        <a:t>28 345,5</a:t>
                      </a:r>
                      <a:endParaRPr lang="ru-RU" sz="1100" dirty="0">
                        <a:latin typeface="Times New Roman"/>
                        <a:ea typeface="Times New Roman"/>
                      </a:endParaRPr>
                    </a:p>
                  </a:txBody>
                  <a:tcPr marL="32426" marR="324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100" dirty="0" smtClean="0">
                          <a:latin typeface="Times New Roman"/>
                          <a:ea typeface="Times New Roman"/>
                        </a:rPr>
                        <a:t>29 709,4</a:t>
                      </a:r>
                      <a:endParaRPr lang="ru-RU" sz="1100" dirty="0">
                        <a:latin typeface="Times New Roman"/>
                        <a:ea typeface="Times New Roman"/>
                      </a:endParaRPr>
                    </a:p>
                  </a:txBody>
                  <a:tcPr marL="32426" marR="324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100" dirty="0" smtClean="0">
                          <a:latin typeface="Times New Roman"/>
                          <a:ea typeface="Times New Roman"/>
                        </a:rPr>
                        <a:t>29 920,3</a:t>
                      </a:r>
                      <a:endParaRPr lang="ru-RU" sz="1100" dirty="0">
                        <a:latin typeface="Times New Roman"/>
                        <a:ea typeface="Times New Roman"/>
                      </a:endParaRPr>
                    </a:p>
                  </a:txBody>
                  <a:tcPr marL="32426" marR="324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100" dirty="0" smtClean="0">
                          <a:latin typeface="Times New Roman"/>
                          <a:ea typeface="Times New Roman"/>
                        </a:rPr>
                        <a:t>29 174,5</a:t>
                      </a:r>
                      <a:endParaRPr lang="ru-RU" sz="1100" dirty="0">
                        <a:latin typeface="Times New Roman"/>
                        <a:ea typeface="Times New Roman"/>
                      </a:endParaRPr>
                    </a:p>
                  </a:txBody>
                  <a:tcPr marL="32426" marR="324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100" dirty="0" smtClean="0">
                          <a:latin typeface="Times New Roman"/>
                          <a:ea typeface="Times New Roman"/>
                        </a:rPr>
                        <a:t>30 166,4</a:t>
                      </a:r>
                      <a:endParaRPr lang="ru-RU" sz="1100" dirty="0">
                        <a:latin typeface="Times New Roman"/>
                        <a:ea typeface="Times New Roman"/>
                      </a:endParaRPr>
                    </a:p>
                  </a:txBody>
                  <a:tcPr marL="32426" marR="324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r>
            </a:tbl>
          </a:graphicData>
        </a:graphic>
      </p:graphicFrame>
      <p:sp>
        <p:nvSpPr>
          <p:cNvPr id="41986" name="Rectangle 2"/>
          <p:cNvSpPr>
            <a:spLocks noChangeArrowheads="1"/>
          </p:cNvSpPr>
          <p:nvPr/>
        </p:nvSpPr>
        <p:spPr bwMode="auto">
          <a:xfrm>
            <a:off x="428596" y="285728"/>
            <a:ext cx="8429684" cy="64633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0850" algn="ctr" defTabSz="914400" rtl="0" eaLnBrk="1" fontAlgn="base" latinLnBrk="0" hangingPunct="1">
              <a:lnSpc>
                <a:spcPct val="100000"/>
              </a:lnSpc>
              <a:spcBef>
                <a:spcPct val="0"/>
              </a:spcBef>
              <a:spcAft>
                <a:spcPct val="0"/>
              </a:spcAft>
              <a:buClrTx/>
              <a:buSzTx/>
              <a:buFontTx/>
              <a:buNone/>
              <a:tabLst/>
            </a:pPr>
            <a:r>
              <a:rPr kumimoji="0" lang="ru-RU"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Расходная часть районного бюджета на 2021-2023 годы характеризуются следующими показателями:  </a:t>
            </a: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41985" name="Скругленный прямоугольник 31"/>
          <p:cNvSpPr>
            <a:spLocks noChangeArrowheads="1"/>
          </p:cNvSpPr>
          <p:nvPr/>
        </p:nvSpPr>
        <p:spPr bwMode="auto">
          <a:xfrm>
            <a:off x="357158" y="1142985"/>
            <a:ext cx="8429684" cy="500066"/>
          </a:xfrm>
          <a:prstGeom prst="roundRect">
            <a:avLst>
              <a:gd name="adj" fmla="val 16667"/>
            </a:avLst>
          </a:prstGeom>
          <a:solidFill>
            <a:schemeClr val="accent3">
              <a:lumMod val="60000"/>
              <a:lumOff val="40000"/>
            </a:schemeClr>
          </a:solidFill>
          <a:ln w="9525">
            <a:solidFill>
              <a:srgbClr val="46AAC5"/>
            </a:solidFill>
            <a:round/>
            <a:headEnd/>
            <a:tailEnd/>
          </a:ln>
          <a:effectLst>
            <a:outerShdw dist="20000" dir="5400000" rotWithShape="0">
              <a:srgbClr val="000000">
                <a:alpha val="37999"/>
              </a:srgbClr>
            </a:outerShdw>
          </a:effectLst>
        </p:spPr>
        <p:txBody>
          <a:bodyPr vert="horz" wrap="square" lIns="91440" tIns="45720" rIns="91440" bIns="45720" numCol="1" anchor="ctr" anchorCtr="0" compatLnSpc="1">
            <a:prstTxWarp prst="textNoShape">
              <a:avLst/>
            </a:prstTxWarp>
          </a:bodyPr>
          <a:lstStyle/>
          <a:p>
            <a:pPr marL="0" marR="0" lvl="0" indent="450850" algn="ctr" defTabSz="914400" rtl="0" eaLnBrk="1" fontAlgn="base" latinLnBrk="0" hangingPunct="1">
              <a:lnSpc>
                <a:spcPct val="100000"/>
              </a:lnSpc>
              <a:spcBef>
                <a:spcPct val="0"/>
              </a:spcBef>
              <a:spcAft>
                <a:spcPct val="0"/>
              </a:spcAft>
              <a:buClrTx/>
              <a:buSzTx/>
              <a:buFontTx/>
              <a:buNone/>
              <a:tabLst/>
            </a:pPr>
            <a:r>
              <a:rPr kumimoji="0" lang="ru-RU" sz="20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Расходы районного бюджета по разделам и подразделам</a:t>
            </a:r>
            <a:endParaRPr kumimoji="0" lang="ru-RU" sz="20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41988" name="Rectangle 4"/>
          <p:cNvSpPr>
            <a:spLocks noChangeArrowheads="1"/>
          </p:cNvSpPr>
          <p:nvPr/>
        </p:nvSpPr>
        <p:spPr bwMode="auto">
          <a:xfrm>
            <a:off x="7429520" y="1714488"/>
            <a:ext cx="1361335" cy="307777"/>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450850" defTabSz="914400" rtl="0" eaLnBrk="1" fontAlgn="base" latinLnBrk="0" hangingPunct="1">
              <a:lnSpc>
                <a:spcPct val="100000"/>
              </a:lnSpc>
              <a:spcBef>
                <a:spcPct val="0"/>
              </a:spcBef>
              <a:spcAft>
                <a:spcPct val="0"/>
              </a:spcAft>
              <a:buClrTx/>
              <a:buSzTx/>
              <a:buFontTx/>
              <a:buNone/>
              <a:tabLst>
                <a:tab pos="368300" algn="l"/>
                <a:tab pos="741363" algn="ctr"/>
              </a:tabLst>
            </a:pPr>
            <a:r>
              <a:rPr kumimoji="0" lang="ru-RU" sz="14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тыс. руб</a:t>
            </a:r>
            <a:r>
              <a:rPr kumimoji="0" lang="ru-RU" sz="14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a:t>
            </a: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Таблица 2"/>
          <p:cNvGraphicFramePr>
            <a:graphicFrameLocks noGrp="1"/>
          </p:cNvGraphicFramePr>
          <p:nvPr/>
        </p:nvGraphicFramePr>
        <p:xfrm>
          <a:off x="357158" y="254176"/>
          <a:ext cx="8501121" cy="6286500"/>
        </p:xfrm>
        <a:graphic>
          <a:graphicData uri="http://schemas.openxmlformats.org/drawingml/2006/table">
            <a:tbl>
              <a:tblPr/>
              <a:tblGrid>
                <a:gridCol w="477807"/>
                <a:gridCol w="414645"/>
                <a:gridCol w="2893762"/>
                <a:gridCol w="857256"/>
                <a:gridCol w="928694"/>
                <a:gridCol w="911742"/>
                <a:gridCol w="1044053"/>
                <a:gridCol w="973162"/>
              </a:tblGrid>
              <a:tr h="245866">
                <a:tc>
                  <a:txBody>
                    <a:bodyPr/>
                    <a:lstStyle/>
                    <a:p>
                      <a:pPr indent="450215" algn="ctr">
                        <a:lnSpc>
                          <a:spcPct val="150000"/>
                        </a:lnSpc>
                        <a:spcAft>
                          <a:spcPts val="0"/>
                        </a:spcAft>
                      </a:pPr>
                      <a:r>
                        <a:rPr lang="ru-RU" sz="1100" dirty="0" smtClean="0">
                          <a:latin typeface="Times New Roman"/>
                          <a:ea typeface="Times New Roman"/>
                        </a:rPr>
                        <a:t>001</a:t>
                      </a:r>
                      <a:endParaRPr lang="ru-RU" sz="110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ctr">
                        <a:lnSpc>
                          <a:spcPct val="150000"/>
                        </a:lnSpc>
                        <a:spcAft>
                          <a:spcPts val="0"/>
                        </a:spcAft>
                      </a:pPr>
                      <a:endParaRPr lang="ru-RU" sz="1100" dirty="0" smtClean="0">
                        <a:latin typeface="Times New Roman"/>
                        <a:ea typeface="Times New Roman"/>
                      </a:endParaRPr>
                    </a:p>
                    <a:p>
                      <a:pPr indent="21590" algn="ctr">
                        <a:lnSpc>
                          <a:spcPct val="150000"/>
                        </a:lnSpc>
                        <a:spcAft>
                          <a:spcPts val="0"/>
                        </a:spcAft>
                      </a:pPr>
                      <a:r>
                        <a:rPr lang="ru-RU" sz="1100" dirty="0" smtClean="0">
                          <a:latin typeface="Times New Roman"/>
                          <a:ea typeface="Times New Roman"/>
                        </a:rPr>
                        <a:t>05</a:t>
                      </a:r>
                      <a:endParaRPr lang="ru-RU" sz="110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50000"/>
                        </a:lnSpc>
                        <a:spcAft>
                          <a:spcPts val="0"/>
                        </a:spcAft>
                      </a:pPr>
                      <a:r>
                        <a:rPr lang="ru-RU" sz="1100" dirty="0">
                          <a:latin typeface="Times New Roman"/>
                          <a:ea typeface="Times New Roman"/>
                        </a:rPr>
                        <a:t>Судебная система</a:t>
                      </a: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100" dirty="0" smtClean="0">
                          <a:latin typeface="Times New Roman"/>
                          <a:ea typeface="Times New Roman"/>
                        </a:rPr>
                        <a:t>7,4</a:t>
                      </a:r>
                      <a:endParaRPr lang="ru-RU" sz="110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100" dirty="0" smtClean="0">
                          <a:latin typeface="Times New Roman"/>
                          <a:ea typeface="Times New Roman"/>
                        </a:rPr>
                        <a:t>5,5</a:t>
                      </a:r>
                      <a:endParaRPr lang="ru-RU" sz="110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100" dirty="0" smtClean="0">
                          <a:latin typeface="Times New Roman"/>
                          <a:ea typeface="Times New Roman"/>
                        </a:rPr>
                        <a:t> -</a:t>
                      </a:r>
                      <a:endParaRPr lang="ru-RU" sz="110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100" dirty="0" smtClean="0">
                          <a:latin typeface="Times New Roman"/>
                          <a:ea typeface="Times New Roman"/>
                        </a:rPr>
                        <a:t> -</a:t>
                      </a:r>
                      <a:endParaRPr lang="ru-RU" sz="110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100" dirty="0" smtClean="0">
                          <a:latin typeface="Times New Roman"/>
                          <a:ea typeface="Times New Roman"/>
                        </a:rPr>
                        <a:t> -</a:t>
                      </a:r>
                      <a:endParaRPr lang="ru-RU" sz="110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r>
              <a:tr h="701739">
                <a:tc>
                  <a:txBody>
                    <a:bodyPr/>
                    <a:lstStyle/>
                    <a:p>
                      <a:pPr indent="450215" algn="ctr">
                        <a:lnSpc>
                          <a:spcPct val="150000"/>
                        </a:lnSpc>
                        <a:spcAft>
                          <a:spcPts val="0"/>
                        </a:spcAft>
                      </a:pPr>
                      <a:r>
                        <a:rPr lang="ru-RU" sz="1100" dirty="0" smtClean="0">
                          <a:latin typeface="Times New Roman"/>
                          <a:ea typeface="Times New Roman"/>
                        </a:rPr>
                        <a:t>001</a:t>
                      </a:r>
                      <a:endParaRPr lang="ru-RU" sz="110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ctr">
                        <a:lnSpc>
                          <a:spcPct val="150000"/>
                        </a:lnSpc>
                        <a:spcAft>
                          <a:spcPts val="0"/>
                        </a:spcAft>
                      </a:pPr>
                      <a:endParaRPr lang="ru-RU" sz="1100" dirty="0" smtClean="0">
                        <a:latin typeface="Times New Roman"/>
                        <a:ea typeface="Times New Roman"/>
                      </a:endParaRPr>
                    </a:p>
                    <a:p>
                      <a:pPr indent="21590" algn="ctr">
                        <a:lnSpc>
                          <a:spcPct val="150000"/>
                        </a:lnSpc>
                        <a:spcAft>
                          <a:spcPts val="0"/>
                        </a:spcAft>
                      </a:pPr>
                      <a:r>
                        <a:rPr lang="ru-RU" sz="1100" dirty="0" smtClean="0">
                          <a:latin typeface="Times New Roman"/>
                          <a:ea typeface="Times New Roman"/>
                        </a:rPr>
                        <a:t>06</a:t>
                      </a:r>
                      <a:endParaRPr lang="ru-RU" sz="110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50000"/>
                        </a:lnSpc>
                        <a:spcAft>
                          <a:spcPts val="0"/>
                        </a:spcAft>
                      </a:pPr>
                      <a:r>
                        <a:rPr lang="ru-RU" sz="1100" dirty="0">
                          <a:latin typeface="Times New Roman"/>
                          <a:ea typeface="Times New Roman"/>
                        </a:rPr>
                        <a:t>Обеспечение деятельности финансовых, налоговых и таможенных органов и органов финансового (финансово-бюджетного) надзора</a:t>
                      </a: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100" dirty="0" smtClean="0">
                          <a:latin typeface="Times New Roman"/>
                          <a:ea typeface="Times New Roman"/>
                        </a:rPr>
                        <a:t>10 149,2</a:t>
                      </a:r>
                      <a:endParaRPr lang="ru-RU" sz="110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100" dirty="0" smtClean="0">
                          <a:latin typeface="Times New Roman"/>
                          <a:ea typeface="Times New Roman"/>
                        </a:rPr>
                        <a:t>11 899,3</a:t>
                      </a:r>
                      <a:endParaRPr lang="ru-RU" sz="110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100" dirty="0" smtClean="0">
                          <a:latin typeface="Times New Roman"/>
                          <a:ea typeface="Times New Roman"/>
                        </a:rPr>
                        <a:t>10 999,7</a:t>
                      </a:r>
                      <a:endParaRPr lang="ru-RU" sz="110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100" dirty="0" smtClean="0">
                          <a:latin typeface="Times New Roman"/>
                          <a:ea typeface="Times New Roman"/>
                        </a:rPr>
                        <a:t>10 462,5</a:t>
                      </a:r>
                      <a:endParaRPr lang="ru-RU" sz="110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100" dirty="0" smtClean="0">
                          <a:latin typeface="Times New Roman"/>
                          <a:ea typeface="Times New Roman"/>
                        </a:rPr>
                        <a:t>10 881,8</a:t>
                      </a:r>
                      <a:endParaRPr lang="ru-RU" sz="110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r>
              <a:tr h="368940">
                <a:tc>
                  <a:txBody>
                    <a:bodyPr/>
                    <a:lstStyle/>
                    <a:p>
                      <a:pPr indent="450215" algn="ctr">
                        <a:lnSpc>
                          <a:spcPct val="150000"/>
                        </a:lnSpc>
                        <a:spcAft>
                          <a:spcPts val="0"/>
                        </a:spcAft>
                      </a:pPr>
                      <a:r>
                        <a:rPr lang="ru-RU" sz="1100" dirty="0" smtClean="0">
                          <a:latin typeface="Times New Roman"/>
                          <a:ea typeface="Times New Roman"/>
                        </a:rPr>
                        <a:t>001</a:t>
                      </a:r>
                      <a:endParaRPr lang="ru-RU" sz="110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ctr">
                        <a:lnSpc>
                          <a:spcPct val="150000"/>
                        </a:lnSpc>
                        <a:spcAft>
                          <a:spcPts val="0"/>
                        </a:spcAft>
                      </a:pPr>
                      <a:endParaRPr lang="ru-RU" sz="1100" dirty="0" smtClean="0">
                        <a:latin typeface="Times New Roman"/>
                        <a:ea typeface="Times New Roman"/>
                      </a:endParaRPr>
                    </a:p>
                    <a:p>
                      <a:pPr indent="21590" algn="ctr">
                        <a:lnSpc>
                          <a:spcPct val="150000"/>
                        </a:lnSpc>
                        <a:spcAft>
                          <a:spcPts val="0"/>
                        </a:spcAft>
                      </a:pPr>
                      <a:r>
                        <a:rPr lang="ru-RU" sz="1100" dirty="0" smtClean="0">
                          <a:latin typeface="Times New Roman"/>
                          <a:ea typeface="Times New Roman"/>
                        </a:rPr>
                        <a:t>07</a:t>
                      </a:r>
                      <a:endParaRPr lang="ru-RU" sz="110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50000"/>
                        </a:lnSpc>
                        <a:spcAft>
                          <a:spcPts val="0"/>
                        </a:spcAft>
                      </a:pPr>
                      <a:r>
                        <a:rPr lang="ru-RU" sz="1100" dirty="0">
                          <a:latin typeface="Times New Roman"/>
                          <a:ea typeface="Times New Roman"/>
                        </a:rPr>
                        <a:t>Обеспечение проведения </a:t>
                      </a:r>
                    </a:p>
                    <a:p>
                      <a:pPr indent="21590" algn="l">
                        <a:lnSpc>
                          <a:spcPct val="150000"/>
                        </a:lnSpc>
                        <a:spcAft>
                          <a:spcPts val="0"/>
                        </a:spcAft>
                      </a:pPr>
                      <a:r>
                        <a:rPr lang="ru-RU" sz="1100" dirty="0">
                          <a:latin typeface="Times New Roman"/>
                          <a:ea typeface="Times New Roman"/>
                        </a:rPr>
                        <a:t>выборов и референдумов</a:t>
                      </a: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100" dirty="0" smtClean="0">
                          <a:latin typeface="Times New Roman"/>
                          <a:ea typeface="Times New Roman"/>
                        </a:rPr>
                        <a:t>-</a:t>
                      </a:r>
                      <a:endParaRPr lang="ru-RU" sz="110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100" dirty="0" smtClean="0">
                          <a:latin typeface="Times New Roman"/>
                          <a:ea typeface="Times New Roman"/>
                        </a:rPr>
                        <a:t>164,0</a:t>
                      </a:r>
                      <a:endParaRPr lang="ru-RU" sz="110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100" dirty="0" smtClean="0">
                          <a:latin typeface="Times New Roman"/>
                          <a:ea typeface="Times New Roman"/>
                        </a:rPr>
                        <a:t>2047,5</a:t>
                      </a:r>
                      <a:endParaRPr lang="ru-RU" sz="110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100" dirty="0" smtClean="0">
                          <a:latin typeface="Times New Roman"/>
                          <a:ea typeface="Times New Roman"/>
                        </a:rPr>
                        <a:t>-</a:t>
                      </a:r>
                      <a:endParaRPr lang="ru-RU" sz="110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100" dirty="0" smtClean="0">
                          <a:latin typeface="Times New Roman"/>
                          <a:ea typeface="Times New Roman"/>
                        </a:rPr>
                        <a:t>-</a:t>
                      </a:r>
                      <a:endParaRPr lang="ru-RU" sz="110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r>
              <a:tr h="354640">
                <a:tc>
                  <a:txBody>
                    <a:bodyPr/>
                    <a:lstStyle/>
                    <a:p>
                      <a:pPr indent="450215" algn="ctr">
                        <a:lnSpc>
                          <a:spcPct val="150000"/>
                        </a:lnSpc>
                        <a:spcAft>
                          <a:spcPts val="0"/>
                        </a:spcAft>
                      </a:pPr>
                      <a:r>
                        <a:rPr lang="ru-RU" sz="1100" dirty="0" smtClean="0">
                          <a:latin typeface="Times New Roman"/>
                          <a:ea typeface="Times New Roman"/>
                        </a:rPr>
                        <a:t>001</a:t>
                      </a:r>
                      <a:endParaRPr lang="ru-RU" sz="110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ctr">
                        <a:lnSpc>
                          <a:spcPct val="150000"/>
                        </a:lnSpc>
                        <a:spcAft>
                          <a:spcPts val="0"/>
                        </a:spcAft>
                      </a:pPr>
                      <a:endParaRPr lang="ru-RU" sz="1100" dirty="0" smtClean="0">
                        <a:latin typeface="Times New Roman"/>
                        <a:ea typeface="Times New Roman"/>
                      </a:endParaRPr>
                    </a:p>
                    <a:p>
                      <a:pPr indent="21590" algn="ctr">
                        <a:lnSpc>
                          <a:spcPct val="150000"/>
                        </a:lnSpc>
                        <a:spcAft>
                          <a:spcPts val="0"/>
                        </a:spcAft>
                      </a:pPr>
                      <a:r>
                        <a:rPr lang="ru-RU" sz="1100" dirty="0" smtClean="0">
                          <a:latin typeface="Times New Roman"/>
                          <a:ea typeface="Times New Roman"/>
                        </a:rPr>
                        <a:t>13</a:t>
                      </a:r>
                      <a:endParaRPr lang="ru-RU" sz="110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50000"/>
                        </a:lnSpc>
                        <a:spcAft>
                          <a:spcPts val="0"/>
                        </a:spcAft>
                      </a:pPr>
                      <a:r>
                        <a:rPr lang="ru-RU" sz="1100" dirty="0">
                          <a:latin typeface="Times New Roman"/>
                          <a:ea typeface="Times New Roman"/>
                        </a:rPr>
                        <a:t>Другие общегосударственные вопросы</a:t>
                      </a: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100" dirty="0" smtClean="0">
                          <a:latin typeface="Times New Roman"/>
                          <a:ea typeface="Times New Roman"/>
                        </a:rPr>
                        <a:t>19 933,8</a:t>
                      </a:r>
                      <a:endParaRPr lang="ru-RU" sz="110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100" dirty="0" smtClean="0">
                          <a:latin typeface="Times New Roman"/>
                          <a:ea typeface="Times New Roman"/>
                        </a:rPr>
                        <a:t>21 774,2</a:t>
                      </a:r>
                      <a:endParaRPr lang="ru-RU" sz="110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100" dirty="0" smtClean="0">
                          <a:latin typeface="Times New Roman"/>
                          <a:ea typeface="Times New Roman"/>
                        </a:rPr>
                        <a:t>18 044,5</a:t>
                      </a:r>
                      <a:endParaRPr lang="ru-RU" sz="110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100" dirty="0" smtClean="0">
                          <a:latin typeface="Times New Roman"/>
                          <a:ea typeface="Times New Roman"/>
                        </a:rPr>
                        <a:t>15 911,1</a:t>
                      </a:r>
                      <a:endParaRPr lang="ru-RU" sz="110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100" dirty="0" smtClean="0">
                          <a:latin typeface="Times New Roman"/>
                          <a:ea typeface="Times New Roman"/>
                        </a:rPr>
                        <a:t>16 772,4</a:t>
                      </a:r>
                      <a:endParaRPr lang="ru-RU" sz="110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r>
              <a:tr h="453323">
                <a:tc>
                  <a:txBody>
                    <a:bodyPr/>
                    <a:lstStyle/>
                    <a:p>
                      <a:pPr indent="450215" algn="ctr">
                        <a:lnSpc>
                          <a:spcPct val="150000"/>
                        </a:lnSpc>
                        <a:spcAft>
                          <a:spcPts val="0"/>
                        </a:spcAft>
                      </a:pPr>
                      <a:r>
                        <a:rPr lang="ru-RU" sz="1100" b="1" dirty="0" smtClean="0">
                          <a:latin typeface="Times New Roman"/>
                          <a:ea typeface="Times New Roman"/>
                        </a:rPr>
                        <a:t>003</a:t>
                      </a:r>
                      <a:endParaRPr lang="ru-RU" sz="110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ctr">
                        <a:lnSpc>
                          <a:spcPct val="150000"/>
                        </a:lnSpc>
                        <a:spcAft>
                          <a:spcPts val="0"/>
                        </a:spcAft>
                      </a:pPr>
                      <a:endParaRPr lang="ru-RU" sz="110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50000"/>
                        </a:lnSpc>
                        <a:spcAft>
                          <a:spcPts val="0"/>
                        </a:spcAft>
                      </a:pPr>
                      <a:r>
                        <a:rPr lang="ru-RU" sz="1100" b="1" dirty="0" smtClean="0">
                          <a:latin typeface="Times New Roman"/>
                          <a:ea typeface="Times New Roman"/>
                        </a:rPr>
                        <a:t>Национальная безопасность и правоохранительная деятельность</a:t>
                      </a:r>
                      <a:endParaRPr lang="ru-RU" sz="110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100" b="1" dirty="0" smtClean="0">
                          <a:latin typeface="Times New Roman"/>
                          <a:ea typeface="Times New Roman"/>
                        </a:rPr>
                        <a:t>-</a:t>
                      </a:r>
                      <a:endParaRPr lang="ru-RU" sz="1100" b="1"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100" b="1" dirty="0" smtClean="0">
                          <a:latin typeface="Times New Roman"/>
                          <a:ea typeface="Times New Roman"/>
                        </a:rPr>
                        <a:t>793,6</a:t>
                      </a: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100" b="1" dirty="0" smtClean="0">
                          <a:latin typeface="Times New Roman"/>
                          <a:ea typeface="Times New Roman"/>
                        </a:rPr>
                        <a:t>- </a:t>
                      </a:r>
                      <a:endParaRPr lang="ru-RU" sz="1100" b="1"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100" b="1" dirty="0" smtClean="0">
                          <a:latin typeface="Times New Roman"/>
                          <a:ea typeface="Times New Roman"/>
                        </a:rPr>
                        <a:t>-</a:t>
                      </a:r>
                      <a:endParaRPr lang="ru-RU" sz="1100" b="1"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100" b="1" dirty="0" smtClean="0">
                          <a:latin typeface="Times New Roman"/>
                          <a:ea typeface="Times New Roman"/>
                        </a:rPr>
                        <a:t>-</a:t>
                      </a:r>
                      <a:endParaRPr lang="ru-RU" sz="1100" b="1"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r>
              <a:tr h="954660">
                <a:tc>
                  <a:txBody>
                    <a:bodyPr/>
                    <a:lstStyle/>
                    <a:p>
                      <a:pPr indent="450215" algn="ctr">
                        <a:lnSpc>
                          <a:spcPct val="150000"/>
                        </a:lnSpc>
                        <a:spcAft>
                          <a:spcPts val="0"/>
                        </a:spcAft>
                      </a:pPr>
                      <a:r>
                        <a:rPr lang="ru-RU" sz="1100" b="0" dirty="0" smtClean="0">
                          <a:latin typeface="Times New Roman"/>
                          <a:ea typeface="Times New Roman"/>
                        </a:rPr>
                        <a:t>003</a:t>
                      </a:r>
                      <a:endParaRPr lang="ru-RU" sz="1100" b="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ctr">
                        <a:lnSpc>
                          <a:spcPct val="150000"/>
                        </a:lnSpc>
                        <a:spcAft>
                          <a:spcPts val="0"/>
                        </a:spcAft>
                      </a:pPr>
                      <a:endParaRPr lang="ru-RU" sz="1100" b="0" dirty="0" smtClean="0">
                        <a:latin typeface="Times New Roman"/>
                        <a:ea typeface="Times New Roman"/>
                      </a:endParaRPr>
                    </a:p>
                    <a:p>
                      <a:pPr indent="21590" algn="ctr">
                        <a:lnSpc>
                          <a:spcPct val="150000"/>
                        </a:lnSpc>
                        <a:spcAft>
                          <a:spcPts val="0"/>
                        </a:spcAft>
                      </a:pPr>
                      <a:r>
                        <a:rPr lang="ru-RU" sz="1100" b="0" dirty="0" smtClean="0">
                          <a:latin typeface="Times New Roman"/>
                          <a:ea typeface="Times New Roman"/>
                        </a:rPr>
                        <a:t>09</a:t>
                      </a:r>
                      <a:endParaRPr lang="ru-RU" sz="1100" b="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50000"/>
                        </a:lnSpc>
                        <a:spcAft>
                          <a:spcPts val="0"/>
                        </a:spcAft>
                      </a:pPr>
                      <a:r>
                        <a:rPr lang="ru-RU" sz="1100" b="0" dirty="0" smtClean="0">
                          <a:latin typeface="Times New Roman"/>
                          <a:ea typeface="Times New Roman"/>
                        </a:rPr>
                        <a:t>Защита населения и территории от последствий чрезвычайных ситуаций природного и техногенного характера, гражданская оборона</a:t>
                      </a:r>
                      <a:endParaRPr lang="ru-RU" sz="1100" b="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100" b="0" dirty="0" smtClean="0">
                          <a:latin typeface="Times New Roman"/>
                          <a:ea typeface="Times New Roman"/>
                        </a:rPr>
                        <a:t>-</a:t>
                      </a:r>
                      <a:endParaRPr lang="ru-RU" sz="1100" b="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100" b="0" dirty="0" smtClean="0">
                          <a:latin typeface="Times New Roman"/>
                          <a:ea typeface="Times New Roman"/>
                        </a:rPr>
                        <a:t>793,6</a:t>
                      </a:r>
                      <a:endParaRPr lang="ru-RU" sz="1100" b="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100" b="0" dirty="0" smtClean="0">
                          <a:latin typeface="Times New Roman"/>
                          <a:ea typeface="Times New Roman"/>
                        </a:rPr>
                        <a:t>-</a:t>
                      </a:r>
                      <a:endParaRPr lang="ru-RU" sz="1100" b="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100" b="0" dirty="0" smtClean="0">
                          <a:latin typeface="Times New Roman"/>
                          <a:ea typeface="Times New Roman"/>
                        </a:rPr>
                        <a:t>-</a:t>
                      </a:r>
                      <a:endParaRPr lang="ru-RU" sz="1100" b="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100" b="0" dirty="0" smtClean="0">
                          <a:latin typeface="Times New Roman"/>
                          <a:ea typeface="Times New Roman"/>
                        </a:rPr>
                        <a:t>-</a:t>
                      </a:r>
                      <a:endParaRPr lang="ru-RU" sz="1100" b="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r>
              <a:tr h="327000">
                <a:tc>
                  <a:txBody>
                    <a:bodyPr/>
                    <a:lstStyle/>
                    <a:p>
                      <a:pPr indent="450215" algn="ctr">
                        <a:lnSpc>
                          <a:spcPct val="150000"/>
                        </a:lnSpc>
                        <a:spcAft>
                          <a:spcPts val="0"/>
                        </a:spcAft>
                      </a:pPr>
                      <a:r>
                        <a:rPr lang="ru-RU" sz="1100" b="1" dirty="0" smtClean="0">
                          <a:latin typeface="Times New Roman"/>
                          <a:ea typeface="Times New Roman"/>
                        </a:rPr>
                        <a:t>004</a:t>
                      </a:r>
                      <a:endParaRPr lang="ru-RU" sz="110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ctr">
                        <a:lnSpc>
                          <a:spcPct val="150000"/>
                        </a:lnSpc>
                        <a:spcAft>
                          <a:spcPts val="0"/>
                        </a:spcAft>
                      </a:pPr>
                      <a:endParaRPr lang="ru-RU" sz="110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50000"/>
                        </a:lnSpc>
                        <a:spcAft>
                          <a:spcPts val="0"/>
                        </a:spcAft>
                      </a:pPr>
                      <a:r>
                        <a:rPr lang="ru-RU" sz="1100" b="1" dirty="0">
                          <a:latin typeface="Times New Roman"/>
                          <a:ea typeface="Times New Roman"/>
                        </a:rPr>
                        <a:t>Национальная экономика</a:t>
                      </a:r>
                      <a:endParaRPr lang="ru-RU" sz="110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100" b="1" dirty="0" smtClean="0">
                          <a:latin typeface="Times New Roman"/>
                          <a:ea typeface="Times New Roman"/>
                        </a:rPr>
                        <a:t>37 136,7</a:t>
                      </a:r>
                      <a:endParaRPr lang="ru-RU" sz="1100" b="1"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100" b="1" dirty="0" smtClean="0">
                          <a:latin typeface="Times New Roman"/>
                          <a:ea typeface="Times New Roman"/>
                        </a:rPr>
                        <a:t>60 529,6</a:t>
                      </a:r>
                      <a:endParaRPr lang="ru-RU" sz="1100" b="1"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100" b="1" dirty="0" smtClean="0">
                          <a:latin typeface="Times New Roman"/>
                          <a:ea typeface="Times New Roman"/>
                        </a:rPr>
                        <a:t>85 327,9</a:t>
                      </a:r>
                      <a:endParaRPr lang="ru-RU" sz="1100" b="1"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100" b="1" dirty="0" smtClean="0">
                          <a:latin typeface="Times New Roman"/>
                          <a:ea typeface="Times New Roman"/>
                        </a:rPr>
                        <a:t>63 255,4</a:t>
                      </a:r>
                      <a:endParaRPr lang="ru-RU" sz="1100" b="1"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100" b="1" dirty="0" smtClean="0">
                          <a:latin typeface="Times New Roman"/>
                          <a:ea typeface="Times New Roman"/>
                        </a:rPr>
                        <a:t>63 367,6</a:t>
                      </a:r>
                      <a:endParaRPr lang="ru-RU" sz="1100" b="1"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r>
              <a:tr h="462587">
                <a:tc>
                  <a:txBody>
                    <a:bodyPr/>
                    <a:lstStyle/>
                    <a:p>
                      <a:pPr indent="450215" algn="ctr">
                        <a:lnSpc>
                          <a:spcPct val="150000"/>
                        </a:lnSpc>
                        <a:spcAft>
                          <a:spcPts val="0"/>
                        </a:spcAft>
                      </a:pPr>
                      <a:r>
                        <a:rPr lang="ru-RU" sz="1100" dirty="0" smtClean="0">
                          <a:latin typeface="Times New Roman"/>
                          <a:ea typeface="Times New Roman"/>
                        </a:rPr>
                        <a:t>004</a:t>
                      </a:r>
                      <a:endParaRPr lang="ru-RU" sz="110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ctr">
                        <a:lnSpc>
                          <a:spcPct val="150000"/>
                        </a:lnSpc>
                        <a:spcAft>
                          <a:spcPts val="0"/>
                        </a:spcAft>
                      </a:pPr>
                      <a:endParaRPr lang="ru-RU" sz="1100" dirty="0" smtClean="0">
                        <a:latin typeface="Times New Roman"/>
                        <a:ea typeface="Times New Roman"/>
                      </a:endParaRPr>
                    </a:p>
                    <a:p>
                      <a:pPr indent="21590" algn="ctr">
                        <a:lnSpc>
                          <a:spcPct val="150000"/>
                        </a:lnSpc>
                        <a:spcAft>
                          <a:spcPts val="0"/>
                        </a:spcAft>
                      </a:pPr>
                      <a:r>
                        <a:rPr lang="ru-RU" sz="1100" dirty="0" smtClean="0">
                          <a:latin typeface="Times New Roman"/>
                          <a:ea typeface="Times New Roman"/>
                        </a:rPr>
                        <a:t>05</a:t>
                      </a:r>
                      <a:endParaRPr lang="ru-RU" sz="110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50000"/>
                        </a:lnSpc>
                        <a:spcAft>
                          <a:spcPts val="0"/>
                        </a:spcAft>
                      </a:pPr>
                      <a:r>
                        <a:rPr lang="ru-RU" sz="1100" dirty="0">
                          <a:latin typeface="Times New Roman"/>
                          <a:ea typeface="Times New Roman"/>
                        </a:rPr>
                        <a:t>Сельское хозяйство и </a:t>
                      </a:r>
                    </a:p>
                    <a:p>
                      <a:pPr indent="21590" algn="l">
                        <a:lnSpc>
                          <a:spcPct val="150000"/>
                        </a:lnSpc>
                        <a:spcAft>
                          <a:spcPts val="0"/>
                        </a:spcAft>
                      </a:pPr>
                      <a:r>
                        <a:rPr lang="ru-RU" sz="1100" dirty="0">
                          <a:latin typeface="Times New Roman"/>
                          <a:ea typeface="Times New Roman"/>
                        </a:rPr>
                        <a:t>рыболовство</a:t>
                      </a: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100" dirty="0" smtClean="0">
                          <a:latin typeface="Times New Roman"/>
                          <a:ea typeface="Times New Roman"/>
                        </a:rPr>
                        <a:t>-</a:t>
                      </a:r>
                      <a:endParaRPr lang="ru-RU" sz="110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100" dirty="0" smtClean="0">
                          <a:latin typeface="Times New Roman"/>
                          <a:ea typeface="Times New Roman"/>
                        </a:rPr>
                        <a:t>47,5</a:t>
                      </a:r>
                      <a:endParaRPr lang="ru-RU" sz="110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100" dirty="0" smtClean="0">
                          <a:latin typeface="Times New Roman"/>
                          <a:ea typeface="Times New Roman"/>
                        </a:rPr>
                        <a:t>225,8</a:t>
                      </a:r>
                      <a:endParaRPr lang="ru-RU" sz="110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100" dirty="0" smtClean="0">
                          <a:latin typeface="Times New Roman"/>
                          <a:ea typeface="Times New Roman"/>
                        </a:rPr>
                        <a:t>225,8</a:t>
                      </a:r>
                      <a:endParaRPr lang="ru-RU" sz="110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100" dirty="0" smtClean="0">
                          <a:latin typeface="Times New Roman"/>
                          <a:ea typeface="Times New Roman"/>
                        </a:rPr>
                        <a:t>225,8</a:t>
                      </a:r>
                      <a:endParaRPr lang="ru-RU" sz="110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r>
              <a:tr h="279953">
                <a:tc>
                  <a:txBody>
                    <a:bodyPr/>
                    <a:lstStyle/>
                    <a:p>
                      <a:pPr indent="450215" algn="ctr">
                        <a:lnSpc>
                          <a:spcPct val="150000"/>
                        </a:lnSpc>
                        <a:spcAft>
                          <a:spcPts val="0"/>
                        </a:spcAft>
                      </a:pPr>
                      <a:r>
                        <a:rPr lang="ru-RU" sz="1100" dirty="0" smtClean="0">
                          <a:latin typeface="Times New Roman"/>
                          <a:ea typeface="Times New Roman"/>
                        </a:rPr>
                        <a:t>004</a:t>
                      </a:r>
                      <a:endParaRPr lang="ru-RU" sz="110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ctr">
                        <a:lnSpc>
                          <a:spcPct val="150000"/>
                        </a:lnSpc>
                        <a:spcAft>
                          <a:spcPts val="0"/>
                        </a:spcAft>
                      </a:pPr>
                      <a:endParaRPr lang="ru-RU" sz="1100" dirty="0" smtClean="0">
                        <a:latin typeface="Times New Roman"/>
                        <a:ea typeface="Times New Roman"/>
                      </a:endParaRPr>
                    </a:p>
                    <a:p>
                      <a:pPr indent="21590" algn="ctr">
                        <a:lnSpc>
                          <a:spcPct val="150000"/>
                        </a:lnSpc>
                        <a:spcAft>
                          <a:spcPts val="0"/>
                        </a:spcAft>
                      </a:pPr>
                      <a:r>
                        <a:rPr lang="ru-RU" sz="1100" dirty="0" smtClean="0">
                          <a:latin typeface="Times New Roman"/>
                          <a:ea typeface="Times New Roman"/>
                        </a:rPr>
                        <a:t>06</a:t>
                      </a:r>
                      <a:endParaRPr lang="ru-RU" sz="110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50000"/>
                        </a:lnSpc>
                        <a:spcAft>
                          <a:spcPts val="0"/>
                        </a:spcAft>
                      </a:pPr>
                      <a:r>
                        <a:rPr lang="ru-RU" sz="1100" dirty="0">
                          <a:latin typeface="Times New Roman"/>
                          <a:ea typeface="Times New Roman"/>
                        </a:rPr>
                        <a:t> Водное хозяйство</a:t>
                      </a: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100" dirty="0" smtClean="0">
                          <a:latin typeface="Times New Roman"/>
                          <a:ea typeface="Times New Roman"/>
                        </a:rPr>
                        <a:t>1 099,0</a:t>
                      </a:r>
                      <a:endParaRPr lang="ru-RU" sz="110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100" dirty="0" smtClean="0">
                          <a:latin typeface="Times New Roman"/>
                          <a:ea typeface="Times New Roman"/>
                        </a:rPr>
                        <a:t>-</a:t>
                      </a: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100" dirty="0" smtClean="0">
                          <a:latin typeface="Times New Roman"/>
                          <a:ea typeface="Times New Roman"/>
                        </a:rPr>
                        <a:t>-</a:t>
                      </a:r>
                      <a:endParaRPr lang="ru-RU" sz="110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100" dirty="0" smtClean="0">
                          <a:latin typeface="Times New Roman"/>
                          <a:ea typeface="Times New Roman"/>
                        </a:rPr>
                        <a:t>-</a:t>
                      </a:r>
                      <a:endParaRPr lang="ru-RU" sz="110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100" dirty="0" smtClean="0">
                          <a:latin typeface="Times New Roman"/>
                          <a:ea typeface="Times New Roman"/>
                        </a:rPr>
                        <a:t>-</a:t>
                      </a:r>
                      <a:endParaRPr lang="ru-RU" sz="110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r>
              <a:tr h="235760">
                <a:tc>
                  <a:txBody>
                    <a:bodyPr/>
                    <a:lstStyle/>
                    <a:p>
                      <a:pPr indent="450215" algn="ctr">
                        <a:lnSpc>
                          <a:spcPct val="150000"/>
                        </a:lnSpc>
                        <a:spcAft>
                          <a:spcPts val="0"/>
                        </a:spcAft>
                      </a:pPr>
                      <a:r>
                        <a:rPr lang="ru-RU" sz="1100" dirty="0" smtClean="0">
                          <a:latin typeface="Times New Roman"/>
                          <a:ea typeface="Times New Roman"/>
                        </a:rPr>
                        <a:t>004</a:t>
                      </a:r>
                      <a:endParaRPr lang="ru-RU" sz="110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ctr">
                        <a:lnSpc>
                          <a:spcPct val="150000"/>
                        </a:lnSpc>
                        <a:spcAft>
                          <a:spcPts val="0"/>
                        </a:spcAft>
                      </a:pPr>
                      <a:endParaRPr lang="ru-RU" sz="1100" dirty="0" smtClean="0">
                        <a:latin typeface="Times New Roman"/>
                        <a:ea typeface="Times New Roman"/>
                      </a:endParaRPr>
                    </a:p>
                    <a:p>
                      <a:pPr indent="21590" algn="ctr">
                        <a:lnSpc>
                          <a:spcPct val="150000"/>
                        </a:lnSpc>
                        <a:spcAft>
                          <a:spcPts val="0"/>
                        </a:spcAft>
                      </a:pPr>
                      <a:r>
                        <a:rPr lang="ru-RU" sz="1100" dirty="0" smtClean="0">
                          <a:latin typeface="Times New Roman"/>
                          <a:ea typeface="Times New Roman"/>
                        </a:rPr>
                        <a:t>09</a:t>
                      </a:r>
                      <a:endParaRPr lang="ru-RU" sz="110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50000"/>
                        </a:lnSpc>
                        <a:spcAft>
                          <a:spcPts val="0"/>
                        </a:spcAft>
                      </a:pPr>
                      <a:r>
                        <a:rPr lang="ru-RU" sz="1100" dirty="0">
                          <a:latin typeface="Times New Roman"/>
                          <a:ea typeface="Times New Roman"/>
                        </a:rPr>
                        <a:t>Дорожное хозяйство (дорожные фонды)</a:t>
                      </a: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100" dirty="0" smtClean="0">
                          <a:latin typeface="Times New Roman"/>
                          <a:ea typeface="Times New Roman"/>
                        </a:rPr>
                        <a:t>30 855,1</a:t>
                      </a:r>
                      <a:endParaRPr lang="ru-RU" sz="110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100" dirty="0" smtClean="0">
                          <a:latin typeface="Times New Roman"/>
                          <a:ea typeface="Times New Roman"/>
                        </a:rPr>
                        <a:t>57 018,9</a:t>
                      </a:r>
                      <a:endParaRPr lang="ru-RU" sz="110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100" dirty="0" smtClean="0">
                          <a:latin typeface="Times New Roman"/>
                          <a:ea typeface="Times New Roman"/>
                        </a:rPr>
                        <a:t>82 074,0</a:t>
                      </a:r>
                      <a:endParaRPr lang="ru-RU" sz="110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100" dirty="0" smtClean="0">
                          <a:latin typeface="Times New Roman"/>
                          <a:ea typeface="Times New Roman"/>
                        </a:rPr>
                        <a:t>60 074,0</a:t>
                      </a:r>
                      <a:endParaRPr lang="ru-RU" sz="110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100" dirty="0" smtClean="0">
                          <a:latin typeface="Times New Roman"/>
                          <a:ea typeface="Times New Roman"/>
                        </a:rPr>
                        <a:t>60 074,0</a:t>
                      </a:r>
                      <a:endParaRPr lang="ru-RU" sz="110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r>
              <a:tr h="462587">
                <a:tc>
                  <a:txBody>
                    <a:bodyPr/>
                    <a:lstStyle/>
                    <a:p>
                      <a:pPr indent="450215" algn="ctr">
                        <a:lnSpc>
                          <a:spcPct val="150000"/>
                        </a:lnSpc>
                        <a:spcAft>
                          <a:spcPts val="0"/>
                        </a:spcAft>
                      </a:pPr>
                      <a:r>
                        <a:rPr lang="ru-RU" sz="1100" dirty="0" smtClean="0">
                          <a:latin typeface="Times New Roman"/>
                          <a:ea typeface="Times New Roman"/>
                        </a:rPr>
                        <a:t>004</a:t>
                      </a:r>
                      <a:endParaRPr lang="ru-RU" sz="110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ctr">
                        <a:lnSpc>
                          <a:spcPct val="150000"/>
                        </a:lnSpc>
                        <a:spcAft>
                          <a:spcPts val="0"/>
                        </a:spcAft>
                      </a:pPr>
                      <a:endParaRPr lang="ru-RU" sz="1100" dirty="0" smtClean="0">
                        <a:latin typeface="Times New Roman"/>
                        <a:ea typeface="Times New Roman"/>
                      </a:endParaRPr>
                    </a:p>
                    <a:p>
                      <a:pPr indent="21590" algn="ctr">
                        <a:lnSpc>
                          <a:spcPct val="150000"/>
                        </a:lnSpc>
                        <a:spcAft>
                          <a:spcPts val="0"/>
                        </a:spcAft>
                      </a:pPr>
                      <a:r>
                        <a:rPr lang="ru-RU" sz="1100" dirty="0" smtClean="0">
                          <a:latin typeface="Times New Roman"/>
                          <a:ea typeface="Times New Roman"/>
                        </a:rPr>
                        <a:t>12</a:t>
                      </a:r>
                      <a:endParaRPr lang="ru-RU" sz="110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50000"/>
                        </a:lnSpc>
                        <a:spcAft>
                          <a:spcPts val="0"/>
                        </a:spcAft>
                      </a:pPr>
                      <a:r>
                        <a:rPr lang="ru-RU" sz="1100" dirty="0">
                          <a:latin typeface="Times New Roman"/>
                          <a:ea typeface="Times New Roman"/>
                        </a:rPr>
                        <a:t>Другие вопросы в области национальной экономики</a:t>
                      </a: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100" dirty="0" smtClean="0">
                          <a:latin typeface="Times New Roman"/>
                          <a:ea typeface="Times New Roman"/>
                        </a:rPr>
                        <a:t>5 182,6</a:t>
                      </a:r>
                      <a:endParaRPr lang="ru-RU" sz="110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100" dirty="0" smtClean="0">
                          <a:latin typeface="Times New Roman"/>
                          <a:ea typeface="Times New Roman"/>
                        </a:rPr>
                        <a:t>3 312,3</a:t>
                      </a:r>
                      <a:endParaRPr lang="ru-RU" sz="110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100" dirty="0" smtClean="0">
                          <a:latin typeface="Times New Roman"/>
                          <a:ea typeface="Times New Roman"/>
                        </a:rPr>
                        <a:t>3 028,1</a:t>
                      </a:r>
                      <a:endParaRPr lang="ru-RU" sz="110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100" dirty="0" smtClean="0">
                          <a:latin typeface="Times New Roman"/>
                          <a:ea typeface="Times New Roman"/>
                        </a:rPr>
                        <a:t>2 955,6</a:t>
                      </a:r>
                      <a:endParaRPr lang="ru-RU" sz="110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100" dirty="0" smtClean="0">
                          <a:latin typeface="Times New Roman"/>
                          <a:ea typeface="Times New Roman"/>
                        </a:rPr>
                        <a:t>3 067,8</a:t>
                      </a:r>
                      <a:endParaRPr lang="ru-RU" sz="110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r>
            </a:tbl>
          </a:graphicData>
        </a:graphic>
      </p:graphicFrame>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Таблица 1"/>
          <p:cNvGraphicFramePr>
            <a:graphicFrameLocks noGrp="1"/>
          </p:cNvGraphicFramePr>
          <p:nvPr/>
        </p:nvGraphicFramePr>
        <p:xfrm>
          <a:off x="285720" y="285720"/>
          <a:ext cx="8572561" cy="6107960"/>
        </p:xfrm>
        <a:graphic>
          <a:graphicData uri="http://schemas.openxmlformats.org/drawingml/2006/table">
            <a:tbl>
              <a:tblPr/>
              <a:tblGrid>
                <a:gridCol w="481825"/>
                <a:gridCol w="418130"/>
                <a:gridCol w="2457631"/>
                <a:gridCol w="1071570"/>
                <a:gridCol w="1000132"/>
                <a:gridCol w="1000132"/>
                <a:gridCol w="1071570"/>
                <a:gridCol w="1071571"/>
              </a:tblGrid>
              <a:tr h="428636">
                <a:tc>
                  <a:txBody>
                    <a:bodyPr/>
                    <a:lstStyle/>
                    <a:p>
                      <a:pPr indent="450215" algn="ctr">
                        <a:lnSpc>
                          <a:spcPct val="100000"/>
                        </a:lnSpc>
                        <a:spcAft>
                          <a:spcPts val="0"/>
                        </a:spcAft>
                      </a:pPr>
                      <a:r>
                        <a:rPr lang="ru-RU" sz="1050" b="1" dirty="0" smtClean="0">
                          <a:latin typeface="Times New Roman"/>
                          <a:ea typeface="Times New Roman"/>
                        </a:rPr>
                        <a:t>005</a:t>
                      </a:r>
                      <a:endParaRPr lang="ru-RU" sz="1050" b="1" dirty="0">
                        <a:latin typeface="Times New Roman"/>
                        <a:ea typeface="Times New Roman"/>
                      </a:endParaRPr>
                    </a:p>
                  </a:txBody>
                  <a:tcPr marL="23812" marR="238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00000"/>
                        </a:lnSpc>
                        <a:spcAft>
                          <a:spcPts val="0"/>
                        </a:spcAft>
                      </a:pPr>
                      <a:endParaRPr lang="ru-RU" sz="1050" b="1" dirty="0">
                        <a:latin typeface="Times New Roman"/>
                        <a:ea typeface="Times New Roman"/>
                      </a:endParaRPr>
                    </a:p>
                  </a:txBody>
                  <a:tcPr marL="23812" marR="238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00000"/>
                        </a:lnSpc>
                        <a:spcAft>
                          <a:spcPts val="0"/>
                        </a:spcAft>
                      </a:pPr>
                      <a:r>
                        <a:rPr lang="ru-RU" sz="1050" b="1" dirty="0">
                          <a:latin typeface="Times New Roman"/>
                          <a:ea typeface="Times New Roman"/>
                        </a:rPr>
                        <a:t>Жилищно-коммунальное </a:t>
                      </a:r>
                    </a:p>
                    <a:p>
                      <a:pPr indent="21590" algn="l">
                        <a:lnSpc>
                          <a:spcPct val="100000"/>
                        </a:lnSpc>
                        <a:spcAft>
                          <a:spcPts val="0"/>
                        </a:spcAft>
                      </a:pPr>
                      <a:r>
                        <a:rPr lang="ru-RU" sz="1050" b="1" dirty="0">
                          <a:latin typeface="Times New Roman"/>
                          <a:ea typeface="Times New Roman"/>
                        </a:rPr>
                        <a:t>хозяйство</a:t>
                      </a: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b="1" dirty="0" smtClean="0">
                          <a:latin typeface="Times New Roman"/>
                          <a:ea typeface="Times New Roman"/>
                        </a:rPr>
                        <a:t>2 664,7</a:t>
                      </a:r>
                      <a:endParaRPr lang="ru-RU" sz="1050" b="1"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b="1" dirty="0" smtClean="0">
                          <a:latin typeface="Times New Roman"/>
                          <a:ea typeface="Times New Roman"/>
                        </a:rPr>
                        <a:t>5 932,3</a:t>
                      </a:r>
                      <a:endParaRPr lang="ru-RU" sz="1050" b="1"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b="1" dirty="0" smtClean="0">
                          <a:latin typeface="Times New Roman"/>
                          <a:ea typeface="Times New Roman"/>
                        </a:rPr>
                        <a:t>1 208,3</a:t>
                      </a:r>
                      <a:endParaRPr lang="ru-RU" sz="1050" b="1"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b="1" dirty="0" smtClean="0">
                          <a:latin typeface="Times New Roman"/>
                          <a:ea typeface="Times New Roman"/>
                        </a:rPr>
                        <a:t>608,8</a:t>
                      </a:r>
                      <a:endParaRPr lang="ru-RU" sz="1050" b="1"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b="1" dirty="0" smtClean="0">
                          <a:latin typeface="Times New Roman"/>
                          <a:ea typeface="Times New Roman"/>
                        </a:rPr>
                        <a:t>469,5</a:t>
                      </a:r>
                      <a:endParaRPr lang="ru-RU" sz="1050" b="1"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r>
              <a:tr h="321478">
                <a:tc>
                  <a:txBody>
                    <a:bodyPr/>
                    <a:lstStyle/>
                    <a:p>
                      <a:pPr indent="450215" algn="ctr">
                        <a:lnSpc>
                          <a:spcPct val="100000"/>
                        </a:lnSpc>
                        <a:spcAft>
                          <a:spcPts val="0"/>
                        </a:spcAft>
                      </a:pPr>
                      <a:r>
                        <a:rPr lang="ru-RU" sz="1050" dirty="0" smtClean="0">
                          <a:latin typeface="Times New Roman"/>
                          <a:ea typeface="Times New Roman"/>
                        </a:rPr>
                        <a:t>005</a:t>
                      </a:r>
                      <a:endParaRPr lang="ru-RU" sz="1050" dirty="0">
                        <a:latin typeface="Times New Roman"/>
                        <a:ea typeface="Times New Roman"/>
                      </a:endParaRPr>
                    </a:p>
                  </a:txBody>
                  <a:tcPr marL="23812" marR="238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00000"/>
                        </a:lnSpc>
                        <a:spcAft>
                          <a:spcPts val="0"/>
                        </a:spcAft>
                      </a:pPr>
                      <a:r>
                        <a:rPr lang="ru-RU" sz="1050" dirty="0" smtClean="0">
                          <a:latin typeface="Times New Roman"/>
                          <a:ea typeface="Times New Roman"/>
                        </a:rPr>
                        <a:t>       01</a:t>
                      </a:r>
                      <a:endParaRPr lang="ru-RU" sz="1050" dirty="0">
                        <a:latin typeface="Times New Roman"/>
                        <a:ea typeface="Times New Roman"/>
                      </a:endParaRPr>
                    </a:p>
                  </a:txBody>
                  <a:tcPr marL="23812" marR="238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00000"/>
                        </a:lnSpc>
                        <a:spcAft>
                          <a:spcPts val="0"/>
                        </a:spcAft>
                      </a:pPr>
                      <a:r>
                        <a:rPr lang="ru-RU" sz="1050" dirty="0" smtClean="0">
                          <a:latin typeface="Times New Roman"/>
                          <a:ea typeface="Times New Roman"/>
                        </a:rPr>
                        <a:t>Жилищное </a:t>
                      </a:r>
                      <a:r>
                        <a:rPr lang="ru-RU" sz="1050" dirty="0">
                          <a:latin typeface="Times New Roman"/>
                          <a:ea typeface="Times New Roman"/>
                        </a:rPr>
                        <a:t>хозяйство</a:t>
                      </a: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rPr>
                        <a:t>959,2</a:t>
                      </a:r>
                      <a:endParaRPr lang="ru-RU" sz="105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rPr>
                        <a:t>-</a:t>
                      </a:r>
                      <a:endParaRPr lang="ru-RU" sz="105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rPr>
                        <a:t>-</a:t>
                      </a:r>
                      <a:endParaRPr lang="ru-RU" sz="105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rPr>
                        <a:t>-</a:t>
                      </a:r>
                      <a:endParaRPr lang="ru-RU" sz="105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rPr>
                        <a:t>-</a:t>
                      </a:r>
                      <a:endParaRPr lang="ru-RU" sz="105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r>
              <a:tr h="215752">
                <a:tc>
                  <a:txBody>
                    <a:bodyPr/>
                    <a:lstStyle/>
                    <a:p>
                      <a:pPr indent="450215" algn="ctr">
                        <a:lnSpc>
                          <a:spcPct val="100000"/>
                        </a:lnSpc>
                        <a:spcAft>
                          <a:spcPts val="0"/>
                        </a:spcAft>
                      </a:pPr>
                      <a:r>
                        <a:rPr lang="ru-RU" sz="1050" dirty="0" smtClean="0">
                          <a:latin typeface="Times New Roman"/>
                          <a:ea typeface="Times New Roman"/>
                        </a:rPr>
                        <a:t>005</a:t>
                      </a:r>
                      <a:endParaRPr lang="ru-RU" sz="1050" dirty="0">
                        <a:latin typeface="Times New Roman"/>
                        <a:ea typeface="Times New Roman"/>
                      </a:endParaRPr>
                    </a:p>
                  </a:txBody>
                  <a:tcPr marL="23812" marR="238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00000"/>
                        </a:lnSpc>
                        <a:spcAft>
                          <a:spcPts val="0"/>
                        </a:spcAft>
                      </a:pPr>
                      <a:r>
                        <a:rPr lang="ru-RU" sz="1050" dirty="0" smtClean="0">
                          <a:latin typeface="Times New Roman"/>
                          <a:ea typeface="Times New Roman"/>
                        </a:rPr>
                        <a:t>       02</a:t>
                      </a:r>
                      <a:endParaRPr lang="ru-RU" sz="1050" dirty="0">
                        <a:latin typeface="Times New Roman"/>
                        <a:ea typeface="Times New Roman"/>
                      </a:endParaRPr>
                    </a:p>
                  </a:txBody>
                  <a:tcPr marL="23812" marR="238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00000"/>
                        </a:lnSpc>
                        <a:spcAft>
                          <a:spcPts val="0"/>
                        </a:spcAft>
                      </a:pPr>
                      <a:r>
                        <a:rPr lang="ru-RU" sz="1050" dirty="0" smtClean="0">
                          <a:latin typeface="Times New Roman"/>
                          <a:ea typeface="Times New Roman"/>
                        </a:rPr>
                        <a:t>Коммунальное </a:t>
                      </a:r>
                      <a:r>
                        <a:rPr lang="ru-RU" sz="1050" dirty="0">
                          <a:latin typeface="Times New Roman"/>
                          <a:ea typeface="Times New Roman"/>
                        </a:rPr>
                        <a:t>хозяйство</a:t>
                      </a: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rPr>
                        <a:t>1 705,5</a:t>
                      </a:r>
                      <a:endParaRPr lang="ru-RU" sz="105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rPr>
                        <a:t>5 932,3</a:t>
                      </a:r>
                      <a:endParaRPr lang="ru-RU" sz="105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rPr>
                        <a:t>-</a:t>
                      </a:r>
                      <a:endParaRPr lang="ru-RU" sz="105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rPr>
                        <a:t>-</a:t>
                      </a:r>
                      <a:endParaRPr lang="ru-RU" sz="105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rPr>
                        <a:t>-</a:t>
                      </a:r>
                      <a:endParaRPr lang="ru-RU" sz="105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r>
              <a:tr h="181464">
                <a:tc>
                  <a:txBody>
                    <a:bodyPr/>
                    <a:lstStyle/>
                    <a:p>
                      <a:pPr indent="450215" algn="ctr">
                        <a:lnSpc>
                          <a:spcPct val="100000"/>
                        </a:lnSpc>
                        <a:spcAft>
                          <a:spcPts val="0"/>
                        </a:spcAft>
                      </a:pPr>
                      <a:r>
                        <a:rPr lang="ru-RU" sz="1050" dirty="0" smtClean="0">
                          <a:latin typeface="Times New Roman"/>
                          <a:ea typeface="Times New Roman"/>
                        </a:rPr>
                        <a:t>005</a:t>
                      </a:r>
                      <a:endParaRPr lang="ru-RU" sz="1050" dirty="0">
                        <a:latin typeface="Times New Roman"/>
                        <a:ea typeface="Times New Roman"/>
                      </a:endParaRPr>
                    </a:p>
                  </a:txBody>
                  <a:tcPr marL="23812" marR="238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00000"/>
                        </a:lnSpc>
                        <a:spcAft>
                          <a:spcPts val="0"/>
                        </a:spcAft>
                      </a:pPr>
                      <a:r>
                        <a:rPr lang="ru-RU" sz="1050" dirty="0" smtClean="0">
                          <a:latin typeface="Times New Roman"/>
                          <a:ea typeface="Times New Roman"/>
                        </a:rPr>
                        <a:t>       03</a:t>
                      </a:r>
                      <a:endParaRPr lang="ru-RU" sz="1050" dirty="0">
                        <a:latin typeface="Times New Roman"/>
                        <a:ea typeface="Times New Roman"/>
                      </a:endParaRPr>
                    </a:p>
                  </a:txBody>
                  <a:tcPr marL="23812" marR="238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00000"/>
                        </a:lnSpc>
                        <a:spcAft>
                          <a:spcPts val="0"/>
                        </a:spcAft>
                      </a:pPr>
                      <a:r>
                        <a:rPr lang="ru-RU" sz="1050" dirty="0" smtClean="0">
                          <a:latin typeface="Times New Roman"/>
                          <a:ea typeface="Times New Roman"/>
                        </a:rPr>
                        <a:t>Благоустройство</a:t>
                      </a:r>
                      <a:endParaRPr lang="ru-RU" sz="105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rPr>
                        <a:t>-</a:t>
                      </a:r>
                      <a:endParaRPr lang="ru-RU" sz="105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rPr>
                        <a:t>-</a:t>
                      </a:r>
                      <a:endParaRPr lang="ru-RU" sz="105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rPr>
                        <a:t>1 208,3</a:t>
                      </a:r>
                      <a:endParaRPr lang="ru-RU" sz="105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rPr>
                        <a:t>608,8</a:t>
                      </a:r>
                      <a:endParaRPr lang="ru-RU" sz="105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rPr>
                        <a:t>469,5</a:t>
                      </a:r>
                      <a:endParaRPr lang="ru-RU" sz="105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r>
              <a:tr h="360052">
                <a:tc>
                  <a:txBody>
                    <a:bodyPr/>
                    <a:lstStyle/>
                    <a:p>
                      <a:pPr indent="450215" algn="ctr">
                        <a:lnSpc>
                          <a:spcPct val="100000"/>
                        </a:lnSpc>
                        <a:spcAft>
                          <a:spcPts val="0"/>
                        </a:spcAft>
                      </a:pPr>
                      <a:r>
                        <a:rPr lang="ru-RU" sz="1050" b="1" dirty="0" smtClean="0">
                          <a:latin typeface="Times New Roman"/>
                          <a:ea typeface="Times New Roman"/>
                        </a:rPr>
                        <a:t>007</a:t>
                      </a:r>
                      <a:endParaRPr lang="ru-RU" sz="1050" b="1" dirty="0">
                        <a:latin typeface="Times New Roman"/>
                        <a:ea typeface="Times New Roman"/>
                      </a:endParaRPr>
                    </a:p>
                  </a:txBody>
                  <a:tcPr marL="23812" marR="238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00000"/>
                        </a:lnSpc>
                        <a:spcAft>
                          <a:spcPts val="0"/>
                        </a:spcAft>
                      </a:pPr>
                      <a:endParaRPr lang="ru-RU" sz="1050" b="1" dirty="0">
                        <a:latin typeface="Times New Roman"/>
                        <a:ea typeface="Times New Roman"/>
                      </a:endParaRPr>
                    </a:p>
                  </a:txBody>
                  <a:tcPr marL="23812" marR="238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00000"/>
                        </a:lnSpc>
                        <a:spcAft>
                          <a:spcPts val="0"/>
                        </a:spcAft>
                      </a:pPr>
                      <a:r>
                        <a:rPr lang="ru-RU" sz="1050" b="1" dirty="0" smtClean="0">
                          <a:latin typeface="Times New Roman"/>
                          <a:ea typeface="Times New Roman"/>
                        </a:rPr>
                        <a:t>Образование</a:t>
                      </a:r>
                      <a:endParaRPr lang="ru-RU" sz="1050" b="1"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b="1" dirty="0" smtClean="0">
                          <a:latin typeface="Times New Roman"/>
                          <a:ea typeface="Times New Roman"/>
                        </a:rPr>
                        <a:t>773 422,7</a:t>
                      </a:r>
                      <a:endParaRPr lang="ru-RU" sz="1050" b="1"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b="1" dirty="0" smtClean="0">
                          <a:latin typeface="Times New Roman"/>
                          <a:ea typeface="Times New Roman"/>
                        </a:rPr>
                        <a:t>760 832,3</a:t>
                      </a:r>
                      <a:endParaRPr lang="ru-RU" sz="1050" b="1"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b="1" dirty="0" smtClean="0">
                          <a:latin typeface="Times New Roman"/>
                          <a:ea typeface="Times New Roman"/>
                        </a:rPr>
                        <a:t>736 287,4</a:t>
                      </a:r>
                      <a:endParaRPr lang="ru-RU" sz="1050" b="1"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b="1" dirty="0" smtClean="0">
                          <a:latin typeface="Times New Roman"/>
                          <a:ea typeface="Times New Roman"/>
                        </a:rPr>
                        <a:t>705 905,8</a:t>
                      </a:r>
                      <a:endParaRPr lang="ru-RU" sz="1050" b="1"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b="1" dirty="0" smtClean="0">
                          <a:latin typeface="Times New Roman"/>
                          <a:ea typeface="Times New Roman"/>
                        </a:rPr>
                        <a:t>726 534,6</a:t>
                      </a:r>
                      <a:endParaRPr lang="ru-RU" sz="1050" b="1"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r>
              <a:tr h="147176">
                <a:tc>
                  <a:txBody>
                    <a:bodyPr/>
                    <a:lstStyle/>
                    <a:p>
                      <a:pPr indent="450215" algn="ctr">
                        <a:lnSpc>
                          <a:spcPct val="100000"/>
                        </a:lnSpc>
                        <a:spcAft>
                          <a:spcPts val="0"/>
                        </a:spcAft>
                      </a:pPr>
                      <a:r>
                        <a:rPr lang="ru-RU" sz="1050" dirty="0" smtClean="0">
                          <a:latin typeface="Times New Roman"/>
                          <a:ea typeface="Times New Roman"/>
                        </a:rPr>
                        <a:t>007</a:t>
                      </a:r>
                      <a:endParaRPr lang="ru-RU" sz="1050" dirty="0">
                        <a:latin typeface="Times New Roman"/>
                        <a:ea typeface="Times New Roman"/>
                      </a:endParaRPr>
                    </a:p>
                  </a:txBody>
                  <a:tcPr marL="23812" marR="238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00000"/>
                        </a:lnSpc>
                        <a:spcAft>
                          <a:spcPts val="0"/>
                        </a:spcAft>
                      </a:pPr>
                      <a:r>
                        <a:rPr lang="ru-RU" sz="1050" dirty="0" smtClean="0">
                          <a:latin typeface="Times New Roman"/>
                          <a:ea typeface="Times New Roman"/>
                        </a:rPr>
                        <a:t>        01</a:t>
                      </a:r>
                      <a:endParaRPr lang="ru-RU" sz="1050" dirty="0">
                        <a:latin typeface="Times New Roman"/>
                        <a:ea typeface="Times New Roman"/>
                      </a:endParaRPr>
                    </a:p>
                  </a:txBody>
                  <a:tcPr marL="23812" marR="238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00000"/>
                        </a:lnSpc>
                        <a:spcAft>
                          <a:spcPts val="0"/>
                        </a:spcAft>
                      </a:pPr>
                      <a:r>
                        <a:rPr lang="ru-RU" sz="1050" dirty="0" smtClean="0">
                          <a:latin typeface="Times New Roman"/>
                          <a:ea typeface="Times New Roman"/>
                        </a:rPr>
                        <a:t>Дошкольное </a:t>
                      </a:r>
                      <a:r>
                        <a:rPr lang="ru-RU" sz="1050" dirty="0">
                          <a:latin typeface="Times New Roman"/>
                          <a:ea typeface="Times New Roman"/>
                        </a:rPr>
                        <a:t>образование</a:t>
                      </a: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rPr>
                        <a:t>218 698,5</a:t>
                      </a:r>
                      <a:endParaRPr lang="ru-RU" sz="105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rPr>
                        <a:t>220 129,0</a:t>
                      </a:r>
                      <a:endParaRPr lang="ru-RU" sz="105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rPr>
                        <a:t>205 157,9</a:t>
                      </a:r>
                      <a:endParaRPr lang="ru-RU" sz="105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rPr>
                        <a:t>196 162,8</a:t>
                      </a:r>
                      <a:endParaRPr lang="ru-RU" sz="105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rPr>
                        <a:t>200 572,6</a:t>
                      </a:r>
                      <a:endParaRPr lang="ru-RU" sz="105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r>
              <a:tr h="184326">
                <a:tc>
                  <a:txBody>
                    <a:bodyPr/>
                    <a:lstStyle/>
                    <a:p>
                      <a:pPr indent="450215" algn="ctr">
                        <a:lnSpc>
                          <a:spcPct val="100000"/>
                        </a:lnSpc>
                        <a:spcAft>
                          <a:spcPts val="0"/>
                        </a:spcAft>
                      </a:pPr>
                      <a:r>
                        <a:rPr lang="ru-RU" sz="1050" dirty="0" smtClean="0">
                          <a:latin typeface="Times New Roman"/>
                          <a:ea typeface="Times New Roman"/>
                        </a:rPr>
                        <a:t>007</a:t>
                      </a:r>
                      <a:endParaRPr lang="ru-RU" sz="1050" dirty="0">
                        <a:latin typeface="Times New Roman"/>
                        <a:ea typeface="Times New Roman"/>
                      </a:endParaRPr>
                    </a:p>
                  </a:txBody>
                  <a:tcPr marL="23812" marR="238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00000"/>
                        </a:lnSpc>
                        <a:spcAft>
                          <a:spcPts val="0"/>
                        </a:spcAft>
                      </a:pPr>
                      <a:endParaRPr lang="ru-RU" sz="1050" dirty="0" smtClean="0">
                        <a:latin typeface="Times New Roman"/>
                        <a:ea typeface="Times New Roman"/>
                      </a:endParaRPr>
                    </a:p>
                    <a:p>
                      <a:pPr indent="21590" algn="l">
                        <a:lnSpc>
                          <a:spcPct val="100000"/>
                        </a:lnSpc>
                        <a:spcAft>
                          <a:spcPts val="0"/>
                        </a:spcAft>
                      </a:pPr>
                      <a:r>
                        <a:rPr lang="ru-RU" sz="1050" dirty="0" smtClean="0">
                          <a:latin typeface="Times New Roman"/>
                          <a:ea typeface="Times New Roman"/>
                        </a:rPr>
                        <a:t>02</a:t>
                      </a:r>
                      <a:endParaRPr lang="ru-RU" sz="1050" dirty="0">
                        <a:latin typeface="Times New Roman"/>
                        <a:ea typeface="Times New Roman"/>
                      </a:endParaRPr>
                    </a:p>
                  </a:txBody>
                  <a:tcPr marL="23812" marR="238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00000"/>
                        </a:lnSpc>
                        <a:spcAft>
                          <a:spcPts val="0"/>
                        </a:spcAft>
                      </a:pPr>
                      <a:r>
                        <a:rPr lang="ru-RU" sz="1050" dirty="0" smtClean="0">
                          <a:latin typeface="Times New Roman"/>
                          <a:ea typeface="Times New Roman"/>
                        </a:rPr>
                        <a:t>Общее </a:t>
                      </a:r>
                      <a:r>
                        <a:rPr lang="ru-RU" sz="1050" dirty="0">
                          <a:latin typeface="Times New Roman"/>
                          <a:ea typeface="Times New Roman"/>
                        </a:rPr>
                        <a:t>образование</a:t>
                      </a: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rPr>
                        <a:t>440 057,8</a:t>
                      </a:r>
                      <a:endParaRPr lang="ru-RU" sz="105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rPr>
                        <a:t>479 916,8</a:t>
                      </a:r>
                      <a:endParaRPr lang="ru-RU" sz="105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rPr>
                        <a:t>466 868,2</a:t>
                      </a:r>
                      <a:endParaRPr lang="ru-RU" sz="105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rPr>
                        <a:t>449 095,4</a:t>
                      </a:r>
                      <a:endParaRPr lang="ru-RU" sz="105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rPr>
                        <a:t>463 659,2</a:t>
                      </a:r>
                      <a:endParaRPr lang="ru-RU" sz="105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r>
              <a:tr h="150038">
                <a:tc>
                  <a:txBody>
                    <a:bodyPr/>
                    <a:lstStyle/>
                    <a:p>
                      <a:pPr indent="450215" algn="ctr">
                        <a:lnSpc>
                          <a:spcPct val="100000"/>
                        </a:lnSpc>
                        <a:spcAft>
                          <a:spcPts val="0"/>
                        </a:spcAft>
                      </a:pPr>
                      <a:r>
                        <a:rPr lang="ru-RU" sz="1050" dirty="0" smtClean="0">
                          <a:latin typeface="Times New Roman"/>
                          <a:ea typeface="Times New Roman"/>
                        </a:rPr>
                        <a:t>007</a:t>
                      </a:r>
                      <a:endParaRPr lang="ru-RU" sz="1050" dirty="0">
                        <a:latin typeface="Times New Roman"/>
                        <a:ea typeface="Times New Roman"/>
                      </a:endParaRPr>
                    </a:p>
                  </a:txBody>
                  <a:tcPr marL="23812" marR="238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00000"/>
                        </a:lnSpc>
                        <a:spcAft>
                          <a:spcPts val="0"/>
                        </a:spcAft>
                      </a:pPr>
                      <a:endParaRPr lang="ru-RU" sz="1050" dirty="0" smtClean="0">
                        <a:latin typeface="Times New Roman"/>
                        <a:ea typeface="Times New Roman"/>
                      </a:endParaRPr>
                    </a:p>
                    <a:p>
                      <a:pPr indent="21590" algn="l">
                        <a:lnSpc>
                          <a:spcPct val="100000"/>
                        </a:lnSpc>
                        <a:spcAft>
                          <a:spcPts val="0"/>
                        </a:spcAft>
                      </a:pPr>
                      <a:r>
                        <a:rPr lang="ru-RU" sz="1050" dirty="0" smtClean="0">
                          <a:latin typeface="Times New Roman"/>
                          <a:ea typeface="Times New Roman"/>
                        </a:rPr>
                        <a:t>03</a:t>
                      </a:r>
                      <a:endParaRPr lang="ru-RU" sz="1050" dirty="0">
                        <a:latin typeface="Times New Roman"/>
                        <a:ea typeface="Times New Roman"/>
                      </a:endParaRPr>
                    </a:p>
                  </a:txBody>
                  <a:tcPr marL="23812" marR="238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00000"/>
                        </a:lnSpc>
                        <a:spcAft>
                          <a:spcPts val="0"/>
                        </a:spcAft>
                      </a:pPr>
                      <a:r>
                        <a:rPr lang="ru-RU" sz="1050" dirty="0" smtClean="0">
                          <a:latin typeface="Times New Roman"/>
                          <a:ea typeface="Times New Roman"/>
                        </a:rPr>
                        <a:t>Дополнительное </a:t>
                      </a:r>
                      <a:r>
                        <a:rPr lang="ru-RU" sz="1050" dirty="0">
                          <a:latin typeface="Times New Roman"/>
                          <a:ea typeface="Times New Roman"/>
                        </a:rPr>
                        <a:t>образование </a:t>
                      </a:r>
                    </a:p>
                    <a:p>
                      <a:pPr indent="21590" algn="l">
                        <a:lnSpc>
                          <a:spcPct val="100000"/>
                        </a:lnSpc>
                        <a:spcAft>
                          <a:spcPts val="0"/>
                        </a:spcAft>
                      </a:pPr>
                      <a:r>
                        <a:rPr lang="ru-RU" sz="1050" dirty="0">
                          <a:latin typeface="Times New Roman"/>
                          <a:ea typeface="Times New Roman"/>
                        </a:rPr>
                        <a:t>детей</a:t>
                      </a: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rPr>
                        <a:t>41 109,9</a:t>
                      </a:r>
                      <a:endParaRPr lang="ru-RU" sz="105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rPr>
                        <a:t>26 338,8</a:t>
                      </a:r>
                      <a:endParaRPr lang="ru-RU" sz="105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rPr>
                        <a:t>28 938,3</a:t>
                      </a:r>
                      <a:endParaRPr lang="ru-RU" sz="105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rPr>
                        <a:t>27 837,4</a:t>
                      </a:r>
                      <a:endParaRPr lang="ru-RU" sz="105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rPr>
                        <a:t>28 513,0</a:t>
                      </a:r>
                      <a:endParaRPr lang="ru-RU" sz="105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r>
              <a:tr h="187188">
                <a:tc>
                  <a:txBody>
                    <a:bodyPr/>
                    <a:lstStyle/>
                    <a:p>
                      <a:pPr indent="450215" algn="ctr">
                        <a:lnSpc>
                          <a:spcPct val="100000"/>
                        </a:lnSpc>
                        <a:spcAft>
                          <a:spcPts val="0"/>
                        </a:spcAft>
                      </a:pPr>
                      <a:r>
                        <a:rPr lang="ru-RU" sz="1050" dirty="0" smtClean="0">
                          <a:latin typeface="Times New Roman"/>
                          <a:ea typeface="Times New Roman"/>
                        </a:rPr>
                        <a:t>007</a:t>
                      </a:r>
                      <a:endParaRPr lang="ru-RU" sz="1050" dirty="0">
                        <a:latin typeface="Times New Roman"/>
                        <a:ea typeface="Times New Roman"/>
                      </a:endParaRPr>
                    </a:p>
                  </a:txBody>
                  <a:tcPr marL="23812" marR="238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00000"/>
                        </a:lnSpc>
                        <a:spcAft>
                          <a:spcPts val="0"/>
                        </a:spcAft>
                      </a:pPr>
                      <a:endParaRPr lang="ru-RU" sz="1050" dirty="0" smtClean="0">
                        <a:latin typeface="Times New Roman"/>
                        <a:ea typeface="Times New Roman"/>
                      </a:endParaRPr>
                    </a:p>
                    <a:p>
                      <a:pPr indent="21590" algn="l">
                        <a:lnSpc>
                          <a:spcPct val="100000"/>
                        </a:lnSpc>
                        <a:spcAft>
                          <a:spcPts val="0"/>
                        </a:spcAft>
                      </a:pPr>
                      <a:r>
                        <a:rPr lang="ru-RU" sz="1050" dirty="0" smtClean="0">
                          <a:latin typeface="Times New Roman"/>
                          <a:ea typeface="Times New Roman"/>
                        </a:rPr>
                        <a:t>07</a:t>
                      </a:r>
                      <a:endParaRPr lang="ru-RU" sz="1050" dirty="0">
                        <a:latin typeface="Times New Roman"/>
                        <a:ea typeface="Times New Roman"/>
                      </a:endParaRPr>
                    </a:p>
                  </a:txBody>
                  <a:tcPr marL="23812" marR="238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00000"/>
                        </a:lnSpc>
                        <a:spcAft>
                          <a:spcPts val="0"/>
                        </a:spcAft>
                      </a:pPr>
                      <a:r>
                        <a:rPr lang="ru-RU" sz="1050" dirty="0" smtClean="0">
                          <a:latin typeface="Times New Roman"/>
                          <a:ea typeface="Times New Roman"/>
                        </a:rPr>
                        <a:t>Молодежная </a:t>
                      </a:r>
                      <a:r>
                        <a:rPr lang="ru-RU" sz="1050" dirty="0">
                          <a:latin typeface="Times New Roman"/>
                          <a:ea typeface="Times New Roman"/>
                        </a:rPr>
                        <a:t>политика</a:t>
                      </a: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rPr>
                        <a:t>6 027,6</a:t>
                      </a:r>
                      <a:endParaRPr lang="ru-RU" sz="105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rPr>
                        <a:t>6 334,1</a:t>
                      </a:r>
                      <a:endParaRPr lang="ru-RU" sz="105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rPr>
                        <a:t>6 852,2</a:t>
                      </a:r>
                      <a:endParaRPr lang="ru-RU" sz="105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rPr>
                        <a:t>5 469,9</a:t>
                      </a:r>
                      <a:endParaRPr lang="ru-RU" sz="105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rPr>
                        <a:t>5 344,1</a:t>
                      </a:r>
                      <a:endParaRPr lang="ru-RU" sz="105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r>
              <a:tr h="152900">
                <a:tc>
                  <a:txBody>
                    <a:bodyPr/>
                    <a:lstStyle/>
                    <a:p>
                      <a:pPr indent="450215" algn="ctr">
                        <a:lnSpc>
                          <a:spcPct val="100000"/>
                        </a:lnSpc>
                        <a:spcAft>
                          <a:spcPts val="0"/>
                        </a:spcAft>
                      </a:pPr>
                      <a:r>
                        <a:rPr lang="ru-RU" sz="1050" dirty="0" smtClean="0">
                          <a:latin typeface="Times New Roman"/>
                          <a:ea typeface="Times New Roman"/>
                        </a:rPr>
                        <a:t>007</a:t>
                      </a:r>
                      <a:endParaRPr lang="ru-RU" sz="1050" dirty="0">
                        <a:latin typeface="Times New Roman"/>
                        <a:ea typeface="Times New Roman"/>
                      </a:endParaRPr>
                    </a:p>
                  </a:txBody>
                  <a:tcPr marL="23812" marR="238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00000"/>
                        </a:lnSpc>
                        <a:spcAft>
                          <a:spcPts val="0"/>
                        </a:spcAft>
                      </a:pPr>
                      <a:endParaRPr lang="ru-RU" sz="1050" dirty="0" smtClean="0">
                        <a:latin typeface="Times New Roman"/>
                        <a:ea typeface="Times New Roman"/>
                      </a:endParaRPr>
                    </a:p>
                    <a:p>
                      <a:pPr indent="21590" algn="l">
                        <a:lnSpc>
                          <a:spcPct val="100000"/>
                        </a:lnSpc>
                        <a:spcAft>
                          <a:spcPts val="0"/>
                        </a:spcAft>
                      </a:pPr>
                      <a:r>
                        <a:rPr lang="ru-RU" sz="1050" dirty="0" smtClean="0">
                          <a:latin typeface="Times New Roman"/>
                          <a:ea typeface="Times New Roman"/>
                        </a:rPr>
                        <a:t>09</a:t>
                      </a:r>
                      <a:endParaRPr lang="ru-RU" sz="1050" dirty="0">
                        <a:latin typeface="Times New Roman"/>
                        <a:ea typeface="Times New Roman"/>
                      </a:endParaRPr>
                    </a:p>
                  </a:txBody>
                  <a:tcPr marL="23812" marR="238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00000"/>
                        </a:lnSpc>
                        <a:spcAft>
                          <a:spcPts val="0"/>
                        </a:spcAft>
                      </a:pPr>
                      <a:r>
                        <a:rPr lang="ru-RU" sz="1050" dirty="0">
                          <a:latin typeface="Times New Roman"/>
                          <a:ea typeface="Times New Roman"/>
                        </a:rPr>
                        <a:t>Другие вопросы в области образования</a:t>
                      </a: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rPr>
                        <a:t>67 528,9</a:t>
                      </a:r>
                      <a:endParaRPr lang="ru-RU" sz="105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rPr>
                        <a:t>28 113,6</a:t>
                      </a:r>
                      <a:endParaRPr lang="ru-RU" sz="105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rPr>
                        <a:t>28 470,9</a:t>
                      </a:r>
                      <a:endParaRPr lang="ru-RU" sz="105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rPr>
                        <a:t>27 340,3</a:t>
                      </a:r>
                      <a:endParaRPr lang="ru-RU" sz="105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rPr>
                        <a:t>28 445,7</a:t>
                      </a:r>
                      <a:endParaRPr lang="ru-RU" sz="105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r>
              <a:tr h="364338">
                <a:tc>
                  <a:txBody>
                    <a:bodyPr/>
                    <a:lstStyle/>
                    <a:p>
                      <a:pPr indent="450215" algn="ctr">
                        <a:lnSpc>
                          <a:spcPct val="100000"/>
                        </a:lnSpc>
                        <a:spcAft>
                          <a:spcPts val="0"/>
                        </a:spcAft>
                      </a:pPr>
                      <a:r>
                        <a:rPr lang="ru-RU" sz="1050" b="1" dirty="0" smtClean="0">
                          <a:latin typeface="Times New Roman"/>
                          <a:ea typeface="Times New Roman"/>
                        </a:rPr>
                        <a:t>008</a:t>
                      </a:r>
                      <a:endParaRPr lang="ru-RU" sz="1050" dirty="0">
                        <a:latin typeface="Times New Roman"/>
                        <a:ea typeface="Times New Roman"/>
                      </a:endParaRPr>
                    </a:p>
                  </a:txBody>
                  <a:tcPr marL="23812" marR="238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00000"/>
                        </a:lnSpc>
                        <a:spcAft>
                          <a:spcPts val="0"/>
                        </a:spcAft>
                      </a:pPr>
                      <a:endParaRPr lang="ru-RU" sz="1050" dirty="0">
                        <a:latin typeface="Times New Roman"/>
                        <a:ea typeface="Times New Roman"/>
                      </a:endParaRPr>
                    </a:p>
                  </a:txBody>
                  <a:tcPr marL="23812" marR="238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00000"/>
                        </a:lnSpc>
                        <a:spcAft>
                          <a:spcPts val="0"/>
                        </a:spcAft>
                      </a:pPr>
                      <a:r>
                        <a:rPr lang="ru-RU" sz="1050" b="1" dirty="0" smtClean="0">
                          <a:latin typeface="Times New Roman"/>
                          <a:ea typeface="Times New Roman"/>
                        </a:rPr>
                        <a:t>Культура</a:t>
                      </a:r>
                      <a:r>
                        <a:rPr lang="ru-RU" sz="1050" b="1" dirty="0">
                          <a:latin typeface="Times New Roman"/>
                          <a:ea typeface="Times New Roman"/>
                        </a:rPr>
                        <a:t>, кинематография</a:t>
                      </a:r>
                      <a:endParaRPr lang="ru-RU" sz="105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b="1" dirty="0" smtClean="0">
                          <a:latin typeface="Times New Roman"/>
                          <a:ea typeface="Times New Roman"/>
                        </a:rPr>
                        <a:t>119 807,9</a:t>
                      </a:r>
                      <a:endParaRPr lang="ru-RU" sz="1050" b="1"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b="1" dirty="0" smtClean="0">
                          <a:latin typeface="Times New Roman"/>
                          <a:ea typeface="Times New Roman"/>
                        </a:rPr>
                        <a:t>116 998,5</a:t>
                      </a:r>
                      <a:endParaRPr lang="ru-RU" sz="1050" b="1"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b="1" dirty="0" smtClean="0">
                          <a:latin typeface="Times New Roman"/>
                          <a:ea typeface="Times New Roman"/>
                        </a:rPr>
                        <a:t>110 161,6</a:t>
                      </a:r>
                      <a:endParaRPr lang="ru-RU" sz="1050" b="1"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b="1" dirty="0" smtClean="0">
                          <a:latin typeface="Times New Roman"/>
                          <a:ea typeface="Times New Roman"/>
                        </a:rPr>
                        <a:t>100 514,4</a:t>
                      </a:r>
                      <a:endParaRPr lang="ru-RU" sz="1050" b="1"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b="1" dirty="0" smtClean="0">
                          <a:latin typeface="Times New Roman"/>
                          <a:ea typeface="Times New Roman"/>
                        </a:rPr>
                        <a:t>106 689,5</a:t>
                      </a:r>
                      <a:endParaRPr lang="ru-RU" sz="1050" b="1"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r>
              <a:tr h="392910">
                <a:tc>
                  <a:txBody>
                    <a:bodyPr/>
                    <a:lstStyle/>
                    <a:p>
                      <a:pPr indent="450215" algn="ctr">
                        <a:lnSpc>
                          <a:spcPct val="100000"/>
                        </a:lnSpc>
                        <a:spcAft>
                          <a:spcPts val="0"/>
                        </a:spcAft>
                      </a:pPr>
                      <a:r>
                        <a:rPr lang="ru-RU" sz="1050" dirty="0" smtClean="0">
                          <a:latin typeface="Times New Roman"/>
                          <a:ea typeface="Times New Roman"/>
                        </a:rPr>
                        <a:t>008</a:t>
                      </a:r>
                      <a:endParaRPr lang="ru-RU" sz="1050" dirty="0">
                        <a:latin typeface="Times New Roman"/>
                        <a:ea typeface="Times New Roman"/>
                      </a:endParaRPr>
                    </a:p>
                  </a:txBody>
                  <a:tcPr marL="23812" marR="238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00000"/>
                        </a:lnSpc>
                        <a:spcAft>
                          <a:spcPts val="0"/>
                        </a:spcAft>
                      </a:pPr>
                      <a:endParaRPr lang="ru-RU" sz="1050" dirty="0" smtClean="0">
                        <a:latin typeface="Times New Roman"/>
                        <a:ea typeface="Times New Roman"/>
                      </a:endParaRPr>
                    </a:p>
                    <a:p>
                      <a:pPr indent="21590" algn="l">
                        <a:lnSpc>
                          <a:spcPct val="100000"/>
                        </a:lnSpc>
                        <a:spcAft>
                          <a:spcPts val="0"/>
                        </a:spcAft>
                      </a:pPr>
                      <a:r>
                        <a:rPr lang="ru-RU" sz="1050" dirty="0" smtClean="0">
                          <a:latin typeface="Times New Roman"/>
                          <a:ea typeface="Times New Roman"/>
                        </a:rPr>
                        <a:t>01</a:t>
                      </a:r>
                      <a:endParaRPr lang="ru-RU" sz="1050" dirty="0">
                        <a:latin typeface="Times New Roman"/>
                        <a:ea typeface="Times New Roman"/>
                      </a:endParaRPr>
                    </a:p>
                  </a:txBody>
                  <a:tcPr marL="23812" marR="238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00000"/>
                        </a:lnSpc>
                        <a:spcAft>
                          <a:spcPts val="0"/>
                        </a:spcAft>
                      </a:pPr>
                      <a:r>
                        <a:rPr lang="ru-RU" sz="1050" dirty="0" smtClean="0">
                          <a:latin typeface="Times New Roman"/>
                          <a:ea typeface="Times New Roman"/>
                        </a:rPr>
                        <a:t>Культура</a:t>
                      </a:r>
                      <a:endParaRPr lang="ru-RU" sz="105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rPr>
                        <a:t>100 495,6</a:t>
                      </a:r>
                      <a:endParaRPr lang="ru-RU" sz="105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rPr>
                        <a:t>97 433,0</a:t>
                      </a:r>
                      <a:endParaRPr lang="ru-RU" sz="105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rPr>
                        <a:t>89 889,4</a:t>
                      </a:r>
                      <a:endParaRPr lang="ru-RU" sz="105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rPr>
                        <a:t>80 441,6</a:t>
                      </a:r>
                      <a:endParaRPr lang="ru-RU" sz="105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rPr>
                        <a:t>86 288,0</a:t>
                      </a:r>
                      <a:endParaRPr lang="ru-RU" sz="105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r>
              <a:tr h="392910">
                <a:tc>
                  <a:txBody>
                    <a:bodyPr/>
                    <a:lstStyle/>
                    <a:p>
                      <a:pPr indent="450215" algn="ctr">
                        <a:lnSpc>
                          <a:spcPct val="100000"/>
                        </a:lnSpc>
                        <a:spcAft>
                          <a:spcPts val="0"/>
                        </a:spcAft>
                      </a:pPr>
                      <a:r>
                        <a:rPr lang="ru-RU" sz="1050" dirty="0" smtClean="0">
                          <a:latin typeface="Times New Roman"/>
                          <a:ea typeface="Times New Roman"/>
                        </a:rPr>
                        <a:t>008</a:t>
                      </a:r>
                      <a:endParaRPr lang="ru-RU" sz="1050" dirty="0">
                        <a:latin typeface="Times New Roman"/>
                        <a:ea typeface="Times New Roman"/>
                      </a:endParaRPr>
                    </a:p>
                  </a:txBody>
                  <a:tcPr marL="23812" marR="238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00000"/>
                        </a:lnSpc>
                        <a:spcAft>
                          <a:spcPts val="0"/>
                        </a:spcAft>
                      </a:pPr>
                      <a:endParaRPr lang="ru-RU" sz="1050" dirty="0" smtClean="0">
                        <a:latin typeface="Times New Roman"/>
                        <a:ea typeface="Times New Roman"/>
                      </a:endParaRPr>
                    </a:p>
                    <a:p>
                      <a:pPr indent="21590" algn="l">
                        <a:lnSpc>
                          <a:spcPct val="100000"/>
                        </a:lnSpc>
                        <a:spcAft>
                          <a:spcPts val="0"/>
                        </a:spcAft>
                      </a:pPr>
                      <a:r>
                        <a:rPr lang="ru-RU" sz="1050" dirty="0" smtClean="0">
                          <a:latin typeface="Times New Roman"/>
                          <a:ea typeface="Times New Roman"/>
                        </a:rPr>
                        <a:t>04</a:t>
                      </a:r>
                      <a:endParaRPr lang="ru-RU" sz="1050" dirty="0">
                        <a:latin typeface="Times New Roman"/>
                        <a:ea typeface="Times New Roman"/>
                      </a:endParaRPr>
                    </a:p>
                  </a:txBody>
                  <a:tcPr marL="23812" marR="238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00000"/>
                        </a:lnSpc>
                        <a:spcAft>
                          <a:spcPts val="0"/>
                        </a:spcAft>
                      </a:pPr>
                      <a:r>
                        <a:rPr lang="ru-RU" sz="1050" dirty="0">
                          <a:latin typeface="Times New Roman"/>
                          <a:ea typeface="Times New Roman"/>
                        </a:rPr>
                        <a:t>Другие вопросы в области </a:t>
                      </a:r>
                    </a:p>
                    <a:p>
                      <a:pPr indent="21590" algn="l">
                        <a:lnSpc>
                          <a:spcPct val="100000"/>
                        </a:lnSpc>
                        <a:spcAft>
                          <a:spcPts val="0"/>
                        </a:spcAft>
                      </a:pPr>
                      <a:r>
                        <a:rPr lang="ru-RU" sz="1050" dirty="0">
                          <a:latin typeface="Times New Roman"/>
                          <a:ea typeface="Times New Roman"/>
                        </a:rPr>
                        <a:t>Культуры, кинематографии </a:t>
                      </a: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rPr>
                        <a:t>19 312,3</a:t>
                      </a:r>
                      <a:endParaRPr lang="ru-RU" sz="105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rPr>
                        <a:t>19 565,5</a:t>
                      </a:r>
                      <a:endParaRPr lang="ru-RU" sz="105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rPr>
                        <a:t>20 272,2</a:t>
                      </a:r>
                      <a:endParaRPr lang="ru-RU" sz="105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rPr>
                        <a:t>20 072,8</a:t>
                      </a:r>
                      <a:endParaRPr lang="ru-RU" sz="105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rPr>
                        <a:t>20 401,5</a:t>
                      </a:r>
                      <a:endParaRPr lang="ru-RU" sz="105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r>
              <a:tr h="428626">
                <a:tc>
                  <a:txBody>
                    <a:bodyPr/>
                    <a:lstStyle/>
                    <a:p>
                      <a:pPr indent="450215" algn="ctr">
                        <a:lnSpc>
                          <a:spcPct val="100000"/>
                        </a:lnSpc>
                        <a:spcAft>
                          <a:spcPts val="0"/>
                        </a:spcAft>
                      </a:pPr>
                      <a:r>
                        <a:rPr lang="ru-RU" sz="1050" b="1" dirty="0" smtClean="0">
                          <a:latin typeface="Times New Roman"/>
                          <a:ea typeface="Times New Roman"/>
                        </a:rPr>
                        <a:t>110</a:t>
                      </a:r>
                      <a:endParaRPr lang="ru-RU" sz="1050" dirty="0">
                        <a:latin typeface="Times New Roman"/>
                        <a:ea typeface="Times New Roman"/>
                      </a:endParaRPr>
                    </a:p>
                  </a:txBody>
                  <a:tcPr marL="23812" marR="238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00000"/>
                        </a:lnSpc>
                        <a:spcAft>
                          <a:spcPts val="0"/>
                        </a:spcAft>
                      </a:pPr>
                      <a:endParaRPr lang="ru-RU" sz="1050" dirty="0">
                        <a:latin typeface="Times New Roman"/>
                        <a:ea typeface="Times New Roman"/>
                      </a:endParaRPr>
                    </a:p>
                  </a:txBody>
                  <a:tcPr marL="23812" marR="238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00000"/>
                        </a:lnSpc>
                        <a:spcAft>
                          <a:spcPts val="0"/>
                        </a:spcAft>
                      </a:pPr>
                      <a:r>
                        <a:rPr lang="ru-RU" sz="1050" b="1" dirty="0">
                          <a:latin typeface="Times New Roman"/>
                          <a:ea typeface="Times New Roman"/>
                        </a:rPr>
                        <a:t>Социальная политика</a:t>
                      </a:r>
                      <a:endParaRPr lang="ru-RU" sz="105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b="1" dirty="0" smtClean="0">
                          <a:latin typeface="Times New Roman"/>
                          <a:ea typeface="Times New Roman"/>
                        </a:rPr>
                        <a:t>28 353,3</a:t>
                      </a:r>
                      <a:endParaRPr lang="ru-RU" sz="1050" b="1"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b="1" dirty="0" smtClean="0">
                          <a:latin typeface="Times New Roman"/>
                          <a:ea typeface="Times New Roman"/>
                        </a:rPr>
                        <a:t>26 207,5</a:t>
                      </a:r>
                      <a:endParaRPr lang="ru-RU" sz="1050" b="1"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b="1" dirty="0" smtClean="0">
                          <a:latin typeface="Times New Roman"/>
                          <a:ea typeface="Times New Roman"/>
                        </a:rPr>
                        <a:t>29 949,3</a:t>
                      </a:r>
                      <a:endParaRPr lang="ru-RU" sz="1050" b="1"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b="1" dirty="0" smtClean="0">
                          <a:latin typeface="Times New Roman"/>
                          <a:ea typeface="Times New Roman"/>
                        </a:rPr>
                        <a:t>16 230,2</a:t>
                      </a:r>
                      <a:endParaRPr lang="ru-RU" sz="1050" b="1"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b="1" dirty="0" smtClean="0">
                          <a:latin typeface="Times New Roman"/>
                          <a:ea typeface="Times New Roman"/>
                        </a:rPr>
                        <a:t>16 550,9</a:t>
                      </a:r>
                      <a:endParaRPr lang="ru-RU" sz="1050" b="1"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r>
              <a:tr h="392910">
                <a:tc>
                  <a:txBody>
                    <a:bodyPr/>
                    <a:lstStyle/>
                    <a:p>
                      <a:pPr indent="450215" algn="ctr">
                        <a:lnSpc>
                          <a:spcPct val="100000"/>
                        </a:lnSpc>
                        <a:spcAft>
                          <a:spcPts val="0"/>
                        </a:spcAft>
                      </a:pPr>
                      <a:r>
                        <a:rPr lang="ru-RU" sz="1050" dirty="0" smtClean="0">
                          <a:latin typeface="Times New Roman"/>
                          <a:ea typeface="Times New Roman"/>
                        </a:rPr>
                        <a:t>110</a:t>
                      </a:r>
                      <a:endParaRPr lang="ru-RU" sz="1050" dirty="0">
                        <a:latin typeface="Times New Roman"/>
                        <a:ea typeface="Times New Roman"/>
                      </a:endParaRPr>
                    </a:p>
                  </a:txBody>
                  <a:tcPr marL="23812" marR="238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00000"/>
                        </a:lnSpc>
                        <a:spcAft>
                          <a:spcPts val="0"/>
                        </a:spcAft>
                      </a:pPr>
                      <a:endParaRPr lang="ru-RU" sz="1050" dirty="0" smtClean="0">
                        <a:latin typeface="Times New Roman"/>
                        <a:ea typeface="Times New Roman"/>
                      </a:endParaRPr>
                    </a:p>
                    <a:p>
                      <a:pPr indent="21590" algn="l">
                        <a:lnSpc>
                          <a:spcPct val="100000"/>
                        </a:lnSpc>
                        <a:spcAft>
                          <a:spcPts val="0"/>
                        </a:spcAft>
                      </a:pPr>
                      <a:r>
                        <a:rPr lang="ru-RU" sz="1050" dirty="0" smtClean="0">
                          <a:latin typeface="Times New Roman"/>
                          <a:ea typeface="Times New Roman"/>
                        </a:rPr>
                        <a:t>01</a:t>
                      </a:r>
                      <a:endParaRPr lang="ru-RU" sz="1050" dirty="0">
                        <a:latin typeface="Times New Roman"/>
                        <a:ea typeface="Times New Roman"/>
                      </a:endParaRPr>
                    </a:p>
                  </a:txBody>
                  <a:tcPr marL="23812" marR="238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00000"/>
                        </a:lnSpc>
                        <a:spcAft>
                          <a:spcPts val="0"/>
                        </a:spcAft>
                      </a:pPr>
                      <a:r>
                        <a:rPr lang="ru-RU" sz="1050" dirty="0">
                          <a:latin typeface="Times New Roman"/>
                          <a:ea typeface="Times New Roman"/>
                        </a:rPr>
                        <a:t>Пенсионное обеспечение</a:t>
                      </a: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rPr>
                        <a:t>4 858,6</a:t>
                      </a:r>
                      <a:endParaRPr lang="ru-RU" sz="105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rPr>
                        <a:t>5 018,8</a:t>
                      </a:r>
                      <a:endParaRPr lang="ru-RU" sz="105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rPr>
                        <a:t>5 259,7</a:t>
                      </a:r>
                      <a:endParaRPr lang="ru-RU" sz="105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rPr>
                        <a:t>-</a:t>
                      </a:r>
                      <a:endParaRPr lang="ru-RU" sz="105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rPr>
                        <a:t>-</a:t>
                      </a:r>
                      <a:endParaRPr lang="ru-RU" sz="105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r>
              <a:tr h="392910">
                <a:tc>
                  <a:txBody>
                    <a:bodyPr/>
                    <a:lstStyle/>
                    <a:p>
                      <a:pPr indent="450215" algn="ctr">
                        <a:lnSpc>
                          <a:spcPct val="100000"/>
                        </a:lnSpc>
                        <a:spcAft>
                          <a:spcPts val="0"/>
                        </a:spcAft>
                      </a:pPr>
                      <a:r>
                        <a:rPr lang="ru-RU" sz="1050" dirty="0" smtClean="0">
                          <a:latin typeface="Times New Roman"/>
                          <a:ea typeface="Times New Roman"/>
                        </a:rPr>
                        <a:t>110</a:t>
                      </a:r>
                      <a:endParaRPr lang="ru-RU" sz="1050" dirty="0">
                        <a:latin typeface="Times New Roman"/>
                        <a:ea typeface="Times New Roman"/>
                      </a:endParaRPr>
                    </a:p>
                  </a:txBody>
                  <a:tcPr marL="23812" marR="238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00000"/>
                        </a:lnSpc>
                        <a:spcAft>
                          <a:spcPts val="0"/>
                        </a:spcAft>
                      </a:pPr>
                      <a:endParaRPr lang="ru-RU" sz="1050" dirty="0" smtClean="0">
                        <a:latin typeface="Times New Roman"/>
                        <a:ea typeface="Times New Roman"/>
                      </a:endParaRPr>
                    </a:p>
                    <a:p>
                      <a:pPr indent="21590" algn="l">
                        <a:lnSpc>
                          <a:spcPct val="100000"/>
                        </a:lnSpc>
                        <a:spcAft>
                          <a:spcPts val="0"/>
                        </a:spcAft>
                      </a:pPr>
                      <a:r>
                        <a:rPr lang="ru-RU" sz="1050" dirty="0" smtClean="0">
                          <a:latin typeface="Times New Roman"/>
                          <a:ea typeface="Times New Roman"/>
                        </a:rPr>
                        <a:t>03</a:t>
                      </a:r>
                      <a:endParaRPr lang="ru-RU" sz="1050" dirty="0">
                        <a:latin typeface="Times New Roman"/>
                        <a:ea typeface="Times New Roman"/>
                      </a:endParaRPr>
                    </a:p>
                  </a:txBody>
                  <a:tcPr marL="23812" marR="238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00000"/>
                        </a:lnSpc>
                        <a:spcAft>
                          <a:spcPts val="0"/>
                        </a:spcAft>
                      </a:pPr>
                      <a:r>
                        <a:rPr lang="ru-RU" sz="1050" dirty="0">
                          <a:latin typeface="Times New Roman"/>
                          <a:ea typeface="Times New Roman"/>
                        </a:rPr>
                        <a:t>Социальное обеспечение </a:t>
                      </a:r>
                    </a:p>
                    <a:p>
                      <a:pPr indent="21590" algn="l">
                        <a:lnSpc>
                          <a:spcPct val="100000"/>
                        </a:lnSpc>
                        <a:spcAft>
                          <a:spcPts val="0"/>
                        </a:spcAft>
                      </a:pPr>
                      <a:r>
                        <a:rPr lang="ru-RU" sz="1050" dirty="0">
                          <a:latin typeface="Times New Roman"/>
                          <a:ea typeface="Times New Roman"/>
                        </a:rPr>
                        <a:t>населения</a:t>
                      </a: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rPr>
                        <a:t>7 998,4</a:t>
                      </a:r>
                      <a:endParaRPr lang="ru-RU" sz="105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rPr>
                        <a:t>7 728,8</a:t>
                      </a:r>
                      <a:endParaRPr lang="ru-RU" sz="105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rPr>
                        <a:t>9 056,2</a:t>
                      </a:r>
                      <a:endParaRPr lang="ru-RU" sz="105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rPr>
                        <a:t>7 636,6</a:t>
                      </a:r>
                      <a:endParaRPr lang="ru-RU" sz="105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rPr>
                        <a:t>7 957,3</a:t>
                      </a:r>
                      <a:endParaRPr lang="ru-RU" sz="105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r>
              <a:tr h="392910">
                <a:tc>
                  <a:txBody>
                    <a:bodyPr/>
                    <a:lstStyle/>
                    <a:p>
                      <a:pPr indent="450215" algn="ctr">
                        <a:lnSpc>
                          <a:spcPct val="100000"/>
                        </a:lnSpc>
                        <a:spcAft>
                          <a:spcPts val="0"/>
                        </a:spcAft>
                      </a:pPr>
                      <a:r>
                        <a:rPr lang="ru-RU" sz="1050" dirty="0" smtClean="0">
                          <a:latin typeface="Times New Roman"/>
                          <a:ea typeface="Times New Roman"/>
                        </a:rPr>
                        <a:t>110</a:t>
                      </a:r>
                      <a:endParaRPr lang="ru-RU" sz="1050" dirty="0">
                        <a:latin typeface="Times New Roman"/>
                        <a:ea typeface="Times New Roman"/>
                      </a:endParaRPr>
                    </a:p>
                  </a:txBody>
                  <a:tcPr marL="23812" marR="238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00000"/>
                        </a:lnSpc>
                        <a:spcAft>
                          <a:spcPts val="0"/>
                        </a:spcAft>
                      </a:pPr>
                      <a:endParaRPr lang="ru-RU" sz="1050" dirty="0" smtClean="0">
                        <a:latin typeface="Times New Roman"/>
                        <a:ea typeface="Times New Roman"/>
                      </a:endParaRPr>
                    </a:p>
                    <a:p>
                      <a:pPr indent="21590" algn="l">
                        <a:lnSpc>
                          <a:spcPct val="100000"/>
                        </a:lnSpc>
                        <a:spcAft>
                          <a:spcPts val="0"/>
                        </a:spcAft>
                      </a:pPr>
                      <a:r>
                        <a:rPr lang="ru-RU" sz="1050" dirty="0" smtClean="0">
                          <a:latin typeface="Times New Roman"/>
                          <a:ea typeface="Times New Roman"/>
                        </a:rPr>
                        <a:t>04</a:t>
                      </a:r>
                      <a:endParaRPr lang="ru-RU" sz="1050" dirty="0">
                        <a:latin typeface="Times New Roman"/>
                        <a:ea typeface="Times New Roman"/>
                      </a:endParaRPr>
                    </a:p>
                  </a:txBody>
                  <a:tcPr marL="23812" marR="238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00000"/>
                        </a:lnSpc>
                        <a:spcAft>
                          <a:spcPts val="0"/>
                        </a:spcAft>
                      </a:pPr>
                      <a:r>
                        <a:rPr lang="ru-RU" sz="1050" dirty="0" smtClean="0">
                          <a:latin typeface="Times New Roman"/>
                          <a:ea typeface="Times New Roman"/>
                        </a:rPr>
                        <a:t> Охрана </a:t>
                      </a:r>
                      <a:r>
                        <a:rPr lang="ru-RU" sz="1050" dirty="0">
                          <a:latin typeface="Times New Roman"/>
                          <a:ea typeface="Times New Roman"/>
                        </a:rPr>
                        <a:t>семьи и детства</a:t>
                      </a: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rPr>
                        <a:t>15 496,3</a:t>
                      </a:r>
                      <a:endParaRPr lang="ru-RU" sz="105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rPr>
                        <a:t>13 459,9</a:t>
                      </a:r>
                      <a:endParaRPr lang="ru-RU" sz="105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rPr>
                        <a:t>15633,4</a:t>
                      </a:r>
                      <a:endParaRPr lang="ru-RU" sz="105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rPr>
                        <a:t>8 593,6</a:t>
                      </a:r>
                      <a:endParaRPr lang="ru-RU" sz="105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rPr>
                        <a:t>8 593,6</a:t>
                      </a:r>
                      <a:endParaRPr lang="ru-RU" sz="105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r>
            </a:tbl>
          </a:graphicData>
        </a:graphic>
      </p:graphicFrame>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Таблица 1"/>
          <p:cNvGraphicFramePr>
            <a:graphicFrameLocks noGrp="1"/>
          </p:cNvGraphicFramePr>
          <p:nvPr/>
        </p:nvGraphicFramePr>
        <p:xfrm>
          <a:off x="285720" y="285728"/>
          <a:ext cx="8572560" cy="4143404"/>
        </p:xfrm>
        <a:graphic>
          <a:graphicData uri="http://schemas.openxmlformats.org/drawingml/2006/table">
            <a:tbl>
              <a:tblPr/>
              <a:tblGrid>
                <a:gridCol w="481823"/>
                <a:gridCol w="418132"/>
                <a:gridCol w="2386193"/>
                <a:gridCol w="1000132"/>
                <a:gridCol w="1000132"/>
                <a:gridCol w="1071570"/>
                <a:gridCol w="1143008"/>
                <a:gridCol w="1071570"/>
              </a:tblGrid>
              <a:tr h="285752">
                <a:tc>
                  <a:txBody>
                    <a:bodyPr/>
                    <a:lstStyle/>
                    <a:p>
                      <a:pPr indent="450215" algn="ctr">
                        <a:lnSpc>
                          <a:spcPct val="100000"/>
                        </a:lnSpc>
                        <a:spcAft>
                          <a:spcPts val="0"/>
                        </a:spcAft>
                      </a:pPr>
                      <a:r>
                        <a:rPr lang="ru-RU" sz="1050" b="1" dirty="0" smtClean="0">
                          <a:latin typeface="Times New Roman"/>
                          <a:ea typeface="Times New Roman"/>
                          <a:cs typeface="Times New Roman"/>
                        </a:rPr>
                        <a:t>111</a:t>
                      </a:r>
                      <a:endParaRPr lang="ru-RU" sz="1050" dirty="0">
                        <a:latin typeface="Times New Roman"/>
                        <a:ea typeface="Times New Roman"/>
                        <a:cs typeface="Times New Roman"/>
                      </a:endParaRPr>
                    </a:p>
                  </a:txBody>
                  <a:tcPr marL="31916" marR="3191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00000"/>
                        </a:lnSpc>
                        <a:spcAft>
                          <a:spcPts val="0"/>
                        </a:spcAft>
                      </a:pPr>
                      <a:endParaRPr lang="ru-RU" sz="1050" dirty="0">
                        <a:latin typeface="Times New Roman"/>
                        <a:ea typeface="Times New Roman"/>
                        <a:cs typeface="Times New Roman"/>
                      </a:endParaRPr>
                    </a:p>
                  </a:txBody>
                  <a:tcPr marL="31916" marR="3191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00000"/>
                        </a:lnSpc>
                        <a:spcAft>
                          <a:spcPts val="0"/>
                        </a:spcAft>
                      </a:pPr>
                      <a:r>
                        <a:rPr lang="ru-RU" sz="1050" b="1" dirty="0" smtClean="0">
                          <a:latin typeface="Times New Roman"/>
                          <a:ea typeface="Times New Roman"/>
                          <a:cs typeface="Times New Roman"/>
                        </a:rPr>
                        <a:t>Физическая </a:t>
                      </a:r>
                      <a:r>
                        <a:rPr lang="ru-RU" sz="1050" b="1" dirty="0">
                          <a:latin typeface="Times New Roman"/>
                          <a:ea typeface="Times New Roman"/>
                          <a:cs typeface="Times New Roman"/>
                        </a:rPr>
                        <a:t>культура и спорт</a:t>
                      </a:r>
                      <a:endParaRPr lang="ru-RU" sz="1050" dirty="0">
                        <a:latin typeface="Times New Roman"/>
                        <a:ea typeface="Times New Roman"/>
                        <a:cs typeface="Times New Roman"/>
                      </a:endParaRP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b="1" dirty="0" smtClean="0">
                          <a:latin typeface="Times New Roman"/>
                          <a:ea typeface="Times New Roman"/>
                          <a:cs typeface="Times New Roman"/>
                        </a:rPr>
                        <a:t>21</a:t>
                      </a:r>
                      <a:r>
                        <a:rPr lang="ru-RU" sz="1050" b="1" baseline="0" dirty="0" smtClean="0">
                          <a:latin typeface="Times New Roman"/>
                          <a:ea typeface="Times New Roman"/>
                          <a:cs typeface="Times New Roman"/>
                        </a:rPr>
                        <a:t> 308,5</a:t>
                      </a:r>
                      <a:endParaRPr lang="ru-RU" sz="1050" b="1" dirty="0">
                        <a:latin typeface="Times New Roman"/>
                        <a:ea typeface="Times New Roman"/>
                        <a:cs typeface="Times New Roman"/>
                      </a:endParaRP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b="1" dirty="0" smtClean="0">
                          <a:latin typeface="Times New Roman"/>
                          <a:ea typeface="Times New Roman"/>
                          <a:cs typeface="Times New Roman"/>
                        </a:rPr>
                        <a:t>9 972,1</a:t>
                      </a:r>
                      <a:endParaRPr lang="ru-RU" sz="1050" b="1" dirty="0">
                        <a:latin typeface="Times New Roman"/>
                        <a:ea typeface="Times New Roman"/>
                        <a:cs typeface="Times New Roman"/>
                      </a:endParaRP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b="1" dirty="0" smtClean="0">
                          <a:latin typeface="Times New Roman"/>
                          <a:ea typeface="Times New Roman"/>
                          <a:cs typeface="Times New Roman"/>
                        </a:rPr>
                        <a:t>8 187,5</a:t>
                      </a:r>
                      <a:endParaRPr lang="ru-RU" sz="1050" b="1" dirty="0">
                        <a:latin typeface="Times New Roman"/>
                        <a:ea typeface="Times New Roman"/>
                        <a:cs typeface="Times New Roman"/>
                      </a:endParaRP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b="1" dirty="0" smtClean="0">
                          <a:latin typeface="Times New Roman"/>
                          <a:ea typeface="Times New Roman"/>
                          <a:cs typeface="Times New Roman"/>
                        </a:rPr>
                        <a:t>8 200,8</a:t>
                      </a:r>
                      <a:endParaRPr lang="ru-RU" sz="1050" b="1" dirty="0">
                        <a:latin typeface="Times New Roman"/>
                        <a:ea typeface="Times New Roman"/>
                        <a:cs typeface="Times New Roman"/>
                      </a:endParaRP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b="1" dirty="0" smtClean="0">
                          <a:latin typeface="Times New Roman"/>
                          <a:ea typeface="Times New Roman"/>
                          <a:cs typeface="Times New Roman"/>
                        </a:rPr>
                        <a:t>8 266,1</a:t>
                      </a:r>
                      <a:endParaRPr lang="ru-RU" sz="1050" b="1" dirty="0">
                        <a:latin typeface="Times New Roman"/>
                        <a:ea typeface="Times New Roman"/>
                        <a:cs typeface="Times New Roman"/>
                      </a:endParaRP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r>
              <a:tr h="180026">
                <a:tc>
                  <a:txBody>
                    <a:bodyPr/>
                    <a:lstStyle/>
                    <a:p>
                      <a:pPr indent="450215" algn="ctr">
                        <a:lnSpc>
                          <a:spcPct val="100000"/>
                        </a:lnSpc>
                        <a:spcAft>
                          <a:spcPts val="0"/>
                        </a:spcAft>
                      </a:pPr>
                      <a:r>
                        <a:rPr lang="ru-RU" sz="1050" dirty="0" smtClean="0">
                          <a:latin typeface="Times New Roman"/>
                          <a:ea typeface="Times New Roman"/>
                          <a:cs typeface="Times New Roman"/>
                        </a:rPr>
                        <a:t>111</a:t>
                      </a:r>
                      <a:endParaRPr lang="ru-RU" sz="1050" dirty="0">
                        <a:latin typeface="Times New Roman"/>
                        <a:ea typeface="Times New Roman"/>
                        <a:cs typeface="Times New Roman"/>
                      </a:endParaRPr>
                    </a:p>
                  </a:txBody>
                  <a:tcPr marL="31916" marR="3191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00000"/>
                        </a:lnSpc>
                        <a:spcAft>
                          <a:spcPts val="0"/>
                        </a:spcAft>
                      </a:pPr>
                      <a:endParaRPr lang="ru-RU" sz="1050" dirty="0" smtClean="0">
                        <a:latin typeface="Times New Roman"/>
                        <a:ea typeface="Times New Roman"/>
                        <a:cs typeface="Times New Roman"/>
                      </a:endParaRPr>
                    </a:p>
                    <a:p>
                      <a:pPr indent="21590" algn="l">
                        <a:lnSpc>
                          <a:spcPct val="100000"/>
                        </a:lnSpc>
                        <a:spcAft>
                          <a:spcPts val="0"/>
                        </a:spcAft>
                      </a:pPr>
                      <a:r>
                        <a:rPr lang="ru-RU" sz="1050" dirty="0" smtClean="0">
                          <a:latin typeface="Times New Roman"/>
                          <a:ea typeface="Times New Roman"/>
                          <a:cs typeface="Times New Roman"/>
                        </a:rPr>
                        <a:t>01</a:t>
                      </a:r>
                      <a:endParaRPr lang="ru-RU" sz="1050" dirty="0">
                        <a:latin typeface="Times New Roman"/>
                        <a:ea typeface="Times New Roman"/>
                        <a:cs typeface="Times New Roman"/>
                      </a:endParaRPr>
                    </a:p>
                  </a:txBody>
                  <a:tcPr marL="31916" marR="3191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00000"/>
                        </a:lnSpc>
                        <a:spcAft>
                          <a:spcPts val="0"/>
                        </a:spcAft>
                      </a:pPr>
                      <a:r>
                        <a:rPr lang="ru-RU" sz="1050" dirty="0" smtClean="0">
                          <a:latin typeface="Times New Roman"/>
                          <a:ea typeface="Times New Roman"/>
                          <a:cs typeface="Times New Roman"/>
                        </a:rPr>
                        <a:t>Физическая </a:t>
                      </a:r>
                      <a:r>
                        <a:rPr lang="ru-RU" sz="1050" dirty="0">
                          <a:latin typeface="Times New Roman"/>
                          <a:ea typeface="Times New Roman"/>
                          <a:cs typeface="Times New Roman"/>
                        </a:rPr>
                        <a:t>культура</a:t>
                      </a: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cs typeface="Times New Roman"/>
                        </a:rPr>
                        <a:t>10 234,5</a:t>
                      </a:r>
                      <a:endParaRPr lang="ru-RU" sz="1050" dirty="0">
                        <a:latin typeface="Times New Roman"/>
                        <a:ea typeface="Times New Roman"/>
                        <a:cs typeface="Times New Roman"/>
                      </a:endParaRP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cs typeface="Times New Roman"/>
                        </a:rPr>
                        <a:t>9 149,6</a:t>
                      </a:r>
                      <a:endParaRPr lang="ru-RU" sz="1050" dirty="0">
                        <a:latin typeface="Times New Roman"/>
                        <a:ea typeface="Times New Roman"/>
                        <a:cs typeface="Times New Roman"/>
                      </a:endParaRP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cs typeface="Times New Roman"/>
                        </a:rPr>
                        <a:t>8 167,5</a:t>
                      </a:r>
                      <a:endParaRPr lang="ru-RU" sz="1050" dirty="0">
                        <a:latin typeface="Times New Roman"/>
                        <a:ea typeface="Times New Roman"/>
                        <a:cs typeface="Times New Roman"/>
                      </a:endParaRP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cs typeface="Times New Roman"/>
                        </a:rPr>
                        <a:t>8 200,8</a:t>
                      </a:r>
                      <a:endParaRPr lang="ru-RU" sz="1050" dirty="0">
                        <a:latin typeface="Times New Roman"/>
                        <a:ea typeface="Times New Roman"/>
                        <a:cs typeface="Times New Roman"/>
                      </a:endParaRP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cs typeface="Times New Roman"/>
                        </a:rPr>
                        <a:t>8 266,1</a:t>
                      </a:r>
                      <a:endParaRPr lang="ru-RU" sz="1050" dirty="0">
                        <a:latin typeface="Times New Roman"/>
                        <a:ea typeface="Times New Roman"/>
                        <a:cs typeface="Times New Roman"/>
                      </a:endParaRP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r>
              <a:tr h="217176">
                <a:tc>
                  <a:txBody>
                    <a:bodyPr/>
                    <a:lstStyle/>
                    <a:p>
                      <a:pPr indent="450215" algn="ctr">
                        <a:lnSpc>
                          <a:spcPct val="100000"/>
                        </a:lnSpc>
                        <a:spcAft>
                          <a:spcPts val="0"/>
                        </a:spcAft>
                      </a:pPr>
                      <a:r>
                        <a:rPr lang="ru-RU" sz="1050" dirty="0" smtClean="0">
                          <a:latin typeface="Times New Roman"/>
                          <a:ea typeface="Times New Roman"/>
                          <a:cs typeface="Times New Roman"/>
                        </a:rPr>
                        <a:t>111</a:t>
                      </a:r>
                      <a:endParaRPr lang="ru-RU" sz="1050" dirty="0">
                        <a:latin typeface="Times New Roman"/>
                        <a:ea typeface="Times New Roman"/>
                        <a:cs typeface="Times New Roman"/>
                      </a:endParaRPr>
                    </a:p>
                  </a:txBody>
                  <a:tcPr marL="31916" marR="3191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00000"/>
                        </a:lnSpc>
                        <a:spcAft>
                          <a:spcPts val="0"/>
                        </a:spcAft>
                      </a:pPr>
                      <a:endParaRPr lang="ru-RU" sz="1050" dirty="0" smtClean="0">
                        <a:latin typeface="Times New Roman"/>
                        <a:ea typeface="Times New Roman"/>
                        <a:cs typeface="Times New Roman"/>
                      </a:endParaRPr>
                    </a:p>
                    <a:p>
                      <a:pPr indent="21590" algn="l">
                        <a:lnSpc>
                          <a:spcPct val="100000"/>
                        </a:lnSpc>
                        <a:spcAft>
                          <a:spcPts val="0"/>
                        </a:spcAft>
                      </a:pPr>
                      <a:r>
                        <a:rPr lang="ru-RU" sz="1050" dirty="0" smtClean="0">
                          <a:latin typeface="Times New Roman"/>
                          <a:ea typeface="Times New Roman"/>
                          <a:cs typeface="Times New Roman"/>
                        </a:rPr>
                        <a:t>02</a:t>
                      </a:r>
                      <a:endParaRPr lang="ru-RU" sz="1050" dirty="0">
                        <a:latin typeface="Times New Roman"/>
                        <a:ea typeface="Times New Roman"/>
                        <a:cs typeface="Times New Roman"/>
                      </a:endParaRPr>
                    </a:p>
                  </a:txBody>
                  <a:tcPr marL="31916" marR="3191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00000"/>
                        </a:lnSpc>
                        <a:spcAft>
                          <a:spcPts val="0"/>
                        </a:spcAft>
                      </a:pPr>
                      <a:r>
                        <a:rPr lang="ru-RU" sz="1050" dirty="0" smtClean="0">
                          <a:latin typeface="Times New Roman"/>
                          <a:ea typeface="Times New Roman"/>
                          <a:cs typeface="Times New Roman"/>
                        </a:rPr>
                        <a:t>Массовый </a:t>
                      </a:r>
                      <a:r>
                        <a:rPr lang="ru-RU" sz="1050" dirty="0">
                          <a:latin typeface="Times New Roman"/>
                          <a:ea typeface="Times New Roman"/>
                          <a:cs typeface="Times New Roman"/>
                        </a:rPr>
                        <a:t>спорт</a:t>
                      </a: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cs typeface="Times New Roman"/>
                        </a:rPr>
                        <a:t>11 074,0</a:t>
                      </a:r>
                      <a:endParaRPr lang="ru-RU" sz="1050" dirty="0">
                        <a:latin typeface="Times New Roman"/>
                        <a:ea typeface="Times New Roman"/>
                        <a:cs typeface="Times New Roman"/>
                      </a:endParaRP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cs typeface="Times New Roman"/>
                        </a:rPr>
                        <a:t>822,5</a:t>
                      </a:r>
                      <a:endParaRPr lang="ru-RU" sz="1050" dirty="0">
                        <a:latin typeface="Times New Roman"/>
                        <a:ea typeface="Times New Roman"/>
                        <a:cs typeface="Times New Roman"/>
                      </a:endParaRP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cs typeface="Times New Roman"/>
                        </a:rPr>
                        <a:t>20,0</a:t>
                      </a:r>
                      <a:endParaRPr lang="ru-RU" sz="1050" dirty="0">
                        <a:latin typeface="Times New Roman"/>
                        <a:ea typeface="Times New Roman"/>
                        <a:cs typeface="Times New Roman"/>
                      </a:endParaRP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cs typeface="Times New Roman"/>
                        </a:rPr>
                        <a:t>-</a:t>
                      </a:r>
                      <a:endParaRPr lang="ru-RU" sz="1050" dirty="0">
                        <a:latin typeface="Times New Roman"/>
                        <a:ea typeface="Times New Roman"/>
                        <a:cs typeface="Times New Roman"/>
                      </a:endParaRP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cs typeface="Times New Roman"/>
                        </a:rPr>
                        <a:t>-</a:t>
                      </a: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r>
              <a:tr h="254326">
                <a:tc>
                  <a:txBody>
                    <a:bodyPr/>
                    <a:lstStyle/>
                    <a:p>
                      <a:pPr indent="450215" algn="ctr">
                        <a:lnSpc>
                          <a:spcPct val="100000"/>
                        </a:lnSpc>
                        <a:spcAft>
                          <a:spcPts val="0"/>
                        </a:spcAft>
                      </a:pPr>
                      <a:r>
                        <a:rPr lang="ru-RU" sz="1050" b="1" dirty="0" smtClean="0">
                          <a:latin typeface="Times New Roman"/>
                          <a:ea typeface="Times New Roman"/>
                          <a:cs typeface="Times New Roman"/>
                        </a:rPr>
                        <a:t>112</a:t>
                      </a:r>
                      <a:endParaRPr lang="ru-RU" sz="1050" dirty="0">
                        <a:latin typeface="Times New Roman"/>
                        <a:ea typeface="Times New Roman"/>
                        <a:cs typeface="Times New Roman"/>
                      </a:endParaRPr>
                    </a:p>
                  </a:txBody>
                  <a:tcPr marL="31916" marR="3191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00000"/>
                        </a:lnSpc>
                        <a:spcAft>
                          <a:spcPts val="0"/>
                        </a:spcAft>
                      </a:pPr>
                      <a:endParaRPr lang="ru-RU" sz="1050" dirty="0">
                        <a:latin typeface="Times New Roman"/>
                        <a:ea typeface="Times New Roman"/>
                        <a:cs typeface="Times New Roman"/>
                      </a:endParaRPr>
                    </a:p>
                  </a:txBody>
                  <a:tcPr marL="31916" marR="3191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00000"/>
                        </a:lnSpc>
                        <a:spcAft>
                          <a:spcPts val="0"/>
                        </a:spcAft>
                      </a:pPr>
                      <a:r>
                        <a:rPr lang="ru-RU" sz="1050" b="1" dirty="0">
                          <a:latin typeface="Times New Roman"/>
                          <a:ea typeface="Times New Roman"/>
                          <a:cs typeface="Times New Roman"/>
                        </a:rPr>
                        <a:t>Средства массовой </a:t>
                      </a:r>
                      <a:endParaRPr lang="ru-RU" sz="1050" dirty="0">
                        <a:latin typeface="Times New Roman"/>
                        <a:ea typeface="Times New Roman"/>
                        <a:cs typeface="Times New Roman"/>
                      </a:endParaRPr>
                    </a:p>
                    <a:p>
                      <a:pPr indent="21590" algn="l">
                        <a:lnSpc>
                          <a:spcPct val="100000"/>
                        </a:lnSpc>
                        <a:spcAft>
                          <a:spcPts val="0"/>
                        </a:spcAft>
                      </a:pPr>
                      <a:r>
                        <a:rPr lang="ru-RU" sz="1050" b="1" dirty="0">
                          <a:latin typeface="Times New Roman"/>
                          <a:ea typeface="Times New Roman"/>
                          <a:cs typeface="Times New Roman"/>
                        </a:rPr>
                        <a:t>информации</a:t>
                      </a:r>
                      <a:endParaRPr lang="ru-RU" sz="1050" dirty="0">
                        <a:latin typeface="Times New Roman"/>
                        <a:ea typeface="Times New Roman"/>
                        <a:cs typeface="Times New Roman"/>
                      </a:endParaRP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b="1" dirty="0" smtClean="0">
                          <a:latin typeface="Times New Roman"/>
                          <a:ea typeface="Times New Roman"/>
                          <a:cs typeface="Times New Roman"/>
                        </a:rPr>
                        <a:t>462,7</a:t>
                      </a:r>
                      <a:endParaRPr lang="ru-RU" sz="1050" b="1" dirty="0">
                        <a:latin typeface="Times New Roman"/>
                        <a:ea typeface="Times New Roman"/>
                        <a:cs typeface="Times New Roman"/>
                      </a:endParaRP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b="1" dirty="0" smtClean="0">
                          <a:latin typeface="Times New Roman"/>
                          <a:ea typeface="Times New Roman"/>
                          <a:cs typeface="Times New Roman"/>
                        </a:rPr>
                        <a:t>542,9</a:t>
                      </a:r>
                      <a:endParaRPr lang="ru-RU" sz="1050" b="1" dirty="0">
                        <a:latin typeface="Times New Roman"/>
                        <a:ea typeface="Times New Roman"/>
                        <a:cs typeface="Times New Roman"/>
                      </a:endParaRP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b="1" dirty="0" smtClean="0">
                          <a:latin typeface="Times New Roman"/>
                          <a:ea typeface="Times New Roman"/>
                          <a:cs typeface="Times New Roman"/>
                        </a:rPr>
                        <a:t>676,9</a:t>
                      </a:r>
                      <a:endParaRPr lang="ru-RU" sz="1050" b="1" dirty="0">
                        <a:latin typeface="Times New Roman"/>
                        <a:ea typeface="Times New Roman"/>
                        <a:cs typeface="Times New Roman"/>
                      </a:endParaRP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b="1" dirty="0" smtClean="0">
                          <a:latin typeface="Times New Roman"/>
                          <a:ea typeface="Times New Roman"/>
                          <a:cs typeface="Times New Roman"/>
                        </a:rPr>
                        <a:t>-</a:t>
                      </a:r>
                      <a:endParaRPr lang="ru-RU" sz="1050" b="1" dirty="0">
                        <a:latin typeface="Times New Roman"/>
                        <a:ea typeface="Times New Roman"/>
                        <a:cs typeface="Times New Roman"/>
                      </a:endParaRP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b="1" dirty="0" smtClean="0">
                          <a:latin typeface="Times New Roman"/>
                          <a:ea typeface="Times New Roman"/>
                          <a:cs typeface="Times New Roman"/>
                        </a:rPr>
                        <a:t>-</a:t>
                      </a:r>
                      <a:endParaRPr lang="ru-RU" sz="1050" b="1" dirty="0">
                        <a:latin typeface="Times New Roman"/>
                        <a:ea typeface="Times New Roman"/>
                        <a:cs typeface="Times New Roman"/>
                      </a:endParaRP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r>
              <a:tr h="220038">
                <a:tc>
                  <a:txBody>
                    <a:bodyPr/>
                    <a:lstStyle/>
                    <a:p>
                      <a:pPr indent="450215" algn="ctr">
                        <a:lnSpc>
                          <a:spcPct val="100000"/>
                        </a:lnSpc>
                        <a:spcAft>
                          <a:spcPts val="0"/>
                        </a:spcAft>
                      </a:pPr>
                      <a:r>
                        <a:rPr lang="ru-RU" sz="1050" dirty="0" smtClean="0">
                          <a:latin typeface="Times New Roman"/>
                          <a:ea typeface="Times New Roman"/>
                          <a:cs typeface="Times New Roman"/>
                        </a:rPr>
                        <a:t>112</a:t>
                      </a:r>
                      <a:endParaRPr lang="ru-RU" sz="1050" dirty="0">
                        <a:latin typeface="Times New Roman"/>
                        <a:ea typeface="Times New Roman"/>
                        <a:cs typeface="Times New Roman"/>
                      </a:endParaRPr>
                    </a:p>
                  </a:txBody>
                  <a:tcPr marL="31916" marR="3191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00000"/>
                        </a:lnSpc>
                        <a:spcAft>
                          <a:spcPts val="0"/>
                        </a:spcAft>
                      </a:pPr>
                      <a:endParaRPr lang="ru-RU" sz="1050" dirty="0" smtClean="0">
                        <a:latin typeface="Times New Roman"/>
                        <a:ea typeface="Times New Roman"/>
                        <a:cs typeface="Times New Roman"/>
                      </a:endParaRPr>
                    </a:p>
                    <a:p>
                      <a:pPr indent="21590" algn="l">
                        <a:lnSpc>
                          <a:spcPct val="100000"/>
                        </a:lnSpc>
                        <a:spcAft>
                          <a:spcPts val="0"/>
                        </a:spcAft>
                      </a:pPr>
                      <a:r>
                        <a:rPr lang="ru-RU" sz="1050" dirty="0" smtClean="0">
                          <a:latin typeface="Times New Roman"/>
                          <a:ea typeface="Times New Roman"/>
                          <a:cs typeface="Times New Roman"/>
                        </a:rPr>
                        <a:t>02</a:t>
                      </a:r>
                      <a:endParaRPr lang="ru-RU" sz="1050" dirty="0">
                        <a:latin typeface="Times New Roman"/>
                        <a:ea typeface="Times New Roman"/>
                        <a:cs typeface="Times New Roman"/>
                      </a:endParaRPr>
                    </a:p>
                  </a:txBody>
                  <a:tcPr marL="31916" marR="3191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00000"/>
                        </a:lnSpc>
                        <a:spcAft>
                          <a:spcPts val="0"/>
                        </a:spcAft>
                      </a:pPr>
                      <a:r>
                        <a:rPr lang="ru-RU" sz="1050" dirty="0" smtClean="0">
                          <a:latin typeface="Times New Roman"/>
                          <a:ea typeface="Times New Roman"/>
                          <a:cs typeface="Times New Roman"/>
                        </a:rPr>
                        <a:t>Периодическая </a:t>
                      </a:r>
                      <a:r>
                        <a:rPr lang="ru-RU" sz="1050" dirty="0">
                          <a:latin typeface="Times New Roman"/>
                          <a:ea typeface="Times New Roman"/>
                          <a:cs typeface="Times New Roman"/>
                        </a:rPr>
                        <a:t>печать и издательства</a:t>
                      </a: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cs typeface="Times New Roman"/>
                        </a:rPr>
                        <a:t>462,7</a:t>
                      </a:r>
                      <a:endParaRPr lang="ru-RU" sz="1050" dirty="0">
                        <a:latin typeface="Times New Roman"/>
                        <a:ea typeface="Times New Roman"/>
                        <a:cs typeface="Times New Roman"/>
                      </a:endParaRP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cs typeface="Times New Roman"/>
                        </a:rPr>
                        <a:t>542,9</a:t>
                      </a:r>
                      <a:endParaRPr lang="ru-RU" sz="1050" dirty="0">
                        <a:latin typeface="Times New Roman"/>
                        <a:ea typeface="Times New Roman"/>
                        <a:cs typeface="Times New Roman"/>
                      </a:endParaRP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cs typeface="Times New Roman"/>
                        </a:rPr>
                        <a:t>676,9</a:t>
                      </a:r>
                      <a:endParaRPr lang="ru-RU" sz="1050" dirty="0">
                        <a:latin typeface="Times New Roman"/>
                        <a:ea typeface="Times New Roman"/>
                        <a:cs typeface="Times New Roman"/>
                      </a:endParaRP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cs typeface="Times New Roman"/>
                        </a:rPr>
                        <a:t>-</a:t>
                      </a:r>
                      <a:endParaRPr lang="ru-RU" sz="1050" dirty="0">
                        <a:latin typeface="Times New Roman"/>
                        <a:ea typeface="Times New Roman"/>
                        <a:cs typeface="Times New Roman"/>
                      </a:endParaRP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cs typeface="Times New Roman"/>
                        </a:rPr>
                        <a:t>-</a:t>
                      </a:r>
                      <a:endParaRPr lang="ru-RU" sz="1050" dirty="0">
                        <a:latin typeface="Times New Roman"/>
                        <a:ea typeface="Times New Roman"/>
                        <a:cs typeface="Times New Roman"/>
                      </a:endParaRP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r>
              <a:tr h="322902">
                <a:tc>
                  <a:txBody>
                    <a:bodyPr/>
                    <a:lstStyle/>
                    <a:p>
                      <a:pPr indent="450215" algn="ctr">
                        <a:lnSpc>
                          <a:spcPct val="100000"/>
                        </a:lnSpc>
                        <a:spcAft>
                          <a:spcPts val="0"/>
                        </a:spcAft>
                      </a:pPr>
                      <a:r>
                        <a:rPr lang="ru-RU" sz="1050" b="1" dirty="0" smtClean="0">
                          <a:latin typeface="Times New Roman"/>
                          <a:ea typeface="Times New Roman"/>
                          <a:cs typeface="Times New Roman"/>
                        </a:rPr>
                        <a:t>113</a:t>
                      </a:r>
                      <a:endParaRPr lang="ru-RU" sz="1050" dirty="0">
                        <a:latin typeface="Times New Roman"/>
                        <a:ea typeface="Times New Roman"/>
                        <a:cs typeface="Times New Roman"/>
                      </a:endParaRPr>
                    </a:p>
                  </a:txBody>
                  <a:tcPr marL="31916" marR="3191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00000"/>
                        </a:lnSpc>
                        <a:spcAft>
                          <a:spcPts val="0"/>
                        </a:spcAft>
                      </a:pPr>
                      <a:endParaRPr lang="ru-RU" sz="1050" dirty="0">
                        <a:latin typeface="Times New Roman"/>
                        <a:ea typeface="Times New Roman"/>
                        <a:cs typeface="Times New Roman"/>
                      </a:endParaRPr>
                    </a:p>
                  </a:txBody>
                  <a:tcPr marL="31916" marR="3191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00000"/>
                        </a:lnSpc>
                        <a:spcAft>
                          <a:spcPts val="0"/>
                        </a:spcAft>
                      </a:pPr>
                      <a:r>
                        <a:rPr lang="ru-RU" sz="1050" b="1" dirty="0">
                          <a:latin typeface="Times New Roman"/>
                          <a:ea typeface="Times New Roman"/>
                          <a:cs typeface="Times New Roman"/>
                        </a:rPr>
                        <a:t>Обслуживание </a:t>
                      </a:r>
                      <a:endParaRPr lang="ru-RU" sz="1050" dirty="0">
                        <a:latin typeface="Times New Roman"/>
                        <a:ea typeface="Times New Roman"/>
                        <a:cs typeface="Times New Roman"/>
                      </a:endParaRPr>
                    </a:p>
                    <a:p>
                      <a:pPr indent="21590" algn="l">
                        <a:lnSpc>
                          <a:spcPct val="100000"/>
                        </a:lnSpc>
                        <a:spcAft>
                          <a:spcPts val="0"/>
                        </a:spcAft>
                      </a:pPr>
                      <a:r>
                        <a:rPr lang="ru-RU" sz="1050" b="1" dirty="0">
                          <a:latin typeface="Times New Roman"/>
                          <a:ea typeface="Times New Roman"/>
                          <a:cs typeface="Times New Roman"/>
                        </a:rPr>
                        <a:t>муниципального долга</a:t>
                      </a:r>
                      <a:endParaRPr lang="ru-RU" sz="1050" dirty="0">
                        <a:latin typeface="Times New Roman"/>
                        <a:ea typeface="Times New Roman"/>
                        <a:cs typeface="Times New Roman"/>
                      </a:endParaRP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b="1" dirty="0" smtClean="0">
                          <a:latin typeface="Times New Roman"/>
                          <a:ea typeface="Times New Roman"/>
                          <a:cs typeface="Times New Roman"/>
                        </a:rPr>
                        <a:t>81,4</a:t>
                      </a:r>
                      <a:endParaRPr lang="ru-RU" sz="1050" b="1" dirty="0">
                        <a:latin typeface="Times New Roman"/>
                        <a:ea typeface="Times New Roman"/>
                        <a:cs typeface="Times New Roman"/>
                      </a:endParaRP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b="1" dirty="0" smtClean="0">
                          <a:latin typeface="Times New Roman"/>
                          <a:ea typeface="Times New Roman"/>
                          <a:cs typeface="Times New Roman"/>
                        </a:rPr>
                        <a:t>68,1</a:t>
                      </a:r>
                      <a:endParaRPr lang="ru-RU" sz="1050" b="1" dirty="0">
                        <a:latin typeface="Times New Roman"/>
                        <a:ea typeface="Times New Roman"/>
                        <a:cs typeface="Times New Roman"/>
                      </a:endParaRP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b="1" dirty="0" smtClean="0">
                          <a:latin typeface="Times New Roman"/>
                          <a:ea typeface="Times New Roman"/>
                          <a:cs typeface="Times New Roman"/>
                        </a:rPr>
                        <a:t>300,0</a:t>
                      </a:r>
                      <a:endParaRPr lang="ru-RU" sz="1050" b="1" dirty="0">
                        <a:latin typeface="Times New Roman"/>
                        <a:ea typeface="Times New Roman"/>
                        <a:cs typeface="Times New Roman"/>
                      </a:endParaRP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b="1" dirty="0" smtClean="0">
                          <a:latin typeface="Times New Roman"/>
                          <a:ea typeface="Times New Roman"/>
                          <a:cs typeface="Times New Roman"/>
                        </a:rPr>
                        <a:t>300,0</a:t>
                      </a:r>
                      <a:endParaRPr lang="ru-RU" sz="1050" b="1" dirty="0">
                        <a:latin typeface="Times New Roman"/>
                        <a:ea typeface="Times New Roman"/>
                        <a:cs typeface="Times New Roman"/>
                      </a:endParaRP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b="1" dirty="0" smtClean="0">
                          <a:latin typeface="Times New Roman"/>
                          <a:ea typeface="Times New Roman"/>
                          <a:cs typeface="Times New Roman"/>
                        </a:rPr>
                        <a:t>300,0</a:t>
                      </a:r>
                      <a:endParaRPr lang="ru-RU" sz="1050" b="1" dirty="0">
                        <a:latin typeface="Times New Roman"/>
                        <a:ea typeface="Times New Roman"/>
                        <a:cs typeface="Times New Roman"/>
                      </a:endParaRP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r>
              <a:tr h="357190">
                <a:tc>
                  <a:txBody>
                    <a:bodyPr/>
                    <a:lstStyle/>
                    <a:p>
                      <a:pPr indent="450215" algn="ctr">
                        <a:lnSpc>
                          <a:spcPct val="100000"/>
                        </a:lnSpc>
                        <a:spcAft>
                          <a:spcPts val="0"/>
                        </a:spcAft>
                      </a:pPr>
                      <a:r>
                        <a:rPr lang="ru-RU" sz="1050" dirty="0" smtClean="0">
                          <a:latin typeface="Times New Roman"/>
                          <a:ea typeface="Times New Roman"/>
                          <a:cs typeface="Times New Roman"/>
                        </a:rPr>
                        <a:t>113</a:t>
                      </a:r>
                      <a:endParaRPr lang="ru-RU" sz="1050" dirty="0">
                        <a:latin typeface="Times New Roman"/>
                        <a:ea typeface="Times New Roman"/>
                        <a:cs typeface="Times New Roman"/>
                      </a:endParaRPr>
                    </a:p>
                  </a:txBody>
                  <a:tcPr marL="31916" marR="3191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00000"/>
                        </a:lnSpc>
                        <a:spcAft>
                          <a:spcPts val="0"/>
                        </a:spcAft>
                      </a:pPr>
                      <a:endParaRPr lang="ru-RU" sz="1050" dirty="0" smtClean="0">
                        <a:latin typeface="Times New Roman"/>
                        <a:ea typeface="Times New Roman"/>
                        <a:cs typeface="Times New Roman"/>
                      </a:endParaRPr>
                    </a:p>
                    <a:p>
                      <a:pPr indent="21590" algn="l">
                        <a:lnSpc>
                          <a:spcPct val="100000"/>
                        </a:lnSpc>
                        <a:spcAft>
                          <a:spcPts val="0"/>
                        </a:spcAft>
                      </a:pPr>
                      <a:r>
                        <a:rPr lang="ru-RU" sz="1050" dirty="0" smtClean="0">
                          <a:latin typeface="Times New Roman"/>
                          <a:ea typeface="Times New Roman"/>
                          <a:cs typeface="Times New Roman"/>
                        </a:rPr>
                        <a:t>01</a:t>
                      </a:r>
                      <a:endParaRPr lang="ru-RU" sz="1050" dirty="0">
                        <a:latin typeface="Times New Roman"/>
                        <a:ea typeface="Times New Roman"/>
                        <a:cs typeface="Times New Roman"/>
                      </a:endParaRPr>
                    </a:p>
                  </a:txBody>
                  <a:tcPr marL="31916" marR="3191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00000"/>
                        </a:lnSpc>
                        <a:spcAft>
                          <a:spcPts val="0"/>
                        </a:spcAft>
                      </a:pPr>
                      <a:r>
                        <a:rPr lang="ru-RU" sz="1050" dirty="0">
                          <a:latin typeface="Times New Roman"/>
                          <a:ea typeface="Times New Roman"/>
                          <a:cs typeface="Times New Roman"/>
                        </a:rPr>
                        <a:t>Обслуживание государственного внутреннего и муниципального долга</a:t>
                      </a: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cs typeface="Times New Roman"/>
                        </a:rPr>
                        <a:t>81,4</a:t>
                      </a:r>
                      <a:endParaRPr lang="ru-RU" sz="1050" dirty="0">
                        <a:latin typeface="Times New Roman"/>
                        <a:ea typeface="Times New Roman"/>
                        <a:cs typeface="Times New Roman"/>
                      </a:endParaRP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cs typeface="Times New Roman"/>
                        </a:rPr>
                        <a:t>68,1</a:t>
                      </a:r>
                      <a:endParaRPr lang="ru-RU" sz="1050" dirty="0">
                        <a:latin typeface="Times New Roman"/>
                        <a:ea typeface="Times New Roman"/>
                        <a:cs typeface="Times New Roman"/>
                      </a:endParaRP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cs typeface="Times New Roman"/>
                        </a:rPr>
                        <a:t>300,0</a:t>
                      </a:r>
                      <a:endParaRPr lang="ru-RU" sz="1050" dirty="0">
                        <a:latin typeface="Times New Roman"/>
                        <a:ea typeface="Times New Roman"/>
                        <a:cs typeface="Times New Roman"/>
                      </a:endParaRP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cs typeface="Times New Roman"/>
                        </a:rPr>
                        <a:t>300,0</a:t>
                      </a:r>
                      <a:endParaRPr lang="ru-RU" sz="1050" dirty="0">
                        <a:latin typeface="Times New Roman"/>
                        <a:ea typeface="Times New Roman"/>
                        <a:cs typeface="Times New Roman"/>
                      </a:endParaRP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cs typeface="Times New Roman"/>
                        </a:rPr>
                        <a:t>300,0</a:t>
                      </a:r>
                      <a:endParaRPr lang="ru-RU" sz="1050" dirty="0">
                        <a:latin typeface="Times New Roman"/>
                        <a:ea typeface="Times New Roman"/>
                        <a:cs typeface="Times New Roman"/>
                      </a:endParaRP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r>
              <a:tr h="291476">
                <a:tc>
                  <a:txBody>
                    <a:bodyPr/>
                    <a:lstStyle/>
                    <a:p>
                      <a:pPr indent="450215" algn="ctr">
                        <a:lnSpc>
                          <a:spcPct val="100000"/>
                        </a:lnSpc>
                        <a:spcAft>
                          <a:spcPts val="0"/>
                        </a:spcAft>
                      </a:pPr>
                      <a:r>
                        <a:rPr lang="ru-RU" sz="1050" b="1" dirty="0" smtClean="0">
                          <a:latin typeface="Times New Roman"/>
                          <a:ea typeface="Times New Roman"/>
                          <a:cs typeface="Times New Roman"/>
                        </a:rPr>
                        <a:t>114</a:t>
                      </a:r>
                      <a:endParaRPr lang="ru-RU" sz="1050" b="1" dirty="0">
                        <a:latin typeface="Times New Roman"/>
                        <a:ea typeface="Times New Roman"/>
                        <a:cs typeface="Times New Roman"/>
                      </a:endParaRPr>
                    </a:p>
                  </a:txBody>
                  <a:tcPr marL="31916" marR="3191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00000"/>
                        </a:lnSpc>
                        <a:spcAft>
                          <a:spcPts val="0"/>
                        </a:spcAft>
                      </a:pPr>
                      <a:endParaRPr lang="ru-RU" sz="1050" b="1" dirty="0">
                        <a:latin typeface="Times New Roman"/>
                        <a:ea typeface="Times New Roman"/>
                        <a:cs typeface="Times New Roman"/>
                      </a:endParaRPr>
                    </a:p>
                  </a:txBody>
                  <a:tcPr marL="31916" marR="3191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00000"/>
                        </a:lnSpc>
                        <a:spcAft>
                          <a:spcPts val="0"/>
                        </a:spcAft>
                      </a:pPr>
                      <a:r>
                        <a:rPr lang="ru-RU" sz="1050" b="1" dirty="0" smtClean="0">
                          <a:latin typeface="Times New Roman"/>
                          <a:ea typeface="Times New Roman"/>
                          <a:cs typeface="Times New Roman"/>
                        </a:rPr>
                        <a:t>Межбюджетные </a:t>
                      </a:r>
                      <a:r>
                        <a:rPr lang="ru-RU" sz="1050" b="1" dirty="0">
                          <a:latin typeface="Times New Roman"/>
                          <a:ea typeface="Times New Roman"/>
                          <a:cs typeface="Times New Roman"/>
                        </a:rPr>
                        <a:t>трансферты</a:t>
                      </a: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b="1" dirty="0" smtClean="0">
                          <a:latin typeface="Times New Roman"/>
                          <a:ea typeface="Times New Roman"/>
                          <a:cs typeface="Times New Roman"/>
                        </a:rPr>
                        <a:t>3 833,0</a:t>
                      </a:r>
                      <a:endParaRPr lang="ru-RU" sz="1050" b="1" dirty="0">
                        <a:latin typeface="Times New Roman"/>
                        <a:ea typeface="Times New Roman"/>
                        <a:cs typeface="Times New Roman"/>
                      </a:endParaRP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b="1" dirty="0" smtClean="0">
                          <a:latin typeface="Times New Roman"/>
                          <a:ea typeface="Times New Roman"/>
                          <a:cs typeface="Times New Roman"/>
                        </a:rPr>
                        <a:t>2 855,2</a:t>
                      </a:r>
                      <a:endParaRPr lang="ru-RU" sz="1050" b="1" dirty="0">
                        <a:latin typeface="Times New Roman"/>
                        <a:ea typeface="Times New Roman"/>
                        <a:cs typeface="Times New Roman"/>
                      </a:endParaRP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b="1" dirty="0" smtClean="0">
                          <a:latin typeface="Times New Roman"/>
                          <a:ea typeface="Times New Roman"/>
                          <a:cs typeface="Times New Roman"/>
                        </a:rPr>
                        <a:t>2 978,5</a:t>
                      </a:r>
                      <a:endParaRPr lang="ru-RU" sz="1050" b="1" dirty="0">
                        <a:latin typeface="Times New Roman"/>
                        <a:ea typeface="Times New Roman"/>
                        <a:cs typeface="Times New Roman"/>
                      </a:endParaRP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b="1" dirty="0" smtClean="0">
                          <a:latin typeface="Times New Roman"/>
                          <a:ea typeface="Times New Roman"/>
                          <a:cs typeface="Times New Roman"/>
                        </a:rPr>
                        <a:t>3 094,4</a:t>
                      </a:r>
                      <a:endParaRPr lang="ru-RU" sz="1050" b="1" dirty="0">
                        <a:latin typeface="Times New Roman"/>
                        <a:ea typeface="Times New Roman"/>
                        <a:cs typeface="Times New Roman"/>
                      </a:endParaRP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b="1" dirty="0" smtClean="0">
                          <a:latin typeface="Times New Roman"/>
                          <a:ea typeface="Times New Roman"/>
                          <a:cs typeface="Times New Roman"/>
                        </a:rPr>
                        <a:t>3 214,3</a:t>
                      </a:r>
                      <a:endParaRPr lang="ru-RU" sz="1050" b="1" dirty="0">
                        <a:latin typeface="Times New Roman"/>
                        <a:ea typeface="Times New Roman"/>
                        <a:cs typeface="Times New Roman"/>
                      </a:endParaRP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r>
              <a:tr h="537216">
                <a:tc>
                  <a:txBody>
                    <a:bodyPr/>
                    <a:lstStyle/>
                    <a:p>
                      <a:pPr indent="450215" algn="ctr">
                        <a:lnSpc>
                          <a:spcPct val="100000"/>
                        </a:lnSpc>
                        <a:spcAft>
                          <a:spcPts val="0"/>
                        </a:spcAft>
                      </a:pPr>
                      <a:r>
                        <a:rPr lang="ru-RU" sz="1050" dirty="0" smtClean="0">
                          <a:latin typeface="Times New Roman"/>
                          <a:ea typeface="Times New Roman"/>
                          <a:cs typeface="Times New Roman"/>
                        </a:rPr>
                        <a:t>114</a:t>
                      </a:r>
                      <a:endParaRPr lang="ru-RU" sz="1050" dirty="0">
                        <a:latin typeface="Times New Roman"/>
                        <a:ea typeface="Times New Roman"/>
                        <a:cs typeface="Times New Roman"/>
                      </a:endParaRPr>
                    </a:p>
                  </a:txBody>
                  <a:tcPr marL="31916" marR="3191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00000"/>
                        </a:lnSpc>
                        <a:spcAft>
                          <a:spcPts val="0"/>
                        </a:spcAft>
                      </a:pPr>
                      <a:endParaRPr lang="ru-RU" sz="1050" dirty="0" smtClean="0">
                        <a:latin typeface="Times New Roman"/>
                        <a:ea typeface="Times New Roman"/>
                        <a:cs typeface="Times New Roman"/>
                      </a:endParaRPr>
                    </a:p>
                    <a:p>
                      <a:pPr indent="21590" algn="l">
                        <a:lnSpc>
                          <a:spcPct val="100000"/>
                        </a:lnSpc>
                        <a:spcAft>
                          <a:spcPts val="0"/>
                        </a:spcAft>
                      </a:pPr>
                      <a:r>
                        <a:rPr lang="ru-RU" sz="1050" dirty="0" smtClean="0">
                          <a:latin typeface="Times New Roman"/>
                          <a:ea typeface="Times New Roman"/>
                          <a:cs typeface="Times New Roman"/>
                        </a:rPr>
                        <a:t>01</a:t>
                      </a:r>
                      <a:endParaRPr lang="ru-RU" sz="1050" dirty="0">
                        <a:latin typeface="Times New Roman"/>
                        <a:ea typeface="Times New Roman"/>
                        <a:cs typeface="Times New Roman"/>
                      </a:endParaRPr>
                    </a:p>
                  </a:txBody>
                  <a:tcPr marL="31916" marR="3191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00000"/>
                        </a:lnSpc>
                        <a:spcAft>
                          <a:spcPts val="0"/>
                        </a:spcAft>
                      </a:pPr>
                      <a:r>
                        <a:rPr lang="ru-RU" sz="1050" dirty="0">
                          <a:latin typeface="Times New Roman"/>
                          <a:ea typeface="Times New Roman"/>
                          <a:cs typeface="Times New Roman"/>
                        </a:rPr>
                        <a:t>Дотации на выравнивание бюджетной обеспеченности субъектов Российской </a:t>
                      </a:r>
                    </a:p>
                    <a:p>
                      <a:pPr indent="21590" algn="l">
                        <a:lnSpc>
                          <a:spcPct val="100000"/>
                        </a:lnSpc>
                        <a:spcAft>
                          <a:spcPts val="0"/>
                        </a:spcAft>
                      </a:pPr>
                      <a:r>
                        <a:rPr lang="ru-RU" sz="1050" dirty="0">
                          <a:latin typeface="Times New Roman"/>
                          <a:ea typeface="Times New Roman"/>
                          <a:cs typeface="Times New Roman"/>
                        </a:rPr>
                        <a:t>Федерации и муниципальных образований</a:t>
                      </a: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cs typeface="Times New Roman"/>
                        </a:rPr>
                        <a:t>2 759,7</a:t>
                      </a:r>
                      <a:endParaRPr lang="ru-RU" sz="1050" dirty="0">
                        <a:latin typeface="Times New Roman"/>
                        <a:ea typeface="Times New Roman"/>
                        <a:cs typeface="Times New Roman"/>
                      </a:endParaRP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cs typeface="Times New Roman"/>
                        </a:rPr>
                        <a:t>2 855,2</a:t>
                      </a:r>
                      <a:endParaRPr lang="ru-RU" sz="1050" dirty="0">
                        <a:latin typeface="Times New Roman"/>
                        <a:ea typeface="Times New Roman"/>
                        <a:cs typeface="Times New Roman"/>
                      </a:endParaRP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cs typeface="Times New Roman"/>
                        </a:rPr>
                        <a:t>2 978,5</a:t>
                      </a:r>
                      <a:endParaRPr lang="ru-RU" sz="1050" dirty="0">
                        <a:latin typeface="Times New Roman"/>
                        <a:ea typeface="Times New Roman"/>
                        <a:cs typeface="Times New Roman"/>
                      </a:endParaRP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cs typeface="Times New Roman"/>
                        </a:rPr>
                        <a:t>3 094,4</a:t>
                      </a:r>
                      <a:endParaRPr lang="ru-RU" sz="1050" dirty="0">
                        <a:latin typeface="Times New Roman"/>
                        <a:ea typeface="Times New Roman"/>
                        <a:cs typeface="Times New Roman"/>
                      </a:endParaRP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cs typeface="Times New Roman"/>
                        </a:rPr>
                        <a:t>3 214,3</a:t>
                      </a:r>
                      <a:endParaRPr lang="ru-RU" sz="1050" dirty="0">
                        <a:latin typeface="Times New Roman"/>
                        <a:ea typeface="Times New Roman"/>
                        <a:cs typeface="Times New Roman"/>
                      </a:endParaRP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r>
              <a:tr h="537216">
                <a:tc>
                  <a:txBody>
                    <a:bodyPr/>
                    <a:lstStyle/>
                    <a:p>
                      <a:pPr indent="450215" algn="ctr">
                        <a:lnSpc>
                          <a:spcPct val="100000"/>
                        </a:lnSpc>
                        <a:spcAft>
                          <a:spcPts val="0"/>
                        </a:spcAft>
                      </a:pPr>
                      <a:r>
                        <a:rPr lang="ru-RU" sz="1050" dirty="0" smtClean="0">
                          <a:latin typeface="Times New Roman"/>
                          <a:ea typeface="Times New Roman"/>
                          <a:cs typeface="Times New Roman"/>
                        </a:rPr>
                        <a:t>114</a:t>
                      </a:r>
                      <a:endParaRPr lang="ru-RU" sz="1050" dirty="0">
                        <a:latin typeface="Times New Roman"/>
                        <a:ea typeface="Times New Roman"/>
                        <a:cs typeface="Times New Roman"/>
                      </a:endParaRPr>
                    </a:p>
                  </a:txBody>
                  <a:tcPr marL="31916" marR="3191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00000"/>
                        </a:lnSpc>
                        <a:spcAft>
                          <a:spcPts val="0"/>
                        </a:spcAft>
                      </a:pPr>
                      <a:endParaRPr lang="ru-RU" sz="1050" dirty="0" smtClean="0">
                        <a:latin typeface="Times New Roman"/>
                        <a:ea typeface="Times New Roman"/>
                        <a:cs typeface="Times New Roman"/>
                      </a:endParaRPr>
                    </a:p>
                    <a:p>
                      <a:pPr indent="21590" algn="l">
                        <a:lnSpc>
                          <a:spcPct val="100000"/>
                        </a:lnSpc>
                        <a:spcAft>
                          <a:spcPts val="0"/>
                        </a:spcAft>
                      </a:pPr>
                      <a:r>
                        <a:rPr lang="ru-RU" sz="1050" dirty="0" smtClean="0">
                          <a:latin typeface="Times New Roman"/>
                          <a:ea typeface="Times New Roman"/>
                          <a:cs typeface="Times New Roman"/>
                        </a:rPr>
                        <a:t>03</a:t>
                      </a:r>
                      <a:endParaRPr lang="ru-RU" sz="1050" dirty="0">
                        <a:latin typeface="Times New Roman"/>
                        <a:ea typeface="Times New Roman"/>
                        <a:cs typeface="Times New Roman"/>
                      </a:endParaRPr>
                    </a:p>
                  </a:txBody>
                  <a:tcPr marL="31916" marR="3191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00000"/>
                        </a:lnSpc>
                        <a:spcAft>
                          <a:spcPts val="0"/>
                        </a:spcAft>
                      </a:pPr>
                      <a:r>
                        <a:rPr lang="ru-RU" sz="1050" dirty="0" smtClean="0">
                          <a:latin typeface="Times New Roman"/>
                          <a:ea typeface="Times New Roman"/>
                          <a:cs typeface="Times New Roman"/>
                        </a:rPr>
                        <a:t>Прочие межбюджетные трансферты бюджетам субъектов Российской Федерации и муниципальных образований общего характера</a:t>
                      </a:r>
                      <a:endParaRPr lang="ru-RU" sz="1050" dirty="0">
                        <a:latin typeface="Times New Roman"/>
                        <a:ea typeface="Times New Roman"/>
                        <a:cs typeface="Times New Roman"/>
                      </a:endParaRP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cs typeface="Times New Roman"/>
                        </a:rPr>
                        <a:t>1073,3</a:t>
                      </a:r>
                      <a:endParaRPr lang="ru-RU" sz="1050" dirty="0">
                        <a:latin typeface="Times New Roman"/>
                        <a:ea typeface="Times New Roman"/>
                        <a:cs typeface="Times New Roman"/>
                      </a:endParaRP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cs typeface="Times New Roman"/>
                        </a:rPr>
                        <a:t>-</a:t>
                      </a:r>
                      <a:endParaRPr lang="ru-RU" sz="1050" dirty="0">
                        <a:latin typeface="Times New Roman"/>
                        <a:ea typeface="Times New Roman"/>
                        <a:cs typeface="Times New Roman"/>
                      </a:endParaRP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cs typeface="Times New Roman"/>
                        </a:rPr>
                        <a:t>-</a:t>
                      </a:r>
                      <a:endParaRPr lang="ru-RU" sz="1050" dirty="0">
                        <a:latin typeface="Times New Roman"/>
                        <a:ea typeface="Times New Roman"/>
                        <a:cs typeface="Times New Roman"/>
                      </a:endParaRP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cs typeface="Times New Roman"/>
                        </a:rPr>
                        <a:t>-</a:t>
                      </a:r>
                      <a:endParaRPr lang="ru-RU" sz="1050" dirty="0">
                        <a:latin typeface="Times New Roman"/>
                        <a:ea typeface="Times New Roman"/>
                        <a:cs typeface="Times New Roman"/>
                      </a:endParaRP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cs typeface="Times New Roman"/>
                        </a:rPr>
                        <a:t>-</a:t>
                      </a:r>
                      <a:endParaRPr lang="ru-RU" sz="1050" dirty="0">
                        <a:latin typeface="Times New Roman"/>
                        <a:ea typeface="Times New Roman"/>
                        <a:cs typeface="Times New Roman"/>
                      </a:endParaRP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r>
              <a:tr h="262912">
                <a:tc gridSpan="3">
                  <a:txBody>
                    <a:bodyPr/>
                    <a:lstStyle/>
                    <a:p>
                      <a:pPr indent="21590" algn="l">
                        <a:lnSpc>
                          <a:spcPct val="100000"/>
                        </a:lnSpc>
                        <a:spcAft>
                          <a:spcPts val="0"/>
                        </a:spcAft>
                      </a:pPr>
                      <a:r>
                        <a:rPr lang="ru-RU" sz="1050" b="1" i="1" dirty="0">
                          <a:latin typeface="Times New Roman"/>
                          <a:ea typeface="Times New Roman"/>
                          <a:cs typeface="Times New Roman"/>
                        </a:rPr>
                        <a:t>ИТОГО</a:t>
                      </a:r>
                      <a:endParaRPr lang="ru-RU" sz="1050" b="1" dirty="0">
                        <a:latin typeface="Times New Roman"/>
                        <a:ea typeface="Times New Roman"/>
                        <a:cs typeface="Times New Roman"/>
                      </a:endParaRP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hMerge="1">
                  <a:txBody>
                    <a:bodyPr/>
                    <a:lstStyle/>
                    <a:p>
                      <a:pPr indent="21590" algn="ctr">
                        <a:lnSpc>
                          <a:spcPct val="100000"/>
                        </a:lnSpc>
                        <a:spcAft>
                          <a:spcPts val="0"/>
                        </a:spcAft>
                      </a:pPr>
                      <a:endParaRPr lang="ru-RU" sz="1050" dirty="0">
                        <a:latin typeface="Times New Roman"/>
                        <a:ea typeface="Times New Roman"/>
                        <a:cs typeface="Times New Roman"/>
                      </a:endParaRPr>
                    </a:p>
                  </a:txBody>
                  <a:tcPr marL="31916" marR="3191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hMerge="1">
                  <a:txBody>
                    <a:bodyPr/>
                    <a:lstStyle/>
                    <a:p>
                      <a:pPr indent="21590" algn="l">
                        <a:lnSpc>
                          <a:spcPct val="100000"/>
                        </a:lnSpc>
                        <a:spcAft>
                          <a:spcPts val="0"/>
                        </a:spcAft>
                      </a:pPr>
                      <a:endParaRPr lang="ru-RU" sz="1050" dirty="0">
                        <a:latin typeface="Times New Roman"/>
                        <a:ea typeface="Times New Roman"/>
                        <a:cs typeface="Times New Roman"/>
                      </a:endParaRP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b="1" dirty="0" smtClean="0">
                          <a:latin typeface="Times New Roman"/>
                          <a:ea typeface="Times New Roman"/>
                          <a:cs typeface="Times New Roman"/>
                        </a:rPr>
                        <a:t>1 047 465,7</a:t>
                      </a:r>
                      <a:endParaRPr lang="ru-RU" sz="1050" b="1" dirty="0">
                        <a:latin typeface="Times New Roman"/>
                        <a:ea typeface="Times New Roman"/>
                        <a:cs typeface="Times New Roman"/>
                      </a:endParaRP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b="1" dirty="0" smtClean="0">
                          <a:latin typeface="Times New Roman"/>
                          <a:ea typeface="Times New Roman"/>
                          <a:cs typeface="Times New Roman"/>
                        </a:rPr>
                        <a:t>1 050 296,2</a:t>
                      </a:r>
                      <a:endParaRPr lang="ru-RU" sz="1050" b="1" dirty="0">
                        <a:latin typeface="Times New Roman"/>
                        <a:ea typeface="Times New Roman"/>
                        <a:cs typeface="Times New Roman"/>
                      </a:endParaRP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b="1" dirty="0" smtClean="0">
                          <a:latin typeface="Times New Roman"/>
                          <a:ea typeface="Times New Roman"/>
                          <a:cs typeface="Times New Roman"/>
                        </a:rPr>
                        <a:t>1 038 180,0</a:t>
                      </a:r>
                      <a:endParaRPr lang="ru-RU" sz="1050" b="1" dirty="0">
                        <a:latin typeface="Times New Roman"/>
                        <a:ea typeface="Times New Roman"/>
                        <a:cs typeface="Times New Roman"/>
                      </a:endParaRP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b="1" dirty="0" smtClean="0">
                          <a:latin typeface="Times New Roman"/>
                          <a:ea typeface="Times New Roman"/>
                          <a:cs typeface="Times New Roman"/>
                        </a:rPr>
                        <a:t>955 709,8</a:t>
                      </a:r>
                      <a:endParaRPr lang="ru-RU" sz="1050" b="1" dirty="0">
                        <a:latin typeface="Times New Roman"/>
                        <a:ea typeface="Times New Roman"/>
                        <a:cs typeface="Times New Roman"/>
                      </a:endParaRP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b="1" dirty="0" smtClean="0">
                          <a:latin typeface="Times New Roman"/>
                          <a:ea typeface="Times New Roman"/>
                          <a:cs typeface="Times New Roman"/>
                        </a:rPr>
                        <a:t>985</a:t>
                      </a:r>
                      <a:r>
                        <a:rPr lang="ru-RU" sz="1050" b="1" baseline="0" dirty="0" smtClean="0">
                          <a:latin typeface="Times New Roman"/>
                          <a:ea typeface="Times New Roman"/>
                          <a:cs typeface="Times New Roman"/>
                        </a:rPr>
                        <a:t> 342,9</a:t>
                      </a:r>
                      <a:endParaRPr lang="ru-RU" sz="1050" b="1" dirty="0">
                        <a:latin typeface="Times New Roman"/>
                        <a:ea typeface="Times New Roman"/>
                        <a:cs typeface="Times New Roman"/>
                      </a:endParaRP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r>
            </a:tbl>
          </a:graphicData>
        </a:graphic>
      </p:graphicFrame>
      <p:sp>
        <p:nvSpPr>
          <p:cNvPr id="3" name="Прямоугольник 2"/>
          <p:cNvSpPr/>
          <p:nvPr/>
        </p:nvSpPr>
        <p:spPr>
          <a:xfrm>
            <a:off x="285720" y="4643446"/>
            <a:ext cx="8643998" cy="646331"/>
          </a:xfrm>
          <a:prstGeom prst="rect">
            <a:avLst/>
          </a:prstGeom>
        </p:spPr>
        <p:txBody>
          <a:bodyPr wrap="square">
            <a:spAutoFit/>
          </a:bodyPr>
          <a:lstStyle/>
          <a:p>
            <a:pPr>
              <a:lnSpc>
                <a:spcPct val="150000"/>
              </a:lnSpc>
            </a:pPr>
            <a:r>
              <a:rPr lang="ar-AE" sz="1200" b="1" dirty="0" smtClean="0">
                <a:latin typeface="Times New Roman" panose="02020603050405020304" pitchFamily="18" charset="0"/>
                <a:ea typeface="Calibri" panose="020F0502020204030204" pitchFamily="34" charset="0"/>
              </a:rPr>
              <a:t>٭</a:t>
            </a:r>
            <a:r>
              <a:rPr lang="ru-RU" sz="1200" b="1" dirty="0" smtClean="0">
                <a:latin typeface="Times New Roman" panose="02020603050405020304" pitchFamily="18" charset="0"/>
                <a:ea typeface="Calibri" panose="020F0502020204030204" pitchFamily="34" charset="0"/>
              </a:rPr>
              <a:t> без </a:t>
            </a:r>
            <a:r>
              <a:rPr lang="ru-RU" sz="1200" b="1" dirty="0">
                <a:latin typeface="Times New Roman" panose="02020603050405020304" pitchFamily="18" charset="0"/>
                <a:ea typeface="Calibri" panose="020F0502020204030204" pitchFamily="34" charset="0"/>
              </a:rPr>
              <a:t>условно утверждаемых расходов бюджета </a:t>
            </a:r>
            <a:r>
              <a:rPr lang="ru-RU" sz="1200" b="1" dirty="0" smtClean="0">
                <a:latin typeface="Times New Roman" panose="02020603050405020304" pitchFamily="18" charset="0"/>
                <a:ea typeface="Calibri" panose="020F0502020204030204" pitchFamily="34" charset="0"/>
              </a:rPr>
              <a:t>Пугачевского </a:t>
            </a:r>
            <a:r>
              <a:rPr lang="ru-RU" sz="1200" b="1" dirty="0">
                <a:latin typeface="Times New Roman" panose="02020603050405020304" pitchFamily="18" charset="0"/>
                <a:ea typeface="Calibri" panose="020F0502020204030204" pitchFamily="34" charset="0"/>
              </a:rPr>
              <a:t>муниципального </a:t>
            </a:r>
            <a:r>
              <a:rPr lang="ru-RU" sz="1200" b="1" dirty="0" smtClean="0">
                <a:latin typeface="Times New Roman" panose="02020603050405020304" pitchFamily="18" charset="0"/>
                <a:ea typeface="Calibri" panose="020F0502020204030204" pitchFamily="34" charset="0"/>
              </a:rPr>
              <a:t>района Саратовской области</a:t>
            </a:r>
          </a:p>
          <a:p>
            <a:pPr>
              <a:lnSpc>
                <a:spcPct val="150000"/>
              </a:lnSpc>
            </a:pPr>
            <a:r>
              <a:rPr lang="ru-RU" sz="1200" b="1" dirty="0" smtClean="0">
                <a:latin typeface="Times New Roman" panose="02020603050405020304" pitchFamily="18" charset="0"/>
              </a:rPr>
              <a:t>Условно утверждаемые расходы составляют в 2022 году - 9 177,8 тыс. рублей, в 2023 году  - 20 082,9тыс. рублей.</a:t>
            </a:r>
            <a:endParaRPr lang="ru-RU" sz="1200" b="1" dirty="0"/>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Таблица 1"/>
          <p:cNvGraphicFramePr>
            <a:graphicFrameLocks noGrp="1"/>
          </p:cNvGraphicFramePr>
          <p:nvPr/>
        </p:nvGraphicFramePr>
        <p:xfrm>
          <a:off x="357158" y="1214423"/>
          <a:ext cx="8501121" cy="5454350"/>
        </p:xfrm>
        <a:graphic>
          <a:graphicData uri="http://schemas.openxmlformats.org/drawingml/2006/table">
            <a:tbl>
              <a:tblPr/>
              <a:tblGrid>
                <a:gridCol w="857256"/>
                <a:gridCol w="2571768"/>
                <a:gridCol w="1000132"/>
                <a:gridCol w="1071570"/>
                <a:gridCol w="1032735"/>
                <a:gridCol w="983830"/>
                <a:gridCol w="983830"/>
              </a:tblGrid>
              <a:tr h="580178">
                <a:tc>
                  <a:txBody>
                    <a:bodyPr/>
                    <a:lstStyle/>
                    <a:p>
                      <a:pPr indent="0" algn="ctr">
                        <a:lnSpc>
                          <a:spcPct val="150000"/>
                        </a:lnSpc>
                        <a:spcAft>
                          <a:spcPts val="0"/>
                        </a:spcAft>
                      </a:pPr>
                      <a:r>
                        <a:rPr lang="ru-RU" sz="1200" b="1" dirty="0">
                          <a:latin typeface="Times New Roman"/>
                          <a:ea typeface="Times New Roman"/>
                          <a:cs typeface="Times New Roman"/>
                        </a:rPr>
                        <a:t>Код раздела</a:t>
                      </a:r>
                      <a:endParaRPr lang="ru-RU" sz="1200" dirty="0">
                        <a:latin typeface="Times New Roman"/>
                        <a:ea typeface="Times New Roman"/>
                        <a:cs typeface="Times New Roman"/>
                      </a:endParaRPr>
                    </a:p>
                  </a:txBody>
                  <a:tcPr marL="33130" marR="331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l">
                        <a:lnSpc>
                          <a:spcPct val="150000"/>
                        </a:lnSpc>
                        <a:spcAft>
                          <a:spcPts val="0"/>
                        </a:spcAft>
                      </a:pPr>
                      <a:r>
                        <a:rPr lang="ru-RU" sz="1200" b="1" dirty="0">
                          <a:latin typeface="Times New Roman"/>
                          <a:ea typeface="Times New Roman"/>
                          <a:cs typeface="Times New Roman"/>
                        </a:rPr>
                        <a:t>Наименование расходов</a:t>
                      </a:r>
                      <a:endParaRPr lang="ru-RU" sz="1200" dirty="0">
                        <a:latin typeface="Times New Roman"/>
                        <a:ea typeface="Times New Roman"/>
                        <a:cs typeface="Times New Roman"/>
                      </a:endParaRPr>
                    </a:p>
                  </a:txBody>
                  <a:tcPr marL="33130" marR="331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4445" algn="ctr">
                        <a:lnSpc>
                          <a:spcPct val="150000"/>
                        </a:lnSpc>
                        <a:spcAft>
                          <a:spcPts val="0"/>
                        </a:spcAft>
                      </a:pPr>
                      <a:r>
                        <a:rPr lang="ru-RU" sz="1200" b="1" dirty="0" smtClean="0">
                          <a:latin typeface="Times New Roman"/>
                          <a:ea typeface="Times New Roman"/>
                          <a:cs typeface="Times New Roman"/>
                        </a:rPr>
                        <a:t>Отчет </a:t>
                      </a:r>
                      <a:endParaRPr lang="ru-RU" sz="1200" dirty="0">
                        <a:latin typeface="Times New Roman"/>
                        <a:ea typeface="Times New Roman"/>
                        <a:cs typeface="Times New Roman"/>
                      </a:endParaRPr>
                    </a:p>
                    <a:p>
                      <a:pPr indent="-4445" algn="ctr">
                        <a:lnSpc>
                          <a:spcPct val="150000"/>
                        </a:lnSpc>
                        <a:spcAft>
                          <a:spcPts val="0"/>
                        </a:spcAft>
                      </a:pPr>
                      <a:r>
                        <a:rPr lang="ru-RU" sz="1200" b="1" dirty="0" smtClean="0">
                          <a:latin typeface="Times New Roman"/>
                          <a:ea typeface="Times New Roman"/>
                          <a:cs typeface="Times New Roman"/>
                        </a:rPr>
                        <a:t>2019 </a:t>
                      </a:r>
                      <a:r>
                        <a:rPr lang="ru-RU" sz="1200" b="1" dirty="0">
                          <a:latin typeface="Times New Roman"/>
                          <a:ea typeface="Times New Roman"/>
                          <a:cs typeface="Times New Roman"/>
                        </a:rPr>
                        <a:t>года</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200" b="1" dirty="0" smtClean="0">
                          <a:latin typeface="Times New Roman"/>
                          <a:ea typeface="Times New Roman"/>
                          <a:cs typeface="Times New Roman"/>
                        </a:rPr>
                        <a:t>Оценка            2020 </a:t>
                      </a:r>
                      <a:r>
                        <a:rPr lang="ru-RU" sz="1200" b="1" dirty="0">
                          <a:latin typeface="Times New Roman"/>
                          <a:ea typeface="Times New Roman"/>
                          <a:cs typeface="Times New Roman"/>
                        </a:rPr>
                        <a:t>года </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200" b="1" dirty="0">
                          <a:latin typeface="Times New Roman"/>
                          <a:ea typeface="Times New Roman"/>
                          <a:cs typeface="Times New Roman"/>
                        </a:rPr>
                        <a:t>План </a:t>
                      </a:r>
                      <a:endParaRPr lang="ru-RU" sz="1200" b="1" dirty="0" smtClean="0">
                        <a:latin typeface="Times New Roman"/>
                        <a:ea typeface="Times New Roman"/>
                        <a:cs typeface="Times New Roman"/>
                      </a:endParaRPr>
                    </a:p>
                    <a:p>
                      <a:pPr indent="0" algn="ctr">
                        <a:lnSpc>
                          <a:spcPct val="150000"/>
                        </a:lnSpc>
                        <a:spcAft>
                          <a:spcPts val="0"/>
                        </a:spcAft>
                      </a:pPr>
                      <a:r>
                        <a:rPr lang="ru-RU" sz="1200" b="1" dirty="0" smtClean="0">
                          <a:latin typeface="Times New Roman"/>
                          <a:ea typeface="Times New Roman"/>
                          <a:cs typeface="Times New Roman"/>
                        </a:rPr>
                        <a:t>на 2021 </a:t>
                      </a:r>
                      <a:r>
                        <a:rPr lang="ru-RU" sz="1200" b="1" dirty="0">
                          <a:latin typeface="Times New Roman"/>
                          <a:ea typeface="Times New Roman"/>
                          <a:cs typeface="Times New Roman"/>
                        </a:rPr>
                        <a:t>год</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200" b="1" dirty="0">
                          <a:latin typeface="Times New Roman"/>
                          <a:ea typeface="Times New Roman"/>
                          <a:cs typeface="Times New Roman"/>
                        </a:rPr>
                        <a:t>План </a:t>
                      </a:r>
                      <a:endParaRPr lang="ru-RU" sz="1200" b="1" dirty="0" smtClean="0">
                        <a:latin typeface="Times New Roman"/>
                        <a:ea typeface="Times New Roman"/>
                        <a:cs typeface="Times New Roman"/>
                      </a:endParaRPr>
                    </a:p>
                    <a:p>
                      <a:pPr indent="0" algn="ctr">
                        <a:lnSpc>
                          <a:spcPct val="150000"/>
                        </a:lnSpc>
                        <a:spcAft>
                          <a:spcPts val="0"/>
                        </a:spcAft>
                      </a:pPr>
                      <a:r>
                        <a:rPr lang="ru-RU" sz="1200" b="1" dirty="0" smtClean="0">
                          <a:latin typeface="Times New Roman"/>
                          <a:ea typeface="Times New Roman"/>
                          <a:cs typeface="Times New Roman"/>
                        </a:rPr>
                        <a:t>на 2022 </a:t>
                      </a:r>
                      <a:r>
                        <a:rPr lang="ru-RU" sz="1200" b="1" dirty="0">
                          <a:latin typeface="Times New Roman"/>
                          <a:ea typeface="Times New Roman"/>
                          <a:cs typeface="Times New Roman"/>
                        </a:rPr>
                        <a:t>год</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200" b="1" dirty="0">
                          <a:latin typeface="Times New Roman"/>
                          <a:ea typeface="Times New Roman"/>
                          <a:cs typeface="Times New Roman"/>
                        </a:rPr>
                        <a:t>План </a:t>
                      </a:r>
                      <a:endParaRPr lang="ru-RU" sz="1200" b="1" dirty="0" smtClean="0">
                        <a:latin typeface="Times New Roman"/>
                        <a:ea typeface="Times New Roman"/>
                        <a:cs typeface="Times New Roman"/>
                      </a:endParaRPr>
                    </a:p>
                    <a:p>
                      <a:pPr indent="0" algn="ctr">
                        <a:lnSpc>
                          <a:spcPct val="150000"/>
                        </a:lnSpc>
                        <a:spcAft>
                          <a:spcPts val="0"/>
                        </a:spcAft>
                      </a:pPr>
                      <a:r>
                        <a:rPr lang="ru-RU" sz="1200" b="1" dirty="0" smtClean="0">
                          <a:latin typeface="Times New Roman"/>
                          <a:ea typeface="Times New Roman"/>
                          <a:cs typeface="Times New Roman"/>
                        </a:rPr>
                        <a:t>на 2023 </a:t>
                      </a:r>
                      <a:r>
                        <a:rPr lang="ru-RU" sz="1200" b="1" dirty="0">
                          <a:latin typeface="Times New Roman"/>
                          <a:ea typeface="Times New Roman"/>
                          <a:cs typeface="Times New Roman"/>
                        </a:rPr>
                        <a:t>год</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r>
              <a:tr h="435134">
                <a:tc>
                  <a:txBody>
                    <a:bodyPr/>
                    <a:lstStyle/>
                    <a:p>
                      <a:pPr indent="0" algn="ctr">
                        <a:lnSpc>
                          <a:spcPct val="150000"/>
                        </a:lnSpc>
                        <a:spcAft>
                          <a:spcPts val="0"/>
                        </a:spcAft>
                      </a:pPr>
                      <a:r>
                        <a:rPr lang="ru-RU" sz="1200" dirty="0">
                          <a:latin typeface="Times New Roman"/>
                          <a:ea typeface="Times New Roman"/>
                          <a:cs typeface="Times New Roman"/>
                        </a:rPr>
                        <a:t>01</a:t>
                      </a:r>
                    </a:p>
                  </a:txBody>
                  <a:tcPr marL="33130" marR="331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l">
                        <a:lnSpc>
                          <a:spcPct val="150000"/>
                        </a:lnSpc>
                        <a:spcAft>
                          <a:spcPts val="0"/>
                        </a:spcAft>
                      </a:pPr>
                      <a:r>
                        <a:rPr lang="ru-RU" sz="1200" dirty="0">
                          <a:latin typeface="Times New Roman"/>
                          <a:ea typeface="Times New Roman"/>
                          <a:cs typeface="Times New Roman"/>
                        </a:rPr>
                        <a:t> Общегосударственные вопросы</a:t>
                      </a:r>
                    </a:p>
                  </a:txBody>
                  <a:tcPr marL="33130" marR="331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200" dirty="0" smtClean="0">
                          <a:latin typeface="Times New Roman"/>
                          <a:ea typeface="Times New Roman"/>
                          <a:cs typeface="Times New Roman"/>
                        </a:rPr>
                        <a:t>5,8</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0955" algn="ctr">
                        <a:lnSpc>
                          <a:spcPct val="150000"/>
                        </a:lnSpc>
                        <a:spcAft>
                          <a:spcPts val="0"/>
                        </a:spcAft>
                      </a:pPr>
                      <a:r>
                        <a:rPr lang="ru-RU" sz="1200" dirty="0" smtClean="0">
                          <a:latin typeface="Times New Roman"/>
                          <a:ea typeface="Times New Roman"/>
                          <a:cs typeface="Times New Roman"/>
                        </a:rPr>
                        <a:t>6,2</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ctr">
                        <a:lnSpc>
                          <a:spcPct val="150000"/>
                        </a:lnSpc>
                        <a:spcAft>
                          <a:spcPts val="0"/>
                        </a:spcAft>
                      </a:pPr>
                      <a:r>
                        <a:rPr lang="ru-RU" sz="1200" dirty="0" smtClean="0">
                          <a:latin typeface="Times New Roman"/>
                          <a:ea typeface="Times New Roman"/>
                          <a:cs typeface="Times New Roman"/>
                        </a:rPr>
                        <a:t>6,1</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ctr">
                        <a:lnSpc>
                          <a:spcPct val="150000"/>
                        </a:lnSpc>
                        <a:spcAft>
                          <a:spcPts val="0"/>
                        </a:spcAft>
                      </a:pPr>
                      <a:r>
                        <a:rPr lang="ru-RU" sz="1200" dirty="0" smtClean="0">
                          <a:latin typeface="Times New Roman"/>
                          <a:ea typeface="Times New Roman"/>
                          <a:cs typeface="Times New Roman"/>
                        </a:rPr>
                        <a:t>6,0</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ctr">
                        <a:lnSpc>
                          <a:spcPct val="150000"/>
                        </a:lnSpc>
                        <a:spcAft>
                          <a:spcPts val="0"/>
                        </a:spcAft>
                      </a:pPr>
                      <a:r>
                        <a:rPr lang="ru-RU" sz="1200" dirty="0" smtClean="0">
                          <a:latin typeface="Times New Roman"/>
                          <a:ea typeface="Times New Roman"/>
                          <a:cs typeface="Times New Roman"/>
                        </a:rPr>
                        <a:t>6,1</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r>
              <a:tr h="523576">
                <a:tc>
                  <a:txBody>
                    <a:bodyPr/>
                    <a:lstStyle/>
                    <a:p>
                      <a:pPr indent="0" algn="ctr">
                        <a:lnSpc>
                          <a:spcPct val="150000"/>
                        </a:lnSpc>
                        <a:spcAft>
                          <a:spcPts val="0"/>
                        </a:spcAft>
                      </a:pPr>
                      <a:r>
                        <a:rPr lang="ru-RU" sz="1200" dirty="0" smtClean="0">
                          <a:latin typeface="Times New Roman"/>
                          <a:ea typeface="Times New Roman"/>
                          <a:cs typeface="Times New Roman"/>
                        </a:rPr>
                        <a:t>03</a:t>
                      </a:r>
                      <a:endParaRPr lang="ru-RU" sz="1200" dirty="0">
                        <a:latin typeface="Times New Roman"/>
                        <a:ea typeface="Times New Roman"/>
                        <a:cs typeface="Times New Roman"/>
                      </a:endParaRPr>
                    </a:p>
                  </a:txBody>
                  <a:tcPr marL="33130" marR="331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l">
                        <a:lnSpc>
                          <a:spcPct val="150000"/>
                        </a:lnSpc>
                        <a:spcAft>
                          <a:spcPts val="0"/>
                        </a:spcAft>
                      </a:pPr>
                      <a:r>
                        <a:rPr lang="ru-RU" sz="1200" dirty="0">
                          <a:latin typeface="Times New Roman"/>
                          <a:ea typeface="Times New Roman"/>
                          <a:cs typeface="Times New Roman"/>
                        </a:rPr>
                        <a:t> </a:t>
                      </a:r>
                      <a:r>
                        <a:rPr lang="ru-RU" sz="1200" dirty="0" smtClean="0">
                          <a:latin typeface="Times New Roman"/>
                          <a:ea typeface="Times New Roman"/>
                          <a:cs typeface="Times New Roman"/>
                        </a:rPr>
                        <a:t>Национальная безопасность и правоохранительная деятельность</a:t>
                      </a:r>
                      <a:endParaRPr lang="ru-RU" sz="1200" dirty="0">
                        <a:latin typeface="Times New Roman"/>
                        <a:ea typeface="Times New Roman"/>
                        <a:cs typeface="Times New Roman"/>
                      </a:endParaRPr>
                    </a:p>
                  </a:txBody>
                  <a:tcPr marL="33130" marR="331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200" dirty="0" smtClean="0">
                          <a:latin typeface="Times New Roman"/>
                          <a:ea typeface="Times New Roman"/>
                          <a:cs typeface="Times New Roman"/>
                        </a:rPr>
                        <a:t>-</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0955" algn="ctr">
                        <a:lnSpc>
                          <a:spcPct val="150000"/>
                        </a:lnSpc>
                        <a:spcAft>
                          <a:spcPts val="0"/>
                        </a:spcAft>
                      </a:pPr>
                      <a:r>
                        <a:rPr lang="ru-RU" sz="1200" dirty="0" smtClean="0">
                          <a:latin typeface="Times New Roman"/>
                          <a:ea typeface="Times New Roman"/>
                          <a:cs typeface="Times New Roman"/>
                        </a:rPr>
                        <a:t>0,1</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ctr">
                        <a:lnSpc>
                          <a:spcPct val="150000"/>
                        </a:lnSpc>
                        <a:spcAft>
                          <a:spcPts val="0"/>
                        </a:spcAft>
                      </a:pPr>
                      <a:r>
                        <a:rPr lang="ru-RU" sz="1200" dirty="0" smtClean="0">
                          <a:latin typeface="Times New Roman"/>
                          <a:ea typeface="Times New Roman"/>
                          <a:cs typeface="Times New Roman"/>
                        </a:rPr>
                        <a:t>-</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ctr">
                        <a:lnSpc>
                          <a:spcPct val="150000"/>
                        </a:lnSpc>
                        <a:spcAft>
                          <a:spcPts val="0"/>
                        </a:spcAft>
                      </a:pPr>
                      <a:r>
                        <a:rPr lang="ru-RU" sz="1200" dirty="0" smtClean="0">
                          <a:latin typeface="Times New Roman"/>
                          <a:ea typeface="Times New Roman"/>
                          <a:cs typeface="Times New Roman"/>
                        </a:rPr>
                        <a:t>-</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ctr">
                        <a:lnSpc>
                          <a:spcPct val="150000"/>
                        </a:lnSpc>
                        <a:spcAft>
                          <a:spcPts val="0"/>
                        </a:spcAft>
                      </a:pPr>
                      <a:r>
                        <a:rPr lang="ru-RU" sz="1200" dirty="0" smtClean="0">
                          <a:latin typeface="Times New Roman"/>
                          <a:ea typeface="Times New Roman"/>
                          <a:cs typeface="Times New Roman"/>
                        </a:rPr>
                        <a:t>-</a:t>
                      </a:r>
                    </a:p>
                    <a:p>
                      <a:pPr indent="21590" algn="ctr">
                        <a:lnSpc>
                          <a:spcPct val="150000"/>
                        </a:lnSpc>
                        <a:spcAft>
                          <a:spcPts val="0"/>
                        </a:spcAft>
                      </a:pP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r>
              <a:tr h="362612">
                <a:tc>
                  <a:txBody>
                    <a:bodyPr/>
                    <a:lstStyle/>
                    <a:p>
                      <a:pPr indent="0" algn="ctr">
                        <a:lnSpc>
                          <a:spcPct val="150000"/>
                        </a:lnSpc>
                        <a:spcAft>
                          <a:spcPts val="0"/>
                        </a:spcAft>
                      </a:pPr>
                      <a:r>
                        <a:rPr lang="ru-RU" sz="1200" dirty="0">
                          <a:latin typeface="Times New Roman"/>
                          <a:ea typeface="Times New Roman"/>
                          <a:cs typeface="Times New Roman"/>
                        </a:rPr>
                        <a:t>04</a:t>
                      </a:r>
                    </a:p>
                  </a:txBody>
                  <a:tcPr marL="33130" marR="331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l">
                        <a:lnSpc>
                          <a:spcPct val="150000"/>
                        </a:lnSpc>
                        <a:spcAft>
                          <a:spcPts val="0"/>
                        </a:spcAft>
                      </a:pPr>
                      <a:r>
                        <a:rPr lang="ru-RU" sz="1200" dirty="0">
                          <a:latin typeface="Times New Roman"/>
                          <a:ea typeface="Times New Roman"/>
                          <a:cs typeface="Times New Roman"/>
                        </a:rPr>
                        <a:t> Национальная экономика</a:t>
                      </a:r>
                    </a:p>
                  </a:txBody>
                  <a:tcPr marL="33130" marR="331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200" dirty="0" smtClean="0">
                          <a:latin typeface="Times New Roman"/>
                          <a:ea typeface="Times New Roman"/>
                          <a:cs typeface="Times New Roman"/>
                        </a:rPr>
                        <a:t>3,5</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0955" algn="ctr">
                        <a:lnSpc>
                          <a:spcPct val="150000"/>
                        </a:lnSpc>
                        <a:spcAft>
                          <a:spcPts val="0"/>
                        </a:spcAft>
                      </a:pPr>
                      <a:r>
                        <a:rPr lang="ru-RU" sz="1200" dirty="0" smtClean="0">
                          <a:latin typeface="Times New Roman"/>
                          <a:ea typeface="Times New Roman"/>
                          <a:cs typeface="Times New Roman"/>
                        </a:rPr>
                        <a:t>5,8</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ctr">
                        <a:lnSpc>
                          <a:spcPct val="150000"/>
                        </a:lnSpc>
                        <a:spcAft>
                          <a:spcPts val="0"/>
                        </a:spcAft>
                      </a:pPr>
                      <a:r>
                        <a:rPr lang="ru-RU" sz="1200" dirty="0" smtClean="0">
                          <a:latin typeface="Times New Roman"/>
                          <a:ea typeface="Times New Roman"/>
                          <a:cs typeface="Times New Roman"/>
                        </a:rPr>
                        <a:t>8,2</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ctr">
                        <a:lnSpc>
                          <a:spcPct val="150000"/>
                        </a:lnSpc>
                        <a:spcAft>
                          <a:spcPts val="0"/>
                        </a:spcAft>
                      </a:pPr>
                      <a:r>
                        <a:rPr lang="ru-RU" sz="1200" dirty="0" smtClean="0">
                          <a:latin typeface="Times New Roman"/>
                          <a:ea typeface="Times New Roman"/>
                          <a:cs typeface="Times New Roman"/>
                        </a:rPr>
                        <a:t>6,6</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ctr">
                        <a:lnSpc>
                          <a:spcPct val="150000"/>
                        </a:lnSpc>
                        <a:spcAft>
                          <a:spcPts val="0"/>
                        </a:spcAft>
                      </a:pPr>
                      <a:r>
                        <a:rPr lang="ru-RU" sz="1200" dirty="0" smtClean="0">
                          <a:latin typeface="Times New Roman"/>
                          <a:ea typeface="Times New Roman"/>
                          <a:cs typeface="Times New Roman"/>
                        </a:rPr>
                        <a:t>6,4</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r>
              <a:tr h="539903">
                <a:tc>
                  <a:txBody>
                    <a:bodyPr/>
                    <a:lstStyle/>
                    <a:p>
                      <a:pPr indent="0" algn="ctr">
                        <a:lnSpc>
                          <a:spcPct val="150000"/>
                        </a:lnSpc>
                        <a:spcAft>
                          <a:spcPts val="0"/>
                        </a:spcAft>
                      </a:pPr>
                      <a:r>
                        <a:rPr lang="ru-RU" sz="1200" dirty="0">
                          <a:latin typeface="Times New Roman"/>
                          <a:ea typeface="Times New Roman"/>
                          <a:cs typeface="Times New Roman"/>
                        </a:rPr>
                        <a:t>05</a:t>
                      </a:r>
                    </a:p>
                  </a:txBody>
                  <a:tcPr marL="33130" marR="331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l">
                        <a:lnSpc>
                          <a:spcPct val="150000"/>
                        </a:lnSpc>
                        <a:spcAft>
                          <a:spcPts val="0"/>
                        </a:spcAft>
                      </a:pPr>
                      <a:r>
                        <a:rPr lang="ru-RU" sz="1200" dirty="0">
                          <a:latin typeface="Times New Roman"/>
                          <a:ea typeface="Times New Roman"/>
                          <a:cs typeface="Times New Roman"/>
                        </a:rPr>
                        <a:t>Жилищно-коммунальное хозяйство</a:t>
                      </a:r>
                    </a:p>
                  </a:txBody>
                  <a:tcPr marL="33130" marR="331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200" dirty="0" smtClean="0">
                          <a:latin typeface="Times New Roman"/>
                          <a:ea typeface="Times New Roman"/>
                          <a:cs typeface="Times New Roman"/>
                        </a:rPr>
                        <a:t>0,3</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0955" algn="ctr">
                        <a:lnSpc>
                          <a:spcPct val="150000"/>
                        </a:lnSpc>
                        <a:spcAft>
                          <a:spcPts val="0"/>
                        </a:spcAft>
                      </a:pPr>
                      <a:r>
                        <a:rPr lang="ru-RU" sz="1200" dirty="0" smtClean="0">
                          <a:latin typeface="Times New Roman"/>
                          <a:ea typeface="Times New Roman"/>
                          <a:cs typeface="Times New Roman"/>
                        </a:rPr>
                        <a:t>0,6</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ctr">
                        <a:lnSpc>
                          <a:spcPct val="150000"/>
                        </a:lnSpc>
                        <a:spcAft>
                          <a:spcPts val="0"/>
                        </a:spcAft>
                      </a:pPr>
                      <a:r>
                        <a:rPr lang="ru-RU" sz="1200" dirty="0" smtClean="0">
                          <a:latin typeface="Times New Roman"/>
                          <a:ea typeface="Times New Roman"/>
                          <a:cs typeface="Times New Roman"/>
                        </a:rPr>
                        <a:t>0,1</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ctr">
                        <a:lnSpc>
                          <a:spcPct val="150000"/>
                        </a:lnSpc>
                        <a:spcAft>
                          <a:spcPts val="0"/>
                        </a:spcAft>
                      </a:pPr>
                      <a:r>
                        <a:rPr lang="ru-RU" sz="1200" dirty="0" smtClean="0">
                          <a:latin typeface="Times New Roman"/>
                          <a:ea typeface="Times New Roman"/>
                          <a:cs typeface="Times New Roman"/>
                        </a:rPr>
                        <a:t>0,06</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ctr">
                        <a:lnSpc>
                          <a:spcPct val="150000"/>
                        </a:lnSpc>
                        <a:spcAft>
                          <a:spcPts val="0"/>
                        </a:spcAft>
                      </a:pPr>
                      <a:r>
                        <a:rPr lang="ru-RU" sz="1200" dirty="0" smtClean="0">
                          <a:latin typeface="Times New Roman"/>
                          <a:ea typeface="Times New Roman"/>
                          <a:cs typeface="Times New Roman"/>
                        </a:rPr>
                        <a:t>0,05</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r>
              <a:tr h="385823">
                <a:tc>
                  <a:txBody>
                    <a:bodyPr/>
                    <a:lstStyle/>
                    <a:p>
                      <a:pPr indent="0" algn="ctr">
                        <a:lnSpc>
                          <a:spcPct val="150000"/>
                        </a:lnSpc>
                        <a:spcAft>
                          <a:spcPts val="0"/>
                        </a:spcAft>
                      </a:pPr>
                      <a:r>
                        <a:rPr lang="ru-RU" sz="1200" dirty="0">
                          <a:latin typeface="Times New Roman"/>
                          <a:ea typeface="Times New Roman"/>
                          <a:cs typeface="Times New Roman"/>
                        </a:rPr>
                        <a:t>07</a:t>
                      </a:r>
                    </a:p>
                  </a:txBody>
                  <a:tcPr marL="33130" marR="331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l">
                        <a:lnSpc>
                          <a:spcPct val="150000"/>
                        </a:lnSpc>
                        <a:spcAft>
                          <a:spcPts val="0"/>
                        </a:spcAft>
                      </a:pPr>
                      <a:r>
                        <a:rPr lang="ru-RU" sz="1200" dirty="0">
                          <a:latin typeface="Times New Roman"/>
                          <a:ea typeface="Times New Roman"/>
                          <a:cs typeface="Times New Roman"/>
                        </a:rPr>
                        <a:t>Образование</a:t>
                      </a:r>
                    </a:p>
                  </a:txBody>
                  <a:tcPr marL="33130" marR="331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200" dirty="0" smtClean="0">
                          <a:latin typeface="Times New Roman"/>
                          <a:ea typeface="Times New Roman"/>
                          <a:cs typeface="Times New Roman"/>
                        </a:rPr>
                        <a:t>73,8</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0955" algn="ctr">
                        <a:lnSpc>
                          <a:spcPct val="150000"/>
                        </a:lnSpc>
                        <a:spcAft>
                          <a:spcPts val="0"/>
                        </a:spcAft>
                      </a:pPr>
                      <a:r>
                        <a:rPr lang="ru-RU" sz="1200" dirty="0" smtClean="0">
                          <a:latin typeface="Times New Roman"/>
                          <a:ea typeface="Times New Roman"/>
                          <a:cs typeface="Times New Roman"/>
                        </a:rPr>
                        <a:t>72,44</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ctr">
                        <a:lnSpc>
                          <a:spcPct val="150000"/>
                        </a:lnSpc>
                        <a:spcAft>
                          <a:spcPts val="0"/>
                        </a:spcAft>
                      </a:pPr>
                      <a:r>
                        <a:rPr lang="ru-RU" sz="1200" dirty="0" smtClean="0">
                          <a:latin typeface="Times New Roman"/>
                          <a:ea typeface="Times New Roman"/>
                          <a:cs typeface="Times New Roman"/>
                        </a:rPr>
                        <a:t>70,9</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ctr">
                        <a:lnSpc>
                          <a:spcPct val="150000"/>
                        </a:lnSpc>
                        <a:spcAft>
                          <a:spcPts val="0"/>
                        </a:spcAft>
                      </a:pPr>
                      <a:r>
                        <a:rPr lang="ru-RU" sz="1200" dirty="0" smtClean="0">
                          <a:latin typeface="Times New Roman"/>
                          <a:ea typeface="Times New Roman"/>
                          <a:cs typeface="Times New Roman"/>
                        </a:rPr>
                        <a:t>73,81</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ctr">
                        <a:lnSpc>
                          <a:spcPct val="150000"/>
                        </a:lnSpc>
                        <a:spcAft>
                          <a:spcPts val="0"/>
                        </a:spcAft>
                      </a:pPr>
                      <a:r>
                        <a:rPr lang="ru-RU" sz="1200" dirty="0" smtClean="0">
                          <a:latin typeface="Times New Roman"/>
                          <a:ea typeface="Times New Roman"/>
                          <a:cs typeface="Times New Roman"/>
                        </a:rPr>
                        <a:t>73,72</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r>
              <a:tr h="362612">
                <a:tc>
                  <a:txBody>
                    <a:bodyPr/>
                    <a:lstStyle/>
                    <a:p>
                      <a:pPr indent="0" algn="ctr">
                        <a:lnSpc>
                          <a:spcPct val="150000"/>
                        </a:lnSpc>
                        <a:spcAft>
                          <a:spcPts val="0"/>
                        </a:spcAft>
                      </a:pPr>
                      <a:r>
                        <a:rPr lang="ru-RU" sz="1200" dirty="0">
                          <a:latin typeface="Times New Roman"/>
                          <a:ea typeface="Times New Roman"/>
                          <a:cs typeface="Times New Roman"/>
                        </a:rPr>
                        <a:t>08</a:t>
                      </a:r>
                    </a:p>
                  </a:txBody>
                  <a:tcPr marL="33130" marR="331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l">
                        <a:lnSpc>
                          <a:spcPct val="150000"/>
                        </a:lnSpc>
                        <a:spcAft>
                          <a:spcPts val="0"/>
                        </a:spcAft>
                      </a:pPr>
                      <a:r>
                        <a:rPr lang="ru-RU" sz="1200" dirty="0">
                          <a:latin typeface="Times New Roman"/>
                          <a:ea typeface="Times New Roman"/>
                          <a:cs typeface="Times New Roman"/>
                        </a:rPr>
                        <a:t>Культура, кинематография</a:t>
                      </a:r>
                    </a:p>
                  </a:txBody>
                  <a:tcPr marL="33130" marR="331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200" dirty="0" smtClean="0">
                          <a:latin typeface="Times New Roman"/>
                          <a:ea typeface="Times New Roman"/>
                          <a:cs typeface="Times New Roman"/>
                        </a:rPr>
                        <a:t>11,45</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0955" algn="ctr">
                        <a:lnSpc>
                          <a:spcPct val="150000"/>
                        </a:lnSpc>
                        <a:spcAft>
                          <a:spcPts val="0"/>
                        </a:spcAft>
                      </a:pPr>
                      <a:r>
                        <a:rPr lang="ru-RU" sz="1200" dirty="0" smtClean="0">
                          <a:latin typeface="Times New Roman"/>
                          <a:ea typeface="Times New Roman"/>
                          <a:cs typeface="Times New Roman"/>
                        </a:rPr>
                        <a:t>11,1</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ctr">
                        <a:lnSpc>
                          <a:spcPct val="150000"/>
                        </a:lnSpc>
                        <a:spcAft>
                          <a:spcPts val="0"/>
                        </a:spcAft>
                      </a:pPr>
                      <a:r>
                        <a:rPr lang="ru-RU" sz="1200" dirty="0" smtClean="0">
                          <a:latin typeface="Times New Roman"/>
                          <a:ea typeface="Times New Roman"/>
                          <a:cs typeface="Times New Roman"/>
                        </a:rPr>
                        <a:t>10,6</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ctr">
                        <a:lnSpc>
                          <a:spcPct val="150000"/>
                        </a:lnSpc>
                        <a:spcAft>
                          <a:spcPts val="0"/>
                        </a:spcAft>
                      </a:pPr>
                      <a:r>
                        <a:rPr lang="ru-RU" sz="1200" dirty="0" smtClean="0">
                          <a:latin typeface="Times New Roman"/>
                          <a:ea typeface="Times New Roman"/>
                          <a:cs typeface="Times New Roman"/>
                        </a:rPr>
                        <a:t>10,5</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ctr">
                        <a:lnSpc>
                          <a:spcPct val="150000"/>
                        </a:lnSpc>
                        <a:spcAft>
                          <a:spcPts val="0"/>
                        </a:spcAft>
                      </a:pPr>
                      <a:r>
                        <a:rPr lang="ru-RU" sz="1200" dirty="0" smtClean="0">
                          <a:latin typeface="Times New Roman"/>
                          <a:ea typeface="Times New Roman"/>
                          <a:cs typeface="Times New Roman"/>
                        </a:rPr>
                        <a:t>10,8</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r>
              <a:tr h="362612">
                <a:tc>
                  <a:txBody>
                    <a:bodyPr/>
                    <a:lstStyle/>
                    <a:p>
                      <a:pPr indent="0" algn="ctr">
                        <a:lnSpc>
                          <a:spcPct val="150000"/>
                        </a:lnSpc>
                        <a:spcAft>
                          <a:spcPts val="0"/>
                        </a:spcAft>
                      </a:pPr>
                      <a:r>
                        <a:rPr lang="ru-RU" sz="1200" dirty="0">
                          <a:latin typeface="Times New Roman"/>
                          <a:ea typeface="Times New Roman"/>
                          <a:cs typeface="Times New Roman"/>
                        </a:rPr>
                        <a:t>10</a:t>
                      </a:r>
                    </a:p>
                  </a:txBody>
                  <a:tcPr marL="33130" marR="331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l">
                        <a:lnSpc>
                          <a:spcPct val="150000"/>
                        </a:lnSpc>
                        <a:spcAft>
                          <a:spcPts val="0"/>
                        </a:spcAft>
                      </a:pPr>
                      <a:r>
                        <a:rPr lang="ru-RU" sz="1200" dirty="0">
                          <a:latin typeface="Times New Roman"/>
                          <a:ea typeface="Times New Roman"/>
                          <a:cs typeface="Times New Roman"/>
                        </a:rPr>
                        <a:t>Социальная политика</a:t>
                      </a:r>
                    </a:p>
                  </a:txBody>
                  <a:tcPr marL="33130" marR="331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200" dirty="0" smtClean="0">
                          <a:latin typeface="Times New Roman"/>
                          <a:ea typeface="Times New Roman"/>
                          <a:cs typeface="Times New Roman"/>
                        </a:rPr>
                        <a:t>2,7</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0955" algn="ctr">
                        <a:lnSpc>
                          <a:spcPct val="150000"/>
                        </a:lnSpc>
                        <a:spcAft>
                          <a:spcPts val="0"/>
                        </a:spcAft>
                      </a:pPr>
                      <a:r>
                        <a:rPr lang="ru-RU" sz="1200" dirty="0" smtClean="0">
                          <a:latin typeface="Times New Roman"/>
                          <a:ea typeface="Times New Roman"/>
                          <a:cs typeface="Times New Roman"/>
                        </a:rPr>
                        <a:t>2,5</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ctr">
                        <a:lnSpc>
                          <a:spcPct val="150000"/>
                        </a:lnSpc>
                        <a:spcAft>
                          <a:spcPts val="0"/>
                        </a:spcAft>
                      </a:pPr>
                      <a:r>
                        <a:rPr lang="ru-RU" sz="1200" dirty="0" smtClean="0">
                          <a:latin typeface="Times New Roman"/>
                          <a:ea typeface="Times New Roman"/>
                          <a:cs typeface="Times New Roman"/>
                        </a:rPr>
                        <a:t>2,9</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ctr">
                        <a:lnSpc>
                          <a:spcPct val="150000"/>
                        </a:lnSpc>
                        <a:spcAft>
                          <a:spcPts val="0"/>
                        </a:spcAft>
                      </a:pPr>
                      <a:r>
                        <a:rPr lang="ru-RU" sz="1200" dirty="0" smtClean="0">
                          <a:latin typeface="Times New Roman"/>
                          <a:ea typeface="Times New Roman"/>
                          <a:cs typeface="Times New Roman"/>
                        </a:rPr>
                        <a:t>1,7</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ctr">
                        <a:lnSpc>
                          <a:spcPct val="150000"/>
                        </a:lnSpc>
                        <a:spcAft>
                          <a:spcPts val="0"/>
                        </a:spcAft>
                      </a:pPr>
                      <a:r>
                        <a:rPr lang="ru-RU" sz="1200" dirty="0" smtClean="0">
                          <a:latin typeface="Times New Roman"/>
                          <a:ea typeface="Times New Roman"/>
                          <a:cs typeface="Times New Roman"/>
                        </a:rPr>
                        <a:t>1,7</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r>
              <a:tr h="435134">
                <a:tc>
                  <a:txBody>
                    <a:bodyPr/>
                    <a:lstStyle/>
                    <a:p>
                      <a:pPr indent="0" algn="ctr">
                        <a:lnSpc>
                          <a:spcPct val="150000"/>
                        </a:lnSpc>
                        <a:spcAft>
                          <a:spcPts val="0"/>
                        </a:spcAft>
                      </a:pPr>
                      <a:r>
                        <a:rPr lang="ru-RU" sz="1200" dirty="0">
                          <a:latin typeface="Times New Roman"/>
                          <a:ea typeface="Times New Roman"/>
                          <a:cs typeface="Times New Roman"/>
                        </a:rPr>
                        <a:t>11</a:t>
                      </a:r>
                    </a:p>
                  </a:txBody>
                  <a:tcPr marL="33130" marR="331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l">
                        <a:lnSpc>
                          <a:spcPct val="150000"/>
                        </a:lnSpc>
                        <a:spcAft>
                          <a:spcPts val="0"/>
                        </a:spcAft>
                      </a:pPr>
                      <a:r>
                        <a:rPr lang="ru-RU" sz="1200" dirty="0">
                          <a:latin typeface="Times New Roman"/>
                          <a:ea typeface="Times New Roman"/>
                          <a:cs typeface="Times New Roman"/>
                        </a:rPr>
                        <a:t>Физическая культура и спорт</a:t>
                      </a:r>
                    </a:p>
                  </a:txBody>
                  <a:tcPr marL="33130" marR="331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200" dirty="0" smtClean="0">
                          <a:latin typeface="Times New Roman"/>
                          <a:ea typeface="Times New Roman"/>
                          <a:cs typeface="Times New Roman"/>
                        </a:rPr>
                        <a:t>2,0</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0955" algn="ctr">
                        <a:lnSpc>
                          <a:spcPct val="150000"/>
                        </a:lnSpc>
                        <a:spcAft>
                          <a:spcPts val="0"/>
                        </a:spcAft>
                      </a:pPr>
                      <a:r>
                        <a:rPr lang="ru-RU" sz="1200" dirty="0" smtClean="0">
                          <a:latin typeface="Times New Roman"/>
                          <a:ea typeface="Times New Roman"/>
                          <a:cs typeface="Times New Roman"/>
                        </a:rPr>
                        <a:t>0,9</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ctr">
                        <a:lnSpc>
                          <a:spcPct val="150000"/>
                        </a:lnSpc>
                        <a:spcAft>
                          <a:spcPts val="0"/>
                        </a:spcAft>
                      </a:pPr>
                      <a:r>
                        <a:rPr lang="ru-RU" sz="1200" dirty="0" smtClean="0">
                          <a:latin typeface="Times New Roman"/>
                          <a:ea typeface="Times New Roman"/>
                          <a:cs typeface="Times New Roman"/>
                        </a:rPr>
                        <a:t>0,8</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ctr">
                        <a:lnSpc>
                          <a:spcPct val="150000"/>
                        </a:lnSpc>
                        <a:spcAft>
                          <a:spcPts val="0"/>
                        </a:spcAft>
                      </a:pPr>
                      <a:r>
                        <a:rPr lang="ru-RU" sz="1200" dirty="0" smtClean="0">
                          <a:latin typeface="Times New Roman"/>
                          <a:ea typeface="Times New Roman"/>
                          <a:cs typeface="Times New Roman"/>
                        </a:rPr>
                        <a:t>0,9</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ctr">
                        <a:lnSpc>
                          <a:spcPct val="150000"/>
                        </a:lnSpc>
                        <a:spcAft>
                          <a:spcPts val="0"/>
                        </a:spcAft>
                      </a:pPr>
                      <a:r>
                        <a:rPr lang="ru-RU" sz="1200" dirty="0" smtClean="0">
                          <a:latin typeface="Times New Roman"/>
                          <a:ea typeface="Times New Roman"/>
                          <a:cs typeface="Times New Roman"/>
                        </a:rPr>
                        <a:t>0,9</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r>
              <a:tr h="384109">
                <a:tc>
                  <a:txBody>
                    <a:bodyPr/>
                    <a:lstStyle/>
                    <a:p>
                      <a:pPr indent="0" algn="ctr">
                        <a:lnSpc>
                          <a:spcPct val="150000"/>
                        </a:lnSpc>
                        <a:spcAft>
                          <a:spcPts val="0"/>
                        </a:spcAft>
                      </a:pPr>
                      <a:r>
                        <a:rPr lang="ru-RU" sz="1200" dirty="0">
                          <a:latin typeface="Times New Roman"/>
                          <a:ea typeface="Times New Roman"/>
                          <a:cs typeface="Times New Roman"/>
                        </a:rPr>
                        <a:t>12</a:t>
                      </a:r>
                    </a:p>
                  </a:txBody>
                  <a:tcPr marL="33130" marR="331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l">
                        <a:lnSpc>
                          <a:spcPct val="150000"/>
                        </a:lnSpc>
                        <a:spcAft>
                          <a:spcPts val="0"/>
                        </a:spcAft>
                      </a:pPr>
                      <a:r>
                        <a:rPr lang="ru-RU" sz="1200" dirty="0">
                          <a:latin typeface="Times New Roman"/>
                          <a:ea typeface="Times New Roman"/>
                          <a:cs typeface="Times New Roman"/>
                        </a:rPr>
                        <a:t>Средства массовой информации</a:t>
                      </a:r>
                    </a:p>
                  </a:txBody>
                  <a:tcPr marL="33130" marR="331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200" dirty="0" smtClean="0">
                          <a:latin typeface="Times New Roman"/>
                          <a:ea typeface="Times New Roman"/>
                          <a:cs typeface="Times New Roman"/>
                        </a:rPr>
                        <a:t>0,04</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0955" algn="ctr">
                        <a:lnSpc>
                          <a:spcPct val="150000"/>
                        </a:lnSpc>
                        <a:spcAft>
                          <a:spcPts val="0"/>
                        </a:spcAft>
                      </a:pPr>
                      <a:r>
                        <a:rPr lang="ru-RU" sz="1200" dirty="0" smtClean="0">
                          <a:latin typeface="Times New Roman"/>
                          <a:ea typeface="Times New Roman"/>
                          <a:cs typeface="Times New Roman"/>
                        </a:rPr>
                        <a:t>0,05</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ctr">
                        <a:lnSpc>
                          <a:spcPct val="150000"/>
                        </a:lnSpc>
                        <a:spcAft>
                          <a:spcPts val="0"/>
                        </a:spcAft>
                      </a:pPr>
                      <a:r>
                        <a:rPr lang="ru-RU" sz="1200" dirty="0" smtClean="0">
                          <a:latin typeface="Times New Roman"/>
                          <a:ea typeface="Times New Roman"/>
                          <a:cs typeface="Times New Roman"/>
                        </a:rPr>
                        <a:t>0,07</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ctr">
                        <a:lnSpc>
                          <a:spcPct val="150000"/>
                        </a:lnSpc>
                        <a:spcAft>
                          <a:spcPts val="0"/>
                        </a:spcAft>
                      </a:pPr>
                      <a:r>
                        <a:rPr lang="ru-RU" sz="1200" dirty="0" smtClean="0">
                          <a:latin typeface="Times New Roman"/>
                          <a:ea typeface="Times New Roman"/>
                          <a:cs typeface="Times New Roman"/>
                        </a:rPr>
                        <a:t>-</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ctr">
                        <a:lnSpc>
                          <a:spcPct val="150000"/>
                        </a:lnSpc>
                        <a:spcAft>
                          <a:spcPts val="0"/>
                        </a:spcAft>
                      </a:pPr>
                      <a:r>
                        <a:rPr lang="ru-RU" sz="1200" dirty="0" smtClean="0">
                          <a:latin typeface="Times New Roman"/>
                          <a:ea typeface="Times New Roman"/>
                          <a:cs typeface="Times New Roman"/>
                        </a:rPr>
                        <a:t>-</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r>
              <a:tr h="414783">
                <a:tc>
                  <a:txBody>
                    <a:bodyPr/>
                    <a:lstStyle/>
                    <a:p>
                      <a:pPr indent="0" algn="ctr">
                        <a:lnSpc>
                          <a:spcPct val="150000"/>
                        </a:lnSpc>
                        <a:spcAft>
                          <a:spcPts val="0"/>
                        </a:spcAft>
                      </a:pPr>
                      <a:r>
                        <a:rPr lang="ru-RU" sz="1200" dirty="0">
                          <a:latin typeface="Times New Roman"/>
                          <a:ea typeface="Times New Roman"/>
                          <a:cs typeface="Times New Roman"/>
                        </a:rPr>
                        <a:t>13</a:t>
                      </a:r>
                    </a:p>
                  </a:txBody>
                  <a:tcPr marL="33130" marR="331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l">
                        <a:lnSpc>
                          <a:spcPct val="150000"/>
                        </a:lnSpc>
                        <a:spcAft>
                          <a:spcPts val="0"/>
                        </a:spcAft>
                      </a:pPr>
                      <a:r>
                        <a:rPr lang="ru-RU" sz="1200" dirty="0">
                          <a:latin typeface="Times New Roman"/>
                          <a:ea typeface="Times New Roman"/>
                          <a:cs typeface="Times New Roman"/>
                        </a:rPr>
                        <a:t>Обслуживание муниципального долга</a:t>
                      </a:r>
                    </a:p>
                  </a:txBody>
                  <a:tcPr marL="33130" marR="331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200" dirty="0" smtClean="0">
                          <a:latin typeface="Times New Roman"/>
                          <a:ea typeface="Times New Roman"/>
                          <a:cs typeface="Times New Roman"/>
                        </a:rPr>
                        <a:t>0,01</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0955" algn="ctr">
                        <a:lnSpc>
                          <a:spcPct val="150000"/>
                        </a:lnSpc>
                        <a:spcAft>
                          <a:spcPts val="0"/>
                        </a:spcAft>
                      </a:pPr>
                      <a:r>
                        <a:rPr lang="ru-RU" sz="1200" dirty="0" smtClean="0">
                          <a:latin typeface="Times New Roman"/>
                          <a:ea typeface="Times New Roman"/>
                          <a:cs typeface="Times New Roman"/>
                        </a:rPr>
                        <a:t>0,01</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ctr">
                        <a:lnSpc>
                          <a:spcPct val="150000"/>
                        </a:lnSpc>
                        <a:spcAft>
                          <a:spcPts val="0"/>
                        </a:spcAft>
                      </a:pPr>
                      <a:r>
                        <a:rPr lang="ru-RU" sz="1200" dirty="0" smtClean="0">
                          <a:latin typeface="Times New Roman"/>
                          <a:ea typeface="Times New Roman"/>
                          <a:cs typeface="Times New Roman"/>
                        </a:rPr>
                        <a:t>0,03</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ctr">
                        <a:lnSpc>
                          <a:spcPct val="150000"/>
                        </a:lnSpc>
                        <a:spcAft>
                          <a:spcPts val="0"/>
                        </a:spcAft>
                      </a:pPr>
                      <a:r>
                        <a:rPr lang="ru-RU" sz="1200" dirty="0" smtClean="0">
                          <a:latin typeface="Times New Roman"/>
                          <a:ea typeface="Times New Roman"/>
                          <a:cs typeface="Times New Roman"/>
                        </a:rPr>
                        <a:t>0,03</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ctr">
                        <a:lnSpc>
                          <a:spcPct val="150000"/>
                        </a:lnSpc>
                        <a:spcAft>
                          <a:spcPts val="0"/>
                        </a:spcAft>
                      </a:pPr>
                      <a:r>
                        <a:rPr lang="ru-RU" sz="1200" dirty="0" smtClean="0">
                          <a:latin typeface="Times New Roman"/>
                          <a:ea typeface="Times New Roman"/>
                          <a:cs typeface="Times New Roman"/>
                        </a:rPr>
                        <a:t>0,03</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r>
              <a:tr h="364326">
                <a:tc>
                  <a:txBody>
                    <a:bodyPr/>
                    <a:lstStyle/>
                    <a:p>
                      <a:pPr indent="0" algn="ctr">
                        <a:lnSpc>
                          <a:spcPct val="150000"/>
                        </a:lnSpc>
                        <a:spcAft>
                          <a:spcPts val="0"/>
                        </a:spcAft>
                      </a:pPr>
                      <a:r>
                        <a:rPr lang="ru-RU" sz="1200" dirty="0">
                          <a:latin typeface="Times New Roman"/>
                          <a:ea typeface="Times New Roman"/>
                          <a:cs typeface="Times New Roman"/>
                        </a:rPr>
                        <a:t>14</a:t>
                      </a:r>
                    </a:p>
                  </a:txBody>
                  <a:tcPr marL="33130" marR="331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l">
                        <a:lnSpc>
                          <a:spcPct val="150000"/>
                        </a:lnSpc>
                        <a:spcAft>
                          <a:spcPts val="0"/>
                        </a:spcAft>
                      </a:pPr>
                      <a:r>
                        <a:rPr lang="ru-RU" sz="1200" dirty="0">
                          <a:latin typeface="Times New Roman"/>
                          <a:ea typeface="Times New Roman"/>
                          <a:cs typeface="Times New Roman"/>
                        </a:rPr>
                        <a:t>Межбюджетные трансферты</a:t>
                      </a:r>
                    </a:p>
                  </a:txBody>
                  <a:tcPr marL="33130" marR="331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200" dirty="0" smtClean="0">
                          <a:latin typeface="Times New Roman"/>
                          <a:ea typeface="Times New Roman"/>
                          <a:cs typeface="Times New Roman"/>
                        </a:rPr>
                        <a:t>0,4</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0955" algn="ctr">
                        <a:lnSpc>
                          <a:spcPct val="150000"/>
                        </a:lnSpc>
                        <a:spcAft>
                          <a:spcPts val="0"/>
                        </a:spcAft>
                      </a:pPr>
                      <a:r>
                        <a:rPr lang="ru-RU" sz="1200" dirty="0" smtClean="0">
                          <a:latin typeface="Times New Roman"/>
                          <a:ea typeface="Times New Roman"/>
                          <a:cs typeface="Times New Roman"/>
                        </a:rPr>
                        <a:t>0,3</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ctr">
                        <a:lnSpc>
                          <a:spcPct val="150000"/>
                        </a:lnSpc>
                        <a:spcAft>
                          <a:spcPts val="0"/>
                        </a:spcAft>
                      </a:pPr>
                      <a:r>
                        <a:rPr lang="ru-RU" sz="1200" dirty="0" smtClean="0">
                          <a:latin typeface="Times New Roman"/>
                          <a:ea typeface="Times New Roman"/>
                          <a:cs typeface="Times New Roman"/>
                        </a:rPr>
                        <a:t>0,3</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ctr">
                        <a:lnSpc>
                          <a:spcPct val="150000"/>
                        </a:lnSpc>
                        <a:spcAft>
                          <a:spcPts val="0"/>
                        </a:spcAft>
                      </a:pPr>
                      <a:r>
                        <a:rPr lang="ru-RU" sz="1200" dirty="0" smtClean="0">
                          <a:latin typeface="Times New Roman"/>
                          <a:ea typeface="Times New Roman"/>
                          <a:cs typeface="Times New Roman"/>
                        </a:rPr>
                        <a:t>0,4</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ctr">
                        <a:lnSpc>
                          <a:spcPct val="150000"/>
                        </a:lnSpc>
                        <a:spcAft>
                          <a:spcPts val="0"/>
                        </a:spcAft>
                      </a:pPr>
                      <a:r>
                        <a:rPr lang="ru-RU" sz="1200" dirty="0" smtClean="0">
                          <a:latin typeface="Times New Roman"/>
                          <a:ea typeface="Times New Roman"/>
                          <a:cs typeface="Times New Roman"/>
                        </a:rPr>
                        <a:t>0,3</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r>
              <a:tr h="278484">
                <a:tc>
                  <a:txBody>
                    <a:bodyPr/>
                    <a:lstStyle/>
                    <a:p>
                      <a:pPr indent="0" algn="ctr">
                        <a:lnSpc>
                          <a:spcPct val="150000"/>
                        </a:lnSpc>
                        <a:spcAft>
                          <a:spcPts val="0"/>
                        </a:spcAft>
                      </a:pPr>
                      <a:endParaRPr lang="ru-RU" sz="1200" dirty="0">
                        <a:latin typeface="Times New Roman"/>
                        <a:ea typeface="Times New Roman"/>
                        <a:cs typeface="Times New Roman"/>
                      </a:endParaRPr>
                    </a:p>
                  </a:txBody>
                  <a:tcPr marL="33130" marR="331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l">
                        <a:lnSpc>
                          <a:spcPct val="150000"/>
                        </a:lnSpc>
                        <a:spcAft>
                          <a:spcPts val="0"/>
                        </a:spcAft>
                      </a:pPr>
                      <a:r>
                        <a:rPr lang="ru-RU" sz="1200" b="1" dirty="0">
                          <a:latin typeface="Times New Roman"/>
                          <a:ea typeface="Times New Roman"/>
                          <a:cs typeface="Times New Roman"/>
                        </a:rPr>
                        <a:t>ИТОГО</a:t>
                      </a:r>
                      <a:endParaRPr lang="ru-RU" sz="1200" dirty="0">
                        <a:latin typeface="Times New Roman"/>
                        <a:ea typeface="Times New Roman"/>
                        <a:cs typeface="Times New Roman"/>
                      </a:endParaRPr>
                    </a:p>
                  </a:txBody>
                  <a:tcPr marL="33130" marR="331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200" b="1" dirty="0">
                          <a:latin typeface="Times New Roman"/>
                          <a:ea typeface="Times New Roman"/>
                          <a:cs typeface="Times New Roman"/>
                        </a:rPr>
                        <a:t>100,0</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0955" algn="ctr">
                        <a:lnSpc>
                          <a:spcPct val="150000"/>
                        </a:lnSpc>
                        <a:spcAft>
                          <a:spcPts val="0"/>
                        </a:spcAft>
                      </a:pPr>
                      <a:r>
                        <a:rPr lang="ru-RU" sz="1200" b="1" dirty="0">
                          <a:latin typeface="Times New Roman"/>
                          <a:ea typeface="Times New Roman"/>
                          <a:cs typeface="Times New Roman"/>
                        </a:rPr>
                        <a:t>100,0</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ctr">
                        <a:lnSpc>
                          <a:spcPct val="150000"/>
                        </a:lnSpc>
                        <a:spcAft>
                          <a:spcPts val="0"/>
                        </a:spcAft>
                      </a:pPr>
                      <a:r>
                        <a:rPr lang="ru-RU" sz="1200" b="1" dirty="0">
                          <a:latin typeface="Times New Roman"/>
                          <a:ea typeface="Times New Roman"/>
                          <a:cs typeface="Times New Roman"/>
                        </a:rPr>
                        <a:t>100,0</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ctr">
                        <a:lnSpc>
                          <a:spcPct val="150000"/>
                        </a:lnSpc>
                        <a:spcAft>
                          <a:spcPts val="0"/>
                        </a:spcAft>
                      </a:pPr>
                      <a:r>
                        <a:rPr lang="ru-RU" sz="1200" b="1" dirty="0">
                          <a:latin typeface="Times New Roman"/>
                          <a:ea typeface="Times New Roman"/>
                          <a:cs typeface="Times New Roman"/>
                        </a:rPr>
                        <a:t>100,0</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ctr">
                        <a:lnSpc>
                          <a:spcPct val="150000"/>
                        </a:lnSpc>
                        <a:spcAft>
                          <a:spcPts val="0"/>
                        </a:spcAft>
                      </a:pPr>
                      <a:r>
                        <a:rPr lang="ru-RU" sz="1200" b="1" dirty="0">
                          <a:latin typeface="Times New Roman"/>
                          <a:ea typeface="Times New Roman"/>
                          <a:cs typeface="Times New Roman"/>
                        </a:rPr>
                        <a:t>100,0</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r>
            </a:tbl>
          </a:graphicData>
        </a:graphic>
      </p:graphicFrame>
      <p:sp>
        <p:nvSpPr>
          <p:cNvPr id="12290"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dirty="0"/>
          </a:p>
        </p:txBody>
      </p:sp>
      <p:sp>
        <p:nvSpPr>
          <p:cNvPr id="12289" name="Скругленный прямоугольник 696"/>
          <p:cNvSpPr>
            <a:spLocks noChangeArrowheads="1"/>
          </p:cNvSpPr>
          <p:nvPr/>
        </p:nvSpPr>
        <p:spPr bwMode="auto">
          <a:xfrm>
            <a:off x="1643042" y="285728"/>
            <a:ext cx="6616721" cy="661988"/>
          </a:xfrm>
          <a:prstGeom prst="roundRect">
            <a:avLst>
              <a:gd name="adj" fmla="val 16667"/>
            </a:avLst>
          </a:prstGeom>
          <a:gradFill rotWithShape="1">
            <a:gsLst>
              <a:gs pos="0">
                <a:schemeClr val="accent2">
                  <a:lumMod val="60000"/>
                  <a:lumOff val="40000"/>
                </a:schemeClr>
              </a:gs>
              <a:gs pos="35001">
                <a:srgbClr val="FFD0AA"/>
              </a:gs>
              <a:gs pos="100000">
                <a:srgbClr val="FFEBDB"/>
              </a:gs>
            </a:gsLst>
            <a:lin ang="16200000" scaled="1"/>
          </a:gradFill>
          <a:ln w="9525">
            <a:solidFill>
              <a:srgbClr val="F69240"/>
            </a:solidFill>
            <a:round/>
            <a:headEnd/>
            <a:tailEnd/>
          </a:ln>
          <a:effectLst>
            <a:outerShdw dist="20000" dir="5400000" rotWithShape="0">
              <a:srgbClr val="000000">
                <a:alpha val="37999"/>
              </a:srgbClr>
            </a:outerShdw>
          </a:effectLst>
        </p:spPr>
        <p:txBody>
          <a:bodyPr vert="horz" wrap="square" lIns="91440" tIns="45720" rIns="91440" bIns="45720" numCol="1" anchor="ctr" anchorCtr="0" compatLnSpc="1">
            <a:prstTxWarp prst="textNoShape">
              <a:avLst/>
            </a:prstTxWarp>
          </a:bodyPr>
          <a:lstStyle/>
          <a:p>
            <a:pPr marL="0" marR="0" lvl="0" indent="450850" algn="ctr" defTabSz="914400" rtl="0" eaLnBrk="1" fontAlgn="base" latinLnBrk="0" hangingPunct="1">
              <a:lnSpc>
                <a:spcPct val="100000"/>
              </a:lnSpc>
              <a:spcBef>
                <a:spcPct val="0"/>
              </a:spcBef>
              <a:spcAft>
                <a:spcPct val="0"/>
              </a:spcAft>
              <a:buClrTx/>
              <a:buSzTx/>
              <a:buFontTx/>
              <a:buNone/>
              <a:tabLst/>
            </a:pPr>
            <a:endParaRPr kumimoji="0" lang="ru-RU" sz="20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endParaRPr>
          </a:p>
          <a:p>
            <a:pPr marL="0" marR="0" lvl="0" algn="ctr" defTabSz="914400" rtl="0" eaLnBrk="1" fontAlgn="base" latinLnBrk="0" hangingPunct="1">
              <a:lnSpc>
                <a:spcPct val="100000"/>
              </a:lnSpc>
              <a:spcBef>
                <a:spcPct val="0"/>
              </a:spcBef>
              <a:spcAft>
                <a:spcPct val="0"/>
              </a:spcAft>
              <a:buClrTx/>
              <a:buSzTx/>
              <a:buFontTx/>
              <a:buNone/>
              <a:tabLst/>
            </a:pPr>
            <a:r>
              <a:rPr kumimoji="0" lang="ru-RU" sz="20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Удельный вес расходов по отраслям в общем объеме расходов районного бюджета (%)</a:t>
            </a:r>
            <a:endParaRPr kumimoji="0" lang="ru-RU" sz="20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2292" name="Rectangle 4"/>
          <p:cNvSpPr>
            <a:spLocks noChangeArrowheads="1"/>
          </p:cNvSpPr>
          <p:nvPr/>
        </p:nvSpPr>
        <p:spPr bwMode="auto">
          <a:xfrm>
            <a:off x="0" y="45720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450850" algn="l" defTabSz="914400" rtl="0" eaLnBrk="1" fontAlgn="base" latinLnBrk="0" hangingPunct="1">
              <a:lnSpc>
                <a:spcPct val="100000"/>
              </a:lnSpc>
              <a:spcBef>
                <a:spcPct val="0"/>
              </a:spcBef>
              <a:spcAft>
                <a:spcPct val="0"/>
              </a:spcAft>
              <a:buClrTx/>
              <a:buSzTx/>
              <a:buFontTx/>
              <a:buNone/>
              <a:tabLst/>
            </a:pPr>
            <a:r>
              <a:rPr kumimoji="0" lang="ru-RU" sz="1800" b="0" i="0" u="none" strike="noStrike" cap="none" normalizeH="0" baseline="0" dirty="0" smtClean="0">
                <a:ln>
                  <a:noFill/>
                </a:ln>
                <a:solidFill>
                  <a:schemeClr val="tx1"/>
                </a:solidFill>
                <a:effectLst/>
                <a:latin typeface="Arial" pitchFamily="34" charset="0"/>
                <a:cs typeface="Arial" pitchFamily="34" charset="0"/>
              </a:rPr>
              <a:t/>
            </a:r>
            <a:br>
              <a:rPr kumimoji="0" lang="ru-RU" sz="1800" b="0" i="0" u="none" strike="noStrike" cap="none" normalizeH="0" baseline="0" dirty="0" smtClean="0">
                <a:ln>
                  <a:noFill/>
                </a:ln>
                <a:solidFill>
                  <a:schemeClr val="tx1"/>
                </a:solidFill>
                <a:effectLst/>
                <a:latin typeface="Arial" pitchFamily="34" charset="0"/>
                <a:cs typeface="Arial" pitchFamily="34" charset="0"/>
              </a:rPr>
            </a:b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a:p>
            <a:pPr marL="0" marR="0" lvl="0" indent="45085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Rectangle 1"/>
          <p:cNvSpPr>
            <a:spLocks noChangeArrowheads="1"/>
          </p:cNvSpPr>
          <p:nvPr/>
        </p:nvSpPr>
        <p:spPr bwMode="auto">
          <a:xfrm>
            <a:off x="357158" y="285728"/>
            <a:ext cx="8501122" cy="501675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0850" algn="just" defTabSz="914400" rtl="0" eaLnBrk="1" fontAlgn="base" latinLnBrk="0" hangingPunct="1">
              <a:spcBef>
                <a:spcPct val="0"/>
              </a:spcBef>
              <a:spcAft>
                <a:spcPct val="0"/>
              </a:spcAft>
              <a:buClrTx/>
              <a:buSzTx/>
              <a:buFontTx/>
              <a:buNone/>
              <a:tabLst>
                <a:tab pos="3060700" algn="l"/>
              </a:tabLst>
            </a:pPr>
            <a:r>
              <a:rPr kumimoji="0" lang="ru-RU"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Данная брошюра познакомит Вас с ключевыми положениями основного финансового документа района. В ней в понятной   форме   представлена   информация  о приоритетных направлениях бюджетной политики района, условиях формирования и параметрах районного бюджета, планируемых результатах использования бюджетных средств.</a:t>
            </a:r>
            <a:endParaRPr kumimoji="0" lang="ru-RU" sz="20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just" defTabSz="914400" rtl="0" eaLnBrk="0" fontAlgn="base" latinLnBrk="0" hangingPunct="0">
              <a:spcBef>
                <a:spcPct val="0"/>
              </a:spcBef>
              <a:spcAft>
                <a:spcPct val="0"/>
              </a:spcAft>
              <a:buClrTx/>
              <a:buSzTx/>
              <a:buFontTx/>
              <a:buNone/>
              <a:tabLst>
                <a:tab pos="3060700" algn="l"/>
              </a:tabLst>
            </a:pPr>
            <a:r>
              <a:rPr kumimoji="0" lang="ru-RU"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Важнейшими целями бюджетной политики района остаются исполнение принятых обязательств, решение наиболее значимых для жителей социальных вопросов в условиях ограниченных финансовых ресурсов, обеспечение стабильности бюджетной системы района.</a:t>
            </a:r>
            <a:endParaRPr kumimoji="0" lang="ru-RU" sz="20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just" defTabSz="914400" rtl="0" eaLnBrk="0" fontAlgn="base" latinLnBrk="0" hangingPunct="0">
              <a:spcBef>
                <a:spcPct val="0"/>
              </a:spcBef>
              <a:spcAft>
                <a:spcPct val="0"/>
              </a:spcAft>
              <a:buClrTx/>
              <a:buSzTx/>
              <a:buFontTx/>
              <a:buNone/>
              <a:tabLst>
                <a:tab pos="3060700" algn="l"/>
              </a:tabLst>
            </a:pPr>
            <a:r>
              <a:rPr kumimoji="0" lang="ru-RU"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Представленная информация предназначена для широкого круга пользователей и будет интересна и полезна как студентам, педагогам, врачам, молодым семьям, так и гражданским служащим, пенсионерам и другим категориям населения, так как районный бюджет затрагивает интересы каждого жителя Пугачевского района. Мы постарались в доступной и понятной форме для граждан, показать основные показатели районного бюджета.</a:t>
            </a:r>
            <a:endParaRPr kumimoji="0" lang="ru-RU" sz="2000" b="0" i="0" u="none" strike="noStrike" cap="none" normalizeH="0" baseline="0" dirty="0" smtClean="0">
              <a:ln>
                <a:noFill/>
              </a:ln>
              <a:solidFill>
                <a:schemeClr val="tx1"/>
              </a:solidFill>
              <a:effectLst/>
              <a:latin typeface="Times New Roman" pitchFamily="18" charset="0"/>
              <a:cs typeface="Times New Roman" pitchFamily="18" charset="0"/>
            </a:endParaRP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428596" y="2071678"/>
            <a:ext cx="8332349" cy="3490186"/>
          </a:xfrm>
          <a:prstGeom prst="rect">
            <a:avLst/>
          </a:prstGeom>
        </p:spPr>
        <p:txBody>
          <a:bodyPr wrap="square">
            <a:spAutoFit/>
          </a:bodyPr>
          <a:lstStyle/>
          <a:p>
            <a:pPr algn="just">
              <a:lnSpc>
                <a:spcPct val="115000"/>
              </a:lnSpc>
              <a:spcAft>
                <a:spcPts val="0"/>
              </a:spcAft>
            </a:pPr>
            <a:r>
              <a:rPr lang="ru-RU" sz="1600" b="1" dirty="0" smtClean="0">
                <a:latin typeface="Times New Roman" panose="02020603050405020304" pitchFamily="18" charset="0"/>
                <a:ea typeface="Calibri" panose="020F0502020204030204" pitchFamily="34" charset="0"/>
                <a:cs typeface="Times New Roman" panose="02020603050405020304" pitchFamily="18" charset="0"/>
              </a:rPr>
              <a:t>      В </a:t>
            </a:r>
            <a:r>
              <a:rPr lang="ru-RU" sz="1600" b="1" dirty="0">
                <a:latin typeface="Times New Roman" panose="02020603050405020304" pitchFamily="18" charset="0"/>
                <a:ea typeface="Calibri" panose="020F0502020204030204" pitchFamily="34" charset="0"/>
                <a:cs typeface="Times New Roman" panose="02020603050405020304" pitchFamily="18" charset="0"/>
              </a:rPr>
              <a:t>целом средства на заработную плату с начислениями определены в объеме </a:t>
            </a:r>
            <a:r>
              <a:rPr lang="ru-RU" sz="1600" b="1" dirty="0" smtClean="0">
                <a:latin typeface="Times New Roman" panose="02020603050405020304" pitchFamily="18" charset="0"/>
                <a:ea typeface="Calibri" panose="020F0502020204030204" pitchFamily="34" charset="0"/>
                <a:cs typeface="Times New Roman" panose="02020603050405020304" pitchFamily="18" charset="0"/>
              </a:rPr>
              <a:t>         752 616,6 тыс. </a:t>
            </a:r>
            <a:r>
              <a:rPr lang="ru-RU" sz="1600" b="1" dirty="0">
                <a:latin typeface="Times New Roman" panose="02020603050405020304" pitchFamily="18" charset="0"/>
                <a:ea typeface="Calibri" panose="020F0502020204030204" pitchFamily="34" charset="0"/>
                <a:cs typeface="Times New Roman" panose="02020603050405020304" pitchFamily="18" charset="0"/>
              </a:rPr>
              <a:t>рублей в </a:t>
            </a:r>
            <a:r>
              <a:rPr lang="ru-RU" sz="1600" b="1" dirty="0" smtClean="0">
                <a:latin typeface="Times New Roman" panose="02020603050405020304" pitchFamily="18" charset="0"/>
                <a:ea typeface="Calibri" panose="020F0502020204030204" pitchFamily="34" charset="0"/>
                <a:cs typeface="Times New Roman" panose="02020603050405020304" pitchFamily="18" charset="0"/>
              </a:rPr>
              <a:t>2021 </a:t>
            </a:r>
            <a:r>
              <a:rPr lang="ru-RU" sz="1600" b="1" dirty="0">
                <a:latin typeface="Times New Roman" panose="02020603050405020304" pitchFamily="18" charset="0"/>
                <a:ea typeface="Calibri" panose="020F0502020204030204" pitchFamily="34" charset="0"/>
                <a:cs typeface="Times New Roman" panose="02020603050405020304" pitchFamily="18" charset="0"/>
              </a:rPr>
              <a:t>году, что составляет </a:t>
            </a:r>
            <a:r>
              <a:rPr lang="ru-RU" sz="1600" b="1" dirty="0" smtClean="0">
                <a:latin typeface="Times New Roman" panose="02020603050405020304" pitchFamily="18" charset="0"/>
                <a:ea typeface="Calibri" panose="020F0502020204030204" pitchFamily="34" charset="0"/>
                <a:cs typeface="Times New Roman" panose="02020603050405020304" pitchFamily="18" charset="0"/>
              </a:rPr>
              <a:t>72,5 % </a:t>
            </a:r>
            <a:r>
              <a:rPr lang="ru-RU" sz="1600" b="1" dirty="0">
                <a:latin typeface="Times New Roman" panose="02020603050405020304" pitchFamily="18" charset="0"/>
                <a:ea typeface="Calibri" panose="020F0502020204030204" pitchFamily="34" charset="0"/>
                <a:cs typeface="Times New Roman" panose="02020603050405020304" pitchFamily="18" charset="0"/>
              </a:rPr>
              <a:t>от общих расходов бюджета; </a:t>
            </a:r>
            <a:r>
              <a:rPr lang="ru-RU" sz="1600" b="1" dirty="0" smtClean="0">
                <a:latin typeface="Times New Roman" panose="02020603050405020304" pitchFamily="18" charset="0"/>
                <a:ea typeface="Calibri" panose="020F0502020204030204" pitchFamily="34" charset="0"/>
                <a:cs typeface="Times New Roman" panose="02020603050405020304" pitchFamily="18" charset="0"/>
              </a:rPr>
              <a:t>   787 538,1 тыс. </a:t>
            </a:r>
            <a:r>
              <a:rPr lang="ru-RU" sz="1600" b="1" dirty="0">
                <a:latin typeface="Times New Roman" panose="02020603050405020304" pitchFamily="18" charset="0"/>
                <a:ea typeface="Calibri" panose="020F0502020204030204" pitchFamily="34" charset="0"/>
                <a:cs typeface="Times New Roman" panose="02020603050405020304" pitchFamily="18" charset="0"/>
              </a:rPr>
              <a:t>рублей в </a:t>
            </a:r>
            <a:r>
              <a:rPr lang="ru-RU" sz="1600" b="1" dirty="0" smtClean="0">
                <a:latin typeface="Times New Roman" panose="02020603050405020304" pitchFamily="18" charset="0"/>
                <a:ea typeface="Calibri" panose="020F0502020204030204" pitchFamily="34" charset="0"/>
                <a:cs typeface="Times New Roman" panose="02020603050405020304" pitchFamily="18" charset="0"/>
              </a:rPr>
              <a:t>2022 </a:t>
            </a:r>
            <a:r>
              <a:rPr lang="ru-RU" sz="1600" b="1" dirty="0">
                <a:latin typeface="Times New Roman" panose="02020603050405020304" pitchFamily="18" charset="0"/>
                <a:ea typeface="Calibri" panose="020F0502020204030204" pitchFamily="34" charset="0"/>
                <a:cs typeface="Times New Roman" panose="02020603050405020304" pitchFamily="18" charset="0"/>
              </a:rPr>
              <a:t>году, что составляет </a:t>
            </a:r>
            <a:r>
              <a:rPr lang="ru-RU" sz="1600" b="1" dirty="0" smtClean="0">
                <a:latin typeface="Times New Roman" panose="02020603050405020304" pitchFamily="18" charset="0"/>
                <a:ea typeface="Calibri" panose="020F0502020204030204" pitchFamily="34" charset="0"/>
                <a:cs typeface="Times New Roman" panose="02020603050405020304" pitchFamily="18" charset="0"/>
              </a:rPr>
              <a:t>81,6 % </a:t>
            </a:r>
            <a:r>
              <a:rPr lang="ru-RU" sz="1600" b="1" dirty="0">
                <a:latin typeface="Times New Roman" panose="02020603050405020304" pitchFamily="18" charset="0"/>
                <a:ea typeface="Calibri" panose="020F0502020204030204" pitchFamily="34" charset="0"/>
                <a:cs typeface="Times New Roman" panose="02020603050405020304" pitchFamily="18" charset="0"/>
              </a:rPr>
              <a:t>от общих расходов бюджета; </a:t>
            </a:r>
            <a:r>
              <a:rPr lang="ru-RU" sz="1600" b="1" dirty="0" smtClean="0">
                <a:latin typeface="Times New Roman" panose="02020603050405020304" pitchFamily="18" charset="0"/>
                <a:ea typeface="Calibri" panose="020F0502020204030204" pitchFamily="34" charset="0"/>
                <a:cs typeface="Times New Roman" panose="02020603050405020304" pitchFamily="18" charset="0"/>
              </a:rPr>
              <a:t>  792 255,8 тыс. </a:t>
            </a:r>
            <a:r>
              <a:rPr lang="ru-RU" sz="1600" b="1" dirty="0">
                <a:latin typeface="Times New Roman" panose="02020603050405020304" pitchFamily="18" charset="0"/>
                <a:ea typeface="Calibri" panose="020F0502020204030204" pitchFamily="34" charset="0"/>
                <a:cs typeface="Times New Roman" panose="02020603050405020304" pitchFamily="18" charset="0"/>
              </a:rPr>
              <a:t>рублей в </a:t>
            </a:r>
            <a:r>
              <a:rPr lang="ru-RU" sz="1600" b="1" dirty="0" smtClean="0">
                <a:latin typeface="Times New Roman" panose="02020603050405020304" pitchFamily="18" charset="0"/>
                <a:ea typeface="Calibri" panose="020F0502020204030204" pitchFamily="34" charset="0"/>
                <a:cs typeface="Times New Roman" panose="02020603050405020304" pitchFamily="18" charset="0"/>
              </a:rPr>
              <a:t>2023 </a:t>
            </a:r>
            <a:r>
              <a:rPr lang="ru-RU" sz="1600" b="1" dirty="0">
                <a:latin typeface="Times New Roman" panose="02020603050405020304" pitchFamily="18" charset="0"/>
                <a:ea typeface="Calibri" panose="020F0502020204030204" pitchFamily="34" charset="0"/>
                <a:cs typeface="Times New Roman" panose="02020603050405020304" pitchFamily="18" charset="0"/>
              </a:rPr>
              <a:t>году, что составляет </a:t>
            </a:r>
            <a:r>
              <a:rPr lang="ru-RU" sz="1600" b="1" dirty="0" smtClean="0">
                <a:latin typeface="Times New Roman" panose="02020603050405020304" pitchFamily="18" charset="0"/>
                <a:ea typeface="Calibri" panose="020F0502020204030204" pitchFamily="34" charset="0"/>
                <a:cs typeface="Times New Roman" panose="02020603050405020304" pitchFamily="18" charset="0"/>
              </a:rPr>
              <a:t>78,8 % </a:t>
            </a:r>
            <a:r>
              <a:rPr lang="ru-RU" sz="1600" b="1" dirty="0">
                <a:latin typeface="Times New Roman" panose="02020603050405020304" pitchFamily="18" charset="0"/>
                <a:ea typeface="Calibri" panose="020F0502020204030204" pitchFamily="34" charset="0"/>
                <a:cs typeface="Times New Roman" panose="02020603050405020304" pitchFamily="18" charset="0"/>
              </a:rPr>
              <a:t>от общих расходов </a:t>
            </a:r>
            <a:r>
              <a:rPr lang="ru-RU" sz="1600" b="1" dirty="0" smtClean="0">
                <a:latin typeface="Times New Roman" panose="02020603050405020304" pitchFamily="18" charset="0"/>
                <a:ea typeface="Calibri" panose="020F0502020204030204" pitchFamily="34" charset="0"/>
                <a:cs typeface="Times New Roman" panose="02020603050405020304" pitchFamily="18" charset="0"/>
              </a:rPr>
              <a:t>бюджета.</a:t>
            </a:r>
            <a:r>
              <a:rPr lang="ru-RU" sz="1600" dirty="0">
                <a:latin typeface="Times New Roman" panose="02020603050405020304" pitchFamily="18" charset="0"/>
                <a:ea typeface="Calibri" panose="020F0502020204030204" pitchFamily="34" charset="0"/>
                <a:cs typeface="Times New Roman" panose="02020603050405020304" pitchFamily="18" charset="0"/>
              </a:rPr>
              <a:t> </a:t>
            </a:r>
            <a:r>
              <a:rPr lang="ru-RU" sz="1600" b="1" dirty="0" smtClean="0">
                <a:latin typeface="Times New Roman" panose="02020603050405020304" pitchFamily="18" charset="0"/>
                <a:ea typeface="Calibri" panose="020F0502020204030204" pitchFamily="34" charset="0"/>
                <a:cs typeface="Times New Roman" panose="02020603050405020304" pitchFamily="18" charset="0"/>
              </a:rPr>
              <a:t>Расходы </a:t>
            </a:r>
            <a:r>
              <a:rPr lang="ru-RU" sz="1600" b="1" dirty="0">
                <a:latin typeface="Times New Roman" panose="02020603050405020304" pitchFamily="18" charset="0"/>
                <a:ea typeface="Calibri" panose="020F0502020204030204" pitchFamily="34" charset="0"/>
                <a:cs typeface="Times New Roman" panose="02020603050405020304" pitchFamily="18" charset="0"/>
              </a:rPr>
              <a:t>на оплату коммунальных услуг просчитаны с учетом прогноза изменения тарифов на топливо-энергетические ресурсы в </a:t>
            </a:r>
            <a:r>
              <a:rPr lang="ru-RU" sz="1600" b="1" dirty="0" smtClean="0">
                <a:latin typeface="Times New Roman" panose="02020603050405020304" pitchFamily="18" charset="0"/>
                <a:ea typeface="Calibri" panose="020F0502020204030204" pitchFamily="34" charset="0"/>
                <a:cs typeface="Times New Roman" panose="02020603050405020304" pitchFamily="18" charset="0"/>
              </a:rPr>
              <a:t>2021 </a:t>
            </a:r>
            <a:r>
              <a:rPr lang="ru-RU" sz="1600" b="1" dirty="0">
                <a:latin typeface="Times New Roman" panose="02020603050405020304" pitchFamily="18" charset="0"/>
                <a:ea typeface="Calibri" panose="020F0502020204030204" pitchFamily="34" charset="0"/>
                <a:cs typeface="Times New Roman" panose="02020603050405020304" pitchFamily="18" charset="0"/>
              </a:rPr>
              <a:t>году в среднем на </a:t>
            </a:r>
            <a:r>
              <a:rPr lang="ru-RU" sz="1600" b="1" dirty="0" smtClean="0">
                <a:latin typeface="Times New Roman" panose="02020603050405020304" pitchFamily="18" charset="0"/>
                <a:ea typeface="Calibri" panose="020F0502020204030204" pitchFamily="34" charset="0"/>
                <a:cs typeface="Times New Roman" panose="02020603050405020304" pitchFamily="18" charset="0"/>
              </a:rPr>
              <a:t>4,2% (к 2020 году), </a:t>
            </a:r>
            <a:r>
              <a:rPr lang="ru-RU" sz="1600" b="1" dirty="0">
                <a:latin typeface="Times New Roman" panose="02020603050405020304" pitchFamily="18" charset="0"/>
                <a:ea typeface="Calibri" panose="020F0502020204030204" pitchFamily="34" charset="0"/>
                <a:cs typeface="Times New Roman" panose="02020603050405020304" pitchFamily="18" charset="0"/>
              </a:rPr>
              <a:t>в </a:t>
            </a:r>
            <a:r>
              <a:rPr lang="ru-RU" sz="1600" b="1" dirty="0" smtClean="0">
                <a:latin typeface="Times New Roman" panose="02020603050405020304" pitchFamily="18" charset="0"/>
                <a:ea typeface="Calibri" panose="020F0502020204030204" pitchFamily="34" charset="0"/>
                <a:cs typeface="Times New Roman" panose="02020603050405020304" pitchFamily="18" charset="0"/>
              </a:rPr>
              <a:t>2022 </a:t>
            </a:r>
            <a:r>
              <a:rPr lang="ru-RU" sz="1600" b="1" dirty="0">
                <a:latin typeface="Times New Roman" panose="02020603050405020304" pitchFamily="18" charset="0"/>
                <a:ea typeface="Calibri" panose="020F0502020204030204" pitchFamily="34" charset="0"/>
                <a:cs typeface="Times New Roman" panose="02020603050405020304" pitchFamily="18" charset="0"/>
              </a:rPr>
              <a:t>году в среднем на </a:t>
            </a:r>
            <a:r>
              <a:rPr lang="ru-RU" sz="1600" b="1" dirty="0" smtClean="0">
                <a:latin typeface="Times New Roman" panose="02020603050405020304" pitchFamily="18" charset="0"/>
                <a:ea typeface="Calibri" panose="020F0502020204030204" pitchFamily="34" charset="0"/>
                <a:cs typeface="Times New Roman" panose="02020603050405020304" pitchFamily="18" charset="0"/>
              </a:rPr>
              <a:t>3,7% </a:t>
            </a:r>
            <a:r>
              <a:rPr lang="ru-RU" sz="1600" b="1" dirty="0">
                <a:latin typeface="Times New Roman" panose="02020603050405020304" pitchFamily="18" charset="0"/>
                <a:ea typeface="Calibri" panose="020F0502020204030204" pitchFamily="34" charset="0"/>
                <a:cs typeface="Times New Roman" panose="02020603050405020304" pitchFamily="18" charset="0"/>
              </a:rPr>
              <a:t>(к </a:t>
            </a:r>
            <a:r>
              <a:rPr lang="ru-RU" sz="1600" b="1" dirty="0" smtClean="0">
                <a:latin typeface="Times New Roman" panose="02020603050405020304" pitchFamily="18" charset="0"/>
                <a:ea typeface="Calibri" panose="020F0502020204030204" pitchFamily="34" charset="0"/>
                <a:cs typeface="Times New Roman" panose="02020603050405020304" pitchFamily="18" charset="0"/>
              </a:rPr>
              <a:t>2021 </a:t>
            </a:r>
            <a:r>
              <a:rPr lang="ru-RU" sz="1600" b="1" dirty="0">
                <a:latin typeface="Times New Roman" panose="02020603050405020304" pitchFamily="18" charset="0"/>
                <a:ea typeface="Calibri" panose="020F0502020204030204" pitchFamily="34" charset="0"/>
                <a:cs typeface="Times New Roman" panose="02020603050405020304" pitchFamily="18" charset="0"/>
              </a:rPr>
              <a:t>году), в </a:t>
            </a:r>
            <a:r>
              <a:rPr lang="ru-RU" sz="1600" b="1" dirty="0" smtClean="0">
                <a:latin typeface="Times New Roman" panose="02020603050405020304" pitchFamily="18" charset="0"/>
                <a:ea typeface="Calibri" panose="020F0502020204030204" pitchFamily="34" charset="0"/>
                <a:cs typeface="Times New Roman" panose="02020603050405020304" pitchFamily="18" charset="0"/>
              </a:rPr>
              <a:t>2023 </a:t>
            </a:r>
            <a:r>
              <a:rPr lang="ru-RU" sz="1600" b="1" dirty="0">
                <a:latin typeface="Times New Roman" panose="02020603050405020304" pitchFamily="18" charset="0"/>
                <a:ea typeface="Calibri" panose="020F0502020204030204" pitchFamily="34" charset="0"/>
                <a:cs typeface="Times New Roman" panose="02020603050405020304" pitchFamily="18" charset="0"/>
              </a:rPr>
              <a:t>году в среднем на </a:t>
            </a:r>
            <a:r>
              <a:rPr lang="ru-RU" sz="1600" b="1" dirty="0" smtClean="0">
                <a:latin typeface="Times New Roman" panose="02020603050405020304" pitchFamily="18" charset="0"/>
                <a:ea typeface="Calibri" panose="020F0502020204030204" pitchFamily="34" charset="0"/>
                <a:cs typeface="Times New Roman" panose="02020603050405020304" pitchFamily="18" charset="0"/>
              </a:rPr>
              <a:t>3,7% </a:t>
            </a:r>
            <a:r>
              <a:rPr lang="ru-RU" sz="1600" b="1" dirty="0">
                <a:latin typeface="Times New Roman" panose="02020603050405020304" pitchFamily="18" charset="0"/>
                <a:ea typeface="Calibri" panose="020F0502020204030204" pitchFamily="34" charset="0"/>
                <a:cs typeface="Times New Roman" panose="02020603050405020304" pitchFamily="18" charset="0"/>
              </a:rPr>
              <a:t>(к </a:t>
            </a:r>
            <a:r>
              <a:rPr lang="ru-RU" sz="1600" b="1" dirty="0" smtClean="0">
                <a:latin typeface="Times New Roman" panose="02020603050405020304" pitchFamily="18" charset="0"/>
                <a:ea typeface="Calibri" panose="020F0502020204030204" pitchFamily="34" charset="0"/>
                <a:cs typeface="Times New Roman" panose="02020603050405020304" pitchFamily="18" charset="0"/>
              </a:rPr>
              <a:t>2022 </a:t>
            </a:r>
            <a:r>
              <a:rPr lang="ru-RU" sz="1600" b="1" dirty="0">
                <a:latin typeface="Times New Roman" panose="02020603050405020304" pitchFamily="18" charset="0"/>
                <a:ea typeface="Calibri" panose="020F0502020204030204" pitchFamily="34" charset="0"/>
                <a:cs typeface="Times New Roman" panose="02020603050405020304" pitchFamily="18" charset="0"/>
              </a:rPr>
              <a:t>году). Учитывая ограниченные возможности бюджета, формирование бюджета по другим статьям расходов осуществлялось в режиме жестких </a:t>
            </a:r>
            <a:r>
              <a:rPr lang="ru-RU" sz="1600" b="1" dirty="0" smtClean="0">
                <a:latin typeface="Times New Roman" panose="02020603050405020304" pitchFamily="18" charset="0"/>
                <a:ea typeface="Calibri" panose="020F0502020204030204" pitchFamily="34" charset="0"/>
                <a:cs typeface="Times New Roman" panose="02020603050405020304" pitchFamily="18" charset="0"/>
              </a:rPr>
              <a:t>ограничений. Сохранена </a:t>
            </a:r>
            <a:r>
              <a:rPr lang="ru-RU" sz="1600" b="1" dirty="0">
                <a:latin typeface="Times New Roman" panose="02020603050405020304" pitchFamily="18" charset="0"/>
                <a:ea typeface="Calibri" panose="020F0502020204030204" pitchFamily="34" charset="0"/>
                <a:cs typeface="Times New Roman" panose="02020603050405020304" pitchFamily="18" charset="0"/>
              </a:rPr>
              <a:t>социальная направленность бюджета района. Удельный вес расходов на социальную сферу в общем объеме расходов   составляет в </a:t>
            </a:r>
            <a:r>
              <a:rPr lang="ru-RU" sz="1600" b="1" dirty="0" smtClean="0">
                <a:latin typeface="Times New Roman" panose="02020603050405020304" pitchFamily="18" charset="0"/>
                <a:ea typeface="Calibri" panose="020F0502020204030204" pitchFamily="34" charset="0"/>
                <a:cs typeface="Times New Roman" panose="02020603050405020304" pitchFamily="18" charset="0"/>
              </a:rPr>
              <a:t>2021 </a:t>
            </a:r>
            <a:r>
              <a:rPr lang="ru-RU" sz="1600" b="1" dirty="0">
                <a:latin typeface="Times New Roman" panose="02020603050405020304" pitchFamily="18" charset="0"/>
                <a:ea typeface="Calibri" panose="020F0502020204030204" pitchFamily="34" charset="0"/>
                <a:cs typeface="Times New Roman" panose="02020603050405020304" pitchFamily="18" charset="0"/>
              </a:rPr>
              <a:t>году – </a:t>
            </a:r>
            <a:r>
              <a:rPr lang="ru-RU" sz="1600" b="1" dirty="0" smtClean="0">
                <a:latin typeface="Times New Roman" panose="02020603050405020304" pitchFamily="18" charset="0"/>
                <a:ea typeface="Calibri" panose="020F0502020204030204" pitchFamily="34" charset="0"/>
                <a:cs typeface="Times New Roman" panose="02020603050405020304" pitchFamily="18" charset="0"/>
              </a:rPr>
              <a:t>85,3%, </a:t>
            </a:r>
            <a:r>
              <a:rPr lang="ru-RU" sz="1600" b="1" dirty="0">
                <a:latin typeface="Times New Roman" panose="02020603050405020304" pitchFamily="18" charset="0"/>
                <a:ea typeface="Calibri" panose="020F0502020204030204" pitchFamily="34" charset="0"/>
                <a:cs typeface="Times New Roman" panose="02020603050405020304" pitchFamily="18" charset="0"/>
              </a:rPr>
              <a:t>в </a:t>
            </a:r>
            <a:r>
              <a:rPr lang="ru-RU" sz="1600" b="1" dirty="0" smtClean="0">
                <a:latin typeface="Times New Roman" panose="02020603050405020304" pitchFamily="18" charset="0"/>
                <a:ea typeface="Calibri" panose="020F0502020204030204" pitchFamily="34" charset="0"/>
                <a:cs typeface="Times New Roman" panose="02020603050405020304" pitchFamily="18" charset="0"/>
              </a:rPr>
              <a:t>2022 </a:t>
            </a:r>
            <a:r>
              <a:rPr lang="ru-RU" sz="1600" b="1" dirty="0">
                <a:latin typeface="Times New Roman" panose="02020603050405020304" pitchFamily="18" charset="0"/>
                <a:ea typeface="Calibri" panose="020F0502020204030204" pitchFamily="34" charset="0"/>
                <a:cs typeface="Times New Roman" panose="02020603050405020304" pitchFamily="18" charset="0"/>
              </a:rPr>
              <a:t>году – </a:t>
            </a:r>
            <a:r>
              <a:rPr lang="ru-RU" sz="1600" b="1" dirty="0" smtClean="0">
                <a:latin typeface="Times New Roman" panose="02020603050405020304" pitchFamily="18" charset="0"/>
                <a:ea typeface="Calibri" panose="020F0502020204030204" pitchFamily="34" charset="0"/>
                <a:cs typeface="Times New Roman" panose="02020603050405020304" pitchFamily="18" charset="0"/>
              </a:rPr>
              <a:t>86,1%, </a:t>
            </a:r>
            <a:r>
              <a:rPr lang="ru-RU" sz="1600" b="1" dirty="0">
                <a:latin typeface="Times New Roman" panose="02020603050405020304" pitchFamily="18" charset="0"/>
                <a:ea typeface="Calibri" panose="020F0502020204030204" pitchFamily="34" charset="0"/>
                <a:cs typeface="Times New Roman" panose="02020603050405020304" pitchFamily="18" charset="0"/>
              </a:rPr>
              <a:t>в </a:t>
            </a:r>
            <a:r>
              <a:rPr lang="ru-RU" sz="1600" b="1" dirty="0" smtClean="0">
                <a:latin typeface="Times New Roman" panose="02020603050405020304" pitchFamily="18" charset="0"/>
                <a:ea typeface="Calibri" panose="020F0502020204030204" pitchFamily="34" charset="0"/>
                <a:cs typeface="Times New Roman" panose="02020603050405020304" pitchFamily="18" charset="0"/>
              </a:rPr>
              <a:t>2023 </a:t>
            </a:r>
            <a:r>
              <a:rPr lang="ru-RU" sz="1600" b="1" dirty="0">
                <a:latin typeface="Times New Roman" panose="02020603050405020304" pitchFamily="18" charset="0"/>
                <a:ea typeface="Calibri" panose="020F0502020204030204" pitchFamily="34" charset="0"/>
                <a:cs typeface="Times New Roman" panose="02020603050405020304" pitchFamily="18" charset="0"/>
              </a:rPr>
              <a:t>году – </a:t>
            </a:r>
            <a:r>
              <a:rPr lang="ru-RU" sz="1600" b="1" dirty="0" smtClean="0">
                <a:latin typeface="Times New Roman" panose="02020603050405020304" pitchFamily="18" charset="0"/>
                <a:ea typeface="Calibri" panose="020F0502020204030204" pitchFamily="34" charset="0"/>
                <a:cs typeface="Times New Roman" panose="02020603050405020304" pitchFamily="18" charset="0"/>
              </a:rPr>
              <a:t>85,3%.</a:t>
            </a:r>
            <a:endParaRPr lang="ru-RU" sz="1600" dirty="0">
              <a:latin typeface="Times New Roman" panose="02020603050405020304" pitchFamily="18" charset="0"/>
              <a:cs typeface="Times New Roman" panose="02020603050405020304" pitchFamily="18" charset="0"/>
            </a:endParaRPr>
          </a:p>
        </p:txBody>
      </p:sp>
      <p:graphicFrame>
        <p:nvGraphicFramePr>
          <p:cNvPr id="3" name="Таблица 2"/>
          <p:cNvGraphicFramePr>
            <a:graphicFrameLocks noGrp="1"/>
          </p:cNvGraphicFramePr>
          <p:nvPr>
            <p:extLst>
              <p:ext uri="{D42A27DB-BD31-4B8C-83A1-F6EECF244321}">
                <p14:modId xmlns:p14="http://schemas.microsoft.com/office/powerpoint/2010/main" xmlns="" val="1500527313"/>
              </p:ext>
            </p:extLst>
          </p:nvPr>
        </p:nvGraphicFramePr>
        <p:xfrm>
          <a:off x="357156" y="500042"/>
          <a:ext cx="8286810" cy="1218057"/>
        </p:xfrm>
        <a:graphic>
          <a:graphicData uri="http://schemas.openxmlformats.org/drawingml/2006/table">
            <a:tbl>
              <a:tblPr firstRow="1" firstCol="1" bandRow="1"/>
              <a:tblGrid>
                <a:gridCol w="3133667"/>
                <a:gridCol w="1152615"/>
                <a:gridCol w="936497"/>
                <a:gridCol w="974919"/>
                <a:gridCol w="974919"/>
                <a:gridCol w="1114193"/>
              </a:tblGrid>
              <a:tr h="0">
                <a:tc>
                  <a:txBody>
                    <a:bodyPr/>
                    <a:lstStyle/>
                    <a:p>
                      <a:pPr algn="ctr">
                        <a:lnSpc>
                          <a:spcPct val="115000"/>
                        </a:lnSpc>
                        <a:spcAft>
                          <a:spcPts val="0"/>
                        </a:spcAft>
                      </a:pPr>
                      <a:r>
                        <a:rPr lang="ru-RU" sz="1350" b="1" dirty="0">
                          <a:effectLst/>
                          <a:latin typeface="Times New Roman" pitchFamily="18" charset="0"/>
                          <a:ea typeface="Calibri" panose="020F0502020204030204" pitchFamily="34" charset="0"/>
                          <a:cs typeface="Times New Roman" pitchFamily="18" charset="0"/>
                        </a:rPr>
                        <a:t>Показатели</a:t>
                      </a:r>
                      <a:endParaRPr lang="ru-RU" sz="1100" dirty="0">
                        <a:effectLst/>
                        <a:latin typeface="Times New Roman" pitchFamily="18" charset="0"/>
                        <a:ea typeface="Calibri" panose="020F0502020204030204" pitchFamily="34" charset="0"/>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15000"/>
                        </a:lnSpc>
                        <a:spcAft>
                          <a:spcPts val="0"/>
                        </a:spcAft>
                      </a:pPr>
                      <a:r>
                        <a:rPr lang="ru-RU" sz="1350" b="1" dirty="0" smtClean="0">
                          <a:effectLst/>
                          <a:latin typeface="Times New Roman" pitchFamily="18" charset="0"/>
                          <a:ea typeface="Calibri" panose="020F0502020204030204" pitchFamily="34" charset="0"/>
                          <a:cs typeface="Times New Roman" pitchFamily="18" charset="0"/>
                        </a:rPr>
                        <a:t>2019 </a:t>
                      </a:r>
                      <a:r>
                        <a:rPr lang="ru-RU" sz="1350" b="1" dirty="0">
                          <a:effectLst/>
                          <a:latin typeface="Times New Roman" pitchFamily="18" charset="0"/>
                          <a:ea typeface="Calibri" panose="020F0502020204030204" pitchFamily="34" charset="0"/>
                          <a:cs typeface="Times New Roman" pitchFamily="18" charset="0"/>
                        </a:rPr>
                        <a:t>год</a:t>
                      </a:r>
                      <a:endParaRPr lang="ru-RU" sz="1100" dirty="0">
                        <a:effectLst/>
                        <a:latin typeface="Times New Roman" pitchFamily="18" charset="0"/>
                        <a:ea typeface="Calibri" panose="020F0502020204030204" pitchFamily="34" charset="0"/>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15000"/>
                        </a:lnSpc>
                        <a:spcAft>
                          <a:spcPts val="0"/>
                        </a:spcAft>
                      </a:pPr>
                      <a:r>
                        <a:rPr lang="ru-RU" sz="1350" b="1" dirty="0" smtClean="0">
                          <a:effectLst/>
                          <a:latin typeface="Times New Roman" pitchFamily="18" charset="0"/>
                          <a:ea typeface="Calibri" panose="020F0502020204030204" pitchFamily="34" charset="0"/>
                          <a:cs typeface="Times New Roman" pitchFamily="18" charset="0"/>
                        </a:rPr>
                        <a:t>2020 </a:t>
                      </a:r>
                      <a:r>
                        <a:rPr lang="ru-RU" sz="1350" b="1" dirty="0">
                          <a:effectLst/>
                          <a:latin typeface="Times New Roman" pitchFamily="18" charset="0"/>
                          <a:ea typeface="Calibri" panose="020F0502020204030204" pitchFamily="34" charset="0"/>
                          <a:cs typeface="Times New Roman" pitchFamily="18" charset="0"/>
                        </a:rPr>
                        <a:t>год</a:t>
                      </a:r>
                      <a:endParaRPr lang="ru-RU" sz="1100" dirty="0">
                        <a:effectLst/>
                        <a:latin typeface="Times New Roman" pitchFamily="18" charset="0"/>
                        <a:ea typeface="Calibri" panose="020F0502020204030204" pitchFamily="34" charset="0"/>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15000"/>
                        </a:lnSpc>
                        <a:spcAft>
                          <a:spcPts val="0"/>
                        </a:spcAft>
                      </a:pPr>
                      <a:r>
                        <a:rPr lang="ru-RU" sz="1350" b="1" dirty="0" smtClean="0">
                          <a:effectLst/>
                          <a:latin typeface="Times New Roman" pitchFamily="18" charset="0"/>
                          <a:ea typeface="Calibri" panose="020F0502020204030204" pitchFamily="34" charset="0"/>
                          <a:cs typeface="Times New Roman" pitchFamily="18" charset="0"/>
                        </a:rPr>
                        <a:t>2021 </a:t>
                      </a:r>
                      <a:r>
                        <a:rPr lang="ru-RU" sz="1350" b="1" dirty="0">
                          <a:effectLst/>
                          <a:latin typeface="Times New Roman" pitchFamily="18" charset="0"/>
                          <a:ea typeface="Calibri" panose="020F0502020204030204" pitchFamily="34" charset="0"/>
                          <a:cs typeface="Times New Roman" pitchFamily="18" charset="0"/>
                        </a:rPr>
                        <a:t>год</a:t>
                      </a:r>
                      <a:endParaRPr lang="ru-RU" sz="1100" dirty="0">
                        <a:effectLst/>
                        <a:latin typeface="Times New Roman" pitchFamily="18" charset="0"/>
                        <a:ea typeface="Calibri" panose="020F0502020204030204" pitchFamily="34" charset="0"/>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15000"/>
                        </a:lnSpc>
                        <a:spcAft>
                          <a:spcPts val="0"/>
                        </a:spcAft>
                      </a:pPr>
                      <a:r>
                        <a:rPr lang="ru-RU" sz="1350" b="1" dirty="0" smtClean="0">
                          <a:effectLst/>
                          <a:latin typeface="Times New Roman" pitchFamily="18" charset="0"/>
                          <a:ea typeface="Calibri" panose="020F0502020204030204" pitchFamily="34" charset="0"/>
                          <a:cs typeface="Times New Roman" pitchFamily="18" charset="0"/>
                        </a:rPr>
                        <a:t>2022 </a:t>
                      </a:r>
                      <a:r>
                        <a:rPr lang="ru-RU" sz="1350" b="1" dirty="0">
                          <a:effectLst/>
                          <a:latin typeface="Times New Roman" pitchFamily="18" charset="0"/>
                          <a:ea typeface="Calibri" panose="020F0502020204030204" pitchFamily="34" charset="0"/>
                          <a:cs typeface="Times New Roman" pitchFamily="18" charset="0"/>
                        </a:rPr>
                        <a:t>год</a:t>
                      </a:r>
                      <a:endParaRPr lang="ru-RU" sz="1100" dirty="0">
                        <a:effectLst/>
                        <a:latin typeface="Times New Roman" pitchFamily="18" charset="0"/>
                        <a:ea typeface="Calibri" panose="020F0502020204030204" pitchFamily="34" charset="0"/>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lvl="0" indent="0" algn="ctr" defTabSz="914400" rtl="0" eaLnBrk="1" fontAlgn="auto" latinLnBrk="0" hangingPunct="1">
                        <a:lnSpc>
                          <a:spcPct val="115000"/>
                        </a:lnSpc>
                        <a:spcBef>
                          <a:spcPts val="0"/>
                        </a:spcBef>
                        <a:spcAft>
                          <a:spcPts val="0"/>
                        </a:spcAft>
                        <a:buClrTx/>
                        <a:buSzTx/>
                        <a:buFontTx/>
                        <a:buNone/>
                        <a:tabLst/>
                        <a:defRPr/>
                      </a:pPr>
                      <a:r>
                        <a:rPr kumimoji="0" lang="ru-RU" sz="1350" b="1" i="0" u="none" strike="noStrike" kern="1200" cap="none" spc="0" normalizeH="0" baseline="0" noProof="0" dirty="0" smtClean="0">
                          <a:ln>
                            <a:noFill/>
                          </a:ln>
                          <a:solidFill>
                            <a:prstClr val="black"/>
                          </a:solidFill>
                          <a:effectLst/>
                          <a:uLnTx/>
                          <a:uFillTx/>
                          <a:latin typeface="Times New Roman" pitchFamily="18" charset="0"/>
                          <a:ea typeface="Calibri" panose="020F0502020204030204" pitchFamily="34" charset="0"/>
                          <a:cs typeface="Times New Roman" pitchFamily="18" charset="0"/>
                        </a:rPr>
                        <a:t>2023 год</a:t>
                      </a:r>
                      <a:endParaRPr kumimoji="0" lang="ru-RU" sz="1100" b="0" i="0" u="none" strike="noStrike" kern="1200" cap="none" spc="0" normalizeH="0" baseline="0" noProof="0" dirty="0" smtClean="0">
                        <a:ln>
                          <a:noFill/>
                        </a:ln>
                        <a:solidFill>
                          <a:prstClr val="black"/>
                        </a:solidFill>
                        <a:effectLst/>
                        <a:uLnTx/>
                        <a:uFillTx/>
                        <a:latin typeface="Times New Roman" pitchFamily="18" charset="0"/>
                        <a:ea typeface="Calibri" panose="020F0502020204030204" pitchFamily="34" charset="0"/>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r h="0">
                <a:tc>
                  <a:txBody>
                    <a:bodyPr/>
                    <a:lstStyle/>
                    <a:p>
                      <a:pPr algn="ctr">
                        <a:lnSpc>
                          <a:spcPct val="115000"/>
                        </a:lnSpc>
                        <a:spcAft>
                          <a:spcPts val="0"/>
                        </a:spcAft>
                      </a:pPr>
                      <a:r>
                        <a:rPr lang="ru-RU" sz="1400" b="1" dirty="0">
                          <a:effectLst/>
                          <a:latin typeface="Times New Roman" pitchFamily="18" charset="0"/>
                          <a:ea typeface="Calibri" panose="020F0502020204030204" pitchFamily="34" charset="0"/>
                          <a:cs typeface="Times New Roman" pitchFamily="18" charset="0"/>
                        </a:rPr>
                        <a:t>Объем расходов бюджета </a:t>
                      </a:r>
                      <a:r>
                        <a:rPr lang="ru-RU" sz="1400" b="1" dirty="0" smtClean="0">
                          <a:effectLst/>
                          <a:latin typeface="Times New Roman" pitchFamily="18" charset="0"/>
                          <a:ea typeface="Calibri" panose="020F0502020204030204" pitchFamily="34" charset="0"/>
                          <a:cs typeface="Times New Roman" pitchFamily="18" charset="0"/>
                        </a:rPr>
                        <a:t>Пугачевского </a:t>
                      </a:r>
                      <a:r>
                        <a:rPr lang="ru-RU" sz="1400" b="1" dirty="0">
                          <a:effectLst/>
                          <a:latin typeface="Times New Roman" pitchFamily="18" charset="0"/>
                          <a:ea typeface="Calibri" panose="020F0502020204030204" pitchFamily="34" charset="0"/>
                          <a:cs typeface="Times New Roman" pitchFamily="18" charset="0"/>
                        </a:rPr>
                        <a:t>муниципального района в расчете на 1 жителя (тыс. рублей)</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15000"/>
                        </a:lnSpc>
                        <a:spcAft>
                          <a:spcPts val="0"/>
                        </a:spcAft>
                      </a:pPr>
                      <a:r>
                        <a:rPr lang="ru-RU" sz="1600" b="1" dirty="0" smtClean="0">
                          <a:effectLst/>
                          <a:latin typeface="Times New Roman" pitchFamily="18" charset="0"/>
                          <a:ea typeface="Calibri" panose="020F0502020204030204" pitchFamily="34" charset="0"/>
                          <a:cs typeface="Times New Roman" pitchFamily="18" charset="0"/>
                        </a:rPr>
                        <a:t>18,1</a:t>
                      </a:r>
                      <a:endParaRPr lang="ru-RU" sz="1600" b="1" dirty="0">
                        <a:effectLst/>
                        <a:latin typeface="Times New Roman" pitchFamily="18" charset="0"/>
                        <a:ea typeface="Calibri" panose="020F0502020204030204" pitchFamily="34" charset="0"/>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15000"/>
                        </a:lnSpc>
                        <a:spcAft>
                          <a:spcPts val="0"/>
                        </a:spcAft>
                      </a:pPr>
                      <a:r>
                        <a:rPr lang="ru-RU" sz="1600" b="1" dirty="0" smtClean="0">
                          <a:effectLst/>
                          <a:latin typeface="Times New Roman" pitchFamily="18" charset="0"/>
                          <a:ea typeface="Calibri" panose="020F0502020204030204" pitchFamily="34" charset="0"/>
                          <a:cs typeface="Times New Roman" pitchFamily="18" charset="0"/>
                        </a:rPr>
                        <a:t>18,4</a:t>
                      </a:r>
                      <a:endParaRPr lang="ru-RU" sz="1600" b="1" dirty="0">
                        <a:effectLst/>
                        <a:latin typeface="Times New Roman" pitchFamily="18" charset="0"/>
                        <a:ea typeface="Calibri" panose="020F0502020204030204" pitchFamily="34" charset="0"/>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15000"/>
                        </a:lnSpc>
                        <a:spcAft>
                          <a:spcPts val="0"/>
                        </a:spcAft>
                      </a:pPr>
                      <a:r>
                        <a:rPr lang="ru-RU" sz="1600" b="1" dirty="0" smtClean="0">
                          <a:effectLst/>
                          <a:latin typeface="Times New Roman" pitchFamily="18" charset="0"/>
                          <a:ea typeface="Calibri" panose="020F0502020204030204" pitchFamily="34" charset="0"/>
                          <a:cs typeface="Times New Roman" pitchFamily="18" charset="0"/>
                        </a:rPr>
                        <a:t>18,2</a:t>
                      </a:r>
                      <a:endParaRPr lang="ru-RU" sz="1600" b="1" dirty="0">
                        <a:effectLst/>
                        <a:latin typeface="Times New Roman" pitchFamily="18" charset="0"/>
                        <a:ea typeface="Calibri" panose="020F0502020204030204" pitchFamily="34" charset="0"/>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15000"/>
                        </a:lnSpc>
                        <a:spcAft>
                          <a:spcPts val="0"/>
                        </a:spcAft>
                      </a:pPr>
                      <a:r>
                        <a:rPr lang="ru-RU" sz="1600" b="1" dirty="0" smtClean="0">
                          <a:effectLst/>
                          <a:latin typeface="Times New Roman" pitchFamily="18" charset="0"/>
                          <a:ea typeface="Calibri" panose="020F0502020204030204" pitchFamily="34" charset="0"/>
                          <a:cs typeface="Times New Roman" pitchFamily="18" charset="0"/>
                        </a:rPr>
                        <a:t>16,9</a:t>
                      </a:r>
                      <a:endParaRPr lang="ru-RU" sz="1600" b="1" dirty="0">
                        <a:effectLst/>
                        <a:latin typeface="Times New Roman" pitchFamily="18" charset="0"/>
                        <a:ea typeface="Calibri" panose="020F0502020204030204" pitchFamily="34" charset="0"/>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15000"/>
                        </a:lnSpc>
                        <a:spcAft>
                          <a:spcPts val="0"/>
                        </a:spcAft>
                      </a:pPr>
                      <a:r>
                        <a:rPr lang="ru-RU" sz="1600" b="1" dirty="0" smtClean="0">
                          <a:effectLst/>
                          <a:latin typeface="Times New Roman" pitchFamily="18" charset="0"/>
                          <a:ea typeface="Calibri" panose="020F0502020204030204" pitchFamily="34" charset="0"/>
                          <a:cs typeface="Times New Roman" pitchFamily="18" charset="0"/>
                        </a:rPr>
                        <a:t>17,6</a:t>
                      </a:r>
                      <a:endParaRPr lang="ru-RU" sz="1600" b="1" dirty="0">
                        <a:effectLst/>
                        <a:latin typeface="Times New Roman" pitchFamily="18" charset="0"/>
                        <a:ea typeface="Calibri" panose="020F0502020204030204" pitchFamily="34" charset="0"/>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bl>
          </a:graphicData>
        </a:graphic>
      </p:graphicFrame>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Скругленный прямоугольник 37904"/>
          <p:cNvSpPr>
            <a:spLocks noChangeArrowheads="1"/>
          </p:cNvSpPr>
          <p:nvPr/>
        </p:nvSpPr>
        <p:spPr bwMode="auto">
          <a:xfrm>
            <a:off x="1995488" y="471488"/>
            <a:ext cx="5649912" cy="492125"/>
          </a:xfrm>
          <a:prstGeom prst="roundRect">
            <a:avLst>
              <a:gd name="adj" fmla="val 16667"/>
            </a:avLst>
          </a:prstGeom>
          <a:gradFill rotWithShape="1">
            <a:gsLst>
              <a:gs pos="0">
                <a:srgbClr val="C9B5E8"/>
              </a:gs>
              <a:gs pos="35001">
                <a:srgbClr val="D9CBEE"/>
              </a:gs>
              <a:gs pos="100000">
                <a:srgbClr val="F0EAF9"/>
              </a:gs>
            </a:gsLst>
            <a:lin ang="16200000" scaled="1"/>
          </a:gradFill>
          <a:ln w="9525">
            <a:solidFill>
              <a:srgbClr val="7D60A0"/>
            </a:solidFill>
            <a:round/>
            <a:headEnd/>
            <a:tailEnd/>
          </a:ln>
          <a:effectLst>
            <a:outerShdw dist="20000" dir="5400000" rotWithShape="0">
              <a:srgbClr val="000000">
                <a:alpha val="37999"/>
              </a:srgbClr>
            </a:outerShdw>
          </a:effectLst>
        </p:spPr>
        <p:txBody>
          <a:bodyPr vert="horz" wrap="square" lIns="91440" tIns="45720" rIns="91440" bIns="45720" numCol="1" anchor="ctr" anchorCtr="0" compatLnSpc="1">
            <a:prstTxWarp prst="textNoShape">
              <a:avLst/>
            </a:prstTxWarp>
          </a:bodyPr>
          <a:lstStyle/>
          <a:p>
            <a:pPr marL="0" marR="0" lvl="0" algn="ctr" defTabSz="914400" rtl="0" eaLnBrk="1" fontAlgn="base" latinLnBrk="0" hangingPunct="1">
              <a:lnSpc>
                <a:spcPct val="100000"/>
              </a:lnSpc>
              <a:spcBef>
                <a:spcPct val="0"/>
              </a:spcBef>
              <a:spcAft>
                <a:spcPct val="0"/>
              </a:spcAft>
              <a:buClrTx/>
              <a:buSzTx/>
              <a:buFontTx/>
              <a:buNone/>
              <a:tabLst/>
            </a:pPr>
            <a:endParaRPr lang="ru-RU" sz="2000" b="1" dirty="0" smtClean="0">
              <a:latin typeface="Times New Roman" pitchFamily="18" charset="0"/>
              <a:ea typeface="Times New Roman" pitchFamily="18" charset="0"/>
              <a:cs typeface="Times New Roman" pitchFamily="18" charset="0"/>
            </a:endParaRPr>
          </a:p>
          <a:p>
            <a:pPr marL="0" marR="0" lvl="0" algn="ctr" defTabSz="914400" rtl="0" eaLnBrk="1" fontAlgn="base" latinLnBrk="0" hangingPunct="1">
              <a:lnSpc>
                <a:spcPct val="100000"/>
              </a:lnSpc>
              <a:spcBef>
                <a:spcPct val="0"/>
              </a:spcBef>
              <a:spcAft>
                <a:spcPct val="0"/>
              </a:spcAft>
              <a:buClrTx/>
              <a:buSzTx/>
              <a:buFontTx/>
              <a:buNone/>
              <a:tabLst/>
            </a:pPr>
            <a:r>
              <a:rPr kumimoji="0" lang="ru-RU" sz="20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ОБРАЗОВАНИЕ</a:t>
            </a:r>
            <a:endParaRPr kumimoji="0" lang="ru-RU" sz="20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8195" name="Rectangle 3"/>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dirty="0"/>
          </a:p>
        </p:txBody>
      </p:sp>
      <p:sp>
        <p:nvSpPr>
          <p:cNvPr id="8197" name="Rectangle 5"/>
          <p:cNvSpPr>
            <a:spLocks noChangeArrowheads="1"/>
          </p:cNvSpPr>
          <p:nvPr/>
        </p:nvSpPr>
        <p:spPr bwMode="auto">
          <a:xfrm>
            <a:off x="285720" y="1071546"/>
            <a:ext cx="8434040" cy="196977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0850" algn="l" defTabSz="914400" rtl="0" eaLnBrk="1" fontAlgn="base" latinLnBrk="0" hangingPunct="1">
              <a:lnSpc>
                <a:spcPct val="100000"/>
              </a:lnSpc>
              <a:spcBef>
                <a:spcPct val="0"/>
              </a:spcBef>
              <a:spcAft>
                <a:spcPct val="0"/>
              </a:spcAft>
              <a:buClrTx/>
              <a:buSzTx/>
              <a:buFontTx/>
              <a:buNone/>
              <a:tabLst/>
            </a:pPr>
            <a:r>
              <a:rPr kumimoji="0" lang="ru-RU"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Расходы на образование  запланированы в объеме:</a:t>
            </a:r>
            <a:endParaRPr kumimoji="0" lang="ru-RU" sz="6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l" defTabSz="914400" rtl="0" eaLnBrk="0" fontAlgn="base" latinLnBrk="0" hangingPunct="0">
              <a:lnSpc>
                <a:spcPct val="100000"/>
              </a:lnSpc>
              <a:spcBef>
                <a:spcPct val="0"/>
              </a:spcBef>
              <a:spcAft>
                <a:spcPct val="0"/>
              </a:spcAft>
              <a:buClrTx/>
              <a:buSzTx/>
              <a:buFontTx/>
              <a:buChar char="•"/>
              <a:tabLst/>
            </a:pPr>
            <a:r>
              <a:rPr kumimoji="0" lang="ru-RU"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на 2021 год – 736 287,4 тыс. рублей и на каждого жителя района составят 12 896,3 рубля;</a:t>
            </a:r>
            <a:endParaRPr kumimoji="0" lang="ru-RU" sz="6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l" defTabSz="914400" rtl="0" eaLnBrk="0" fontAlgn="base" latinLnBrk="0" hangingPunct="0">
              <a:lnSpc>
                <a:spcPct val="100000"/>
              </a:lnSpc>
              <a:spcBef>
                <a:spcPct val="0"/>
              </a:spcBef>
              <a:spcAft>
                <a:spcPct val="0"/>
              </a:spcAft>
              <a:buClrTx/>
              <a:buSzTx/>
              <a:buFontTx/>
              <a:buChar char="•"/>
              <a:tabLst/>
            </a:pPr>
            <a:r>
              <a:rPr kumimoji="0" lang="ru-RU"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на 2022 год – 705 905,8 тыс. рублей и на каждого жителя района составят 12 364,1 рубля;</a:t>
            </a:r>
            <a:endParaRPr kumimoji="0" lang="ru-RU" sz="6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l" defTabSz="914400" rtl="0" eaLnBrk="0" fontAlgn="base" latinLnBrk="0" hangingPunct="0">
              <a:lnSpc>
                <a:spcPct val="100000"/>
              </a:lnSpc>
              <a:spcBef>
                <a:spcPct val="0"/>
              </a:spcBef>
              <a:spcAft>
                <a:spcPct val="0"/>
              </a:spcAft>
              <a:buClrTx/>
              <a:buSzTx/>
              <a:buFontTx/>
              <a:buChar char="•"/>
              <a:tabLst/>
            </a:pPr>
            <a:r>
              <a:rPr kumimoji="0" lang="ru-RU"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на 2023 год – 726 534,6 тыс. рублей и на каждого жителя района составят  12 725,5 рубля;</a:t>
            </a:r>
            <a:endParaRPr kumimoji="0" lang="ru-RU" sz="6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ctr" defTabSz="914400" rtl="0" eaLnBrk="0" fontAlgn="base" latinLnBrk="0" hangingPunct="0">
              <a:lnSpc>
                <a:spcPct val="100000"/>
              </a:lnSpc>
              <a:spcBef>
                <a:spcPct val="0"/>
              </a:spcBef>
              <a:spcAft>
                <a:spcPct val="0"/>
              </a:spcAft>
              <a:buClrTx/>
              <a:buSzTx/>
              <a:buFontTx/>
              <a:buNone/>
              <a:tabLst/>
            </a:pPr>
            <a:endParaRPr kumimoji="0" lang="ru-RU" sz="2000" b="1" i="0" u="sng" strike="noStrike" cap="none" normalizeH="0" baseline="0" dirty="0" smtClean="0">
              <a:ln>
                <a:noFill/>
              </a:ln>
              <a:solidFill>
                <a:srgbClr val="7030A0"/>
              </a:solidFill>
              <a:effectLst/>
              <a:latin typeface="Times New Roman" pitchFamily="18" charset="0"/>
              <a:ea typeface="Times New Roman" pitchFamily="18" charset="0"/>
              <a:cs typeface="Times New Roman" pitchFamily="18" charset="0"/>
            </a:endParaRPr>
          </a:p>
          <a:p>
            <a:pPr marL="0" marR="0" lvl="0" indent="450850" algn="ctr" defTabSz="914400" rtl="0" eaLnBrk="0" fontAlgn="base" latinLnBrk="0" hangingPunct="0">
              <a:lnSpc>
                <a:spcPct val="100000"/>
              </a:lnSpc>
              <a:spcBef>
                <a:spcPct val="0"/>
              </a:spcBef>
              <a:spcAft>
                <a:spcPct val="0"/>
              </a:spcAft>
              <a:buClrTx/>
              <a:buSzTx/>
              <a:buFontTx/>
              <a:buNone/>
              <a:tabLst/>
            </a:pPr>
            <a:r>
              <a:rPr kumimoji="0" lang="ru-RU" sz="2000" b="1" i="0" u="sng" strike="noStrike" cap="none" normalizeH="0" baseline="0" dirty="0" smtClean="0">
                <a:ln>
                  <a:noFill/>
                </a:ln>
                <a:solidFill>
                  <a:srgbClr val="7030A0"/>
                </a:solidFill>
                <a:effectLst/>
                <a:latin typeface="Times New Roman" pitchFamily="18" charset="0"/>
                <a:ea typeface="Times New Roman" pitchFamily="18" charset="0"/>
                <a:cs typeface="Times New Roman" pitchFamily="18" charset="0"/>
              </a:rPr>
              <a:t>Дошкольное образование</a:t>
            </a:r>
            <a:endParaRPr kumimoji="0" lang="ru-RU" sz="6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8198" name="Rectangle 6"/>
          <p:cNvSpPr>
            <a:spLocks noChangeArrowheads="1"/>
          </p:cNvSpPr>
          <p:nvPr/>
        </p:nvSpPr>
        <p:spPr bwMode="auto">
          <a:xfrm>
            <a:off x="0" y="46482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graphicFrame>
        <p:nvGraphicFramePr>
          <p:cNvPr id="7" name="Диаграмма 6"/>
          <p:cNvGraphicFramePr/>
          <p:nvPr/>
        </p:nvGraphicFramePr>
        <p:xfrm>
          <a:off x="357158" y="3000372"/>
          <a:ext cx="8358246" cy="3500462"/>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Rectangle 3"/>
          <p:cNvSpPr>
            <a:spLocks noChangeArrowheads="1"/>
          </p:cNvSpPr>
          <p:nvPr/>
        </p:nvSpPr>
        <p:spPr bwMode="auto">
          <a:xfrm>
            <a:off x="0" y="4397375"/>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450850" algn="l" defTabSz="914400" rtl="0" eaLnBrk="1" fontAlgn="base" latinLnBrk="0" hangingPunct="1">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7172" name="Rectangle 4"/>
          <p:cNvSpPr>
            <a:spLocks noChangeArrowheads="1"/>
          </p:cNvSpPr>
          <p:nvPr/>
        </p:nvSpPr>
        <p:spPr bwMode="auto">
          <a:xfrm>
            <a:off x="285720" y="285728"/>
            <a:ext cx="8429684" cy="40011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0850" algn="ctr" defTabSz="914400" rtl="0" eaLnBrk="1" fontAlgn="base" latinLnBrk="0" hangingPunct="1">
              <a:lnSpc>
                <a:spcPct val="100000"/>
              </a:lnSpc>
              <a:spcBef>
                <a:spcPct val="0"/>
              </a:spcBef>
              <a:spcAft>
                <a:spcPct val="0"/>
              </a:spcAft>
              <a:buClrTx/>
              <a:buSzTx/>
              <a:buFontTx/>
              <a:buNone/>
              <a:tabLst/>
            </a:pPr>
            <a:r>
              <a:rPr kumimoji="0" lang="ru-RU" sz="2000" b="1" i="0" u="sng" strike="noStrike" cap="none" normalizeH="0" baseline="0" dirty="0" smtClean="0">
                <a:ln>
                  <a:noFill/>
                </a:ln>
                <a:solidFill>
                  <a:srgbClr val="7030A0"/>
                </a:solidFill>
                <a:effectLst/>
                <a:latin typeface="Times New Roman" pitchFamily="18" charset="0"/>
                <a:ea typeface="Times New Roman" pitchFamily="18" charset="0"/>
                <a:cs typeface="Times New Roman" pitchFamily="18" charset="0"/>
              </a:rPr>
              <a:t>Общее образование</a:t>
            </a:r>
            <a:endParaRPr kumimoji="0" lang="ru-RU" sz="2000" b="0" i="0" u="none" strike="noStrike" cap="none" normalizeH="0" baseline="0" dirty="0" smtClean="0">
              <a:ln>
                <a:noFill/>
              </a:ln>
              <a:solidFill>
                <a:schemeClr val="tx1"/>
              </a:solidFill>
              <a:effectLst/>
              <a:latin typeface="Times New Roman" pitchFamily="18" charset="0"/>
              <a:cs typeface="Times New Roman" pitchFamily="18" charset="0"/>
            </a:endParaRPr>
          </a:p>
        </p:txBody>
      </p:sp>
      <p:graphicFrame>
        <p:nvGraphicFramePr>
          <p:cNvPr id="6" name="Диаграмма 5"/>
          <p:cNvGraphicFramePr/>
          <p:nvPr/>
        </p:nvGraphicFramePr>
        <p:xfrm>
          <a:off x="500034" y="785794"/>
          <a:ext cx="8215370" cy="5786478"/>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3"/>
          <p:cNvSpPr>
            <a:spLocks noChangeArrowheads="1"/>
          </p:cNvSpPr>
          <p:nvPr/>
        </p:nvSpPr>
        <p:spPr bwMode="auto">
          <a:xfrm>
            <a:off x="457200" y="4259263"/>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6148" name="Rectangle 4"/>
          <p:cNvSpPr>
            <a:spLocks noChangeArrowheads="1"/>
          </p:cNvSpPr>
          <p:nvPr/>
        </p:nvSpPr>
        <p:spPr bwMode="auto">
          <a:xfrm>
            <a:off x="357158" y="357166"/>
            <a:ext cx="8501122" cy="40011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0850" algn="ctr" defTabSz="914400" rtl="0" eaLnBrk="1" fontAlgn="base" latinLnBrk="0" hangingPunct="1">
              <a:lnSpc>
                <a:spcPct val="100000"/>
              </a:lnSpc>
              <a:spcBef>
                <a:spcPct val="0"/>
              </a:spcBef>
              <a:spcAft>
                <a:spcPct val="0"/>
              </a:spcAft>
              <a:buClrTx/>
              <a:buSzTx/>
              <a:buFontTx/>
              <a:buNone/>
              <a:tabLst/>
            </a:pPr>
            <a:r>
              <a:rPr kumimoji="0" lang="ru-RU" sz="2000" b="1" i="0" u="sng" strike="noStrike" cap="none" normalizeH="0" baseline="0" dirty="0" smtClean="0">
                <a:ln>
                  <a:noFill/>
                </a:ln>
                <a:solidFill>
                  <a:srgbClr val="7030A0"/>
                </a:solidFill>
                <a:effectLst/>
                <a:latin typeface="Times New Roman" pitchFamily="18" charset="0"/>
                <a:ea typeface="Times New Roman" pitchFamily="18" charset="0"/>
                <a:cs typeface="Times New Roman" pitchFamily="18" charset="0"/>
              </a:rPr>
              <a:t>Дополнительное образование</a:t>
            </a:r>
            <a:endParaRPr kumimoji="0" lang="ru-RU" sz="2000" b="0" i="0" u="none" strike="noStrike" cap="none" normalizeH="0" baseline="0" dirty="0" smtClean="0">
              <a:ln>
                <a:noFill/>
              </a:ln>
              <a:solidFill>
                <a:srgbClr val="7030A0"/>
              </a:solidFill>
              <a:effectLst/>
              <a:latin typeface="Times New Roman" pitchFamily="18" charset="0"/>
              <a:cs typeface="Times New Roman" pitchFamily="18" charset="0"/>
            </a:endParaRPr>
          </a:p>
        </p:txBody>
      </p:sp>
      <p:sp>
        <p:nvSpPr>
          <p:cNvPr id="8" name="Прямоугольник 7"/>
          <p:cNvSpPr/>
          <p:nvPr/>
        </p:nvSpPr>
        <p:spPr>
          <a:xfrm>
            <a:off x="571472" y="4786322"/>
            <a:ext cx="8215370" cy="369332"/>
          </a:xfrm>
          <a:prstGeom prst="rect">
            <a:avLst/>
          </a:prstGeom>
        </p:spPr>
        <p:txBody>
          <a:bodyPr wrap="square">
            <a:spAutoFit/>
          </a:bodyPr>
          <a:lstStyle/>
          <a:p>
            <a:pPr algn="just"/>
            <a:r>
              <a:rPr lang="ru-RU" b="1" dirty="0" smtClean="0">
                <a:solidFill>
                  <a:srgbClr val="7030A0"/>
                </a:solidFill>
                <a:latin typeface="Times New Roman" panose="02020603050405020304" pitchFamily="18" charset="0"/>
                <a:ea typeface="Calibri" panose="020F0502020204030204" pitchFamily="34" charset="0"/>
              </a:rPr>
              <a:t>	</a:t>
            </a:r>
            <a:endParaRPr lang="ru-RU" sz="1600" dirty="0"/>
          </a:p>
        </p:txBody>
      </p:sp>
      <p:graphicFrame>
        <p:nvGraphicFramePr>
          <p:cNvPr id="7" name="Диаграмма 6"/>
          <p:cNvGraphicFramePr/>
          <p:nvPr/>
        </p:nvGraphicFramePr>
        <p:xfrm>
          <a:off x="500034" y="1000108"/>
          <a:ext cx="8286808" cy="5500726"/>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Rectangle 3"/>
          <p:cNvSpPr>
            <a:spLocks noChangeArrowheads="1"/>
          </p:cNvSpPr>
          <p:nvPr/>
        </p:nvSpPr>
        <p:spPr bwMode="auto">
          <a:xfrm>
            <a:off x="357158" y="5214950"/>
            <a:ext cx="8572560" cy="58477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0850" algn="just" defTabSz="914400" rtl="0" eaLnBrk="1" fontAlgn="base" latinLnBrk="0" hangingPunct="1">
              <a:lnSpc>
                <a:spcPct val="100000"/>
              </a:lnSpc>
              <a:spcBef>
                <a:spcPct val="0"/>
              </a:spcBef>
              <a:spcAft>
                <a:spcPct val="0"/>
              </a:spcAft>
              <a:buClrTx/>
              <a:buSzTx/>
              <a:buFontTx/>
              <a:buNone/>
              <a:tabLst/>
            </a:pPr>
            <a:r>
              <a:rPr kumimoji="0" lang="ru-RU"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Проведение мероприятий по оздоровительной кампании детей  позволит детям отдохнуть в загородных стационарных лагерях и лагерях с дневным пребыванием. </a:t>
            </a:r>
            <a:endParaRPr kumimoji="0" lang="ru-RU" sz="18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5124" name="Rectangle 4"/>
          <p:cNvSpPr>
            <a:spLocks noChangeArrowheads="1"/>
          </p:cNvSpPr>
          <p:nvPr/>
        </p:nvSpPr>
        <p:spPr bwMode="auto">
          <a:xfrm>
            <a:off x="214282" y="214290"/>
            <a:ext cx="8501122" cy="36933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0850" algn="ctr" defTabSz="914400" rtl="0" eaLnBrk="1" fontAlgn="base" latinLnBrk="0" hangingPunct="1">
              <a:lnSpc>
                <a:spcPct val="100000"/>
              </a:lnSpc>
              <a:spcBef>
                <a:spcPct val="0"/>
              </a:spcBef>
              <a:spcAft>
                <a:spcPct val="0"/>
              </a:spcAft>
              <a:buClrTx/>
              <a:buSzTx/>
              <a:buFontTx/>
              <a:buNone/>
              <a:tabLst/>
            </a:pPr>
            <a:r>
              <a:rPr kumimoji="0" lang="ru-RU" sz="1800" b="1" i="0" u="sng" strike="noStrike" cap="none" normalizeH="0" baseline="0" dirty="0" smtClean="0">
                <a:ln>
                  <a:noFill/>
                </a:ln>
                <a:solidFill>
                  <a:srgbClr val="7030A0"/>
                </a:solidFill>
                <a:effectLst/>
                <a:latin typeface="Times New Roman" pitchFamily="18" charset="0"/>
                <a:ea typeface="Times New Roman" pitchFamily="18" charset="0"/>
                <a:cs typeface="Times New Roman" pitchFamily="18" charset="0"/>
              </a:rPr>
              <a:t>Молодежная политика</a:t>
            </a:r>
            <a:endParaRPr kumimoji="0" lang="ru-RU" sz="1800" b="0" i="0" u="none" strike="noStrike" cap="none" normalizeH="0" baseline="0" dirty="0" smtClean="0">
              <a:ln>
                <a:noFill/>
              </a:ln>
              <a:solidFill>
                <a:srgbClr val="7030A0"/>
              </a:solidFill>
              <a:effectLst/>
              <a:latin typeface="Times New Roman" pitchFamily="18" charset="0"/>
              <a:cs typeface="Times New Roman" pitchFamily="18" charset="0"/>
            </a:endParaRPr>
          </a:p>
        </p:txBody>
      </p:sp>
      <p:graphicFrame>
        <p:nvGraphicFramePr>
          <p:cNvPr id="5" name="Диаграмма 4"/>
          <p:cNvGraphicFramePr/>
          <p:nvPr/>
        </p:nvGraphicFramePr>
        <p:xfrm>
          <a:off x="428596" y="857232"/>
          <a:ext cx="8286808" cy="4286280"/>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Таблица 1"/>
          <p:cNvGraphicFramePr>
            <a:graphicFrameLocks noGrp="1"/>
          </p:cNvGraphicFramePr>
          <p:nvPr/>
        </p:nvGraphicFramePr>
        <p:xfrm>
          <a:off x="285719" y="751898"/>
          <a:ext cx="8643999" cy="5917190"/>
        </p:xfrm>
        <a:graphic>
          <a:graphicData uri="http://schemas.openxmlformats.org/drawingml/2006/table">
            <a:tbl>
              <a:tblPr/>
              <a:tblGrid>
                <a:gridCol w="3357586"/>
                <a:gridCol w="1071570"/>
                <a:gridCol w="1000132"/>
                <a:gridCol w="1071570"/>
                <a:gridCol w="1071570"/>
                <a:gridCol w="1071571"/>
              </a:tblGrid>
              <a:tr h="264582">
                <a:tc>
                  <a:txBody>
                    <a:bodyPr/>
                    <a:lstStyle/>
                    <a:p>
                      <a:pPr indent="0" algn="ctr">
                        <a:lnSpc>
                          <a:spcPct val="150000"/>
                        </a:lnSpc>
                        <a:spcAft>
                          <a:spcPts val="600"/>
                        </a:spcAft>
                      </a:pPr>
                      <a:r>
                        <a:rPr lang="ru-RU" sz="1200" b="1" dirty="0">
                          <a:solidFill>
                            <a:srgbClr val="000000"/>
                          </a:solidFill>
                          <a:latin typeface="Times New Roman" pitchFamily="18" charset="0"/>
                          <a:ea typeface="Times New Roman"/>
                          <a:cs typeface="Times New Roman" pitchFamily="18" charset="0"/>
                        </a:rPr>
                        <a:t>ПОКАЗАТЕЛИ</a:t>
                      </a:r>
                      <a:endParaRPr lang="ru-RU" sz="1200" dirty="0">
                        <a:latin typeface="Times New Roman" pitchFamily="18" charset="0"/>
                        <a:ea typeface="Times New Roman"/>
                        <a:cs typeface="Times New Roman" pitchFamily="18" charset="0"/>
                      </a:endParaRPr>
                    </a:p>
                  </a:txBody>
                  <a:tcPr marL="7560" marR="756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50000"/>
                        </a:lnSpc>
                        <a:spcAft>
                          <a:spcPts val="600"/>
                        </a:spcAft>
                      </a:pPr>
                      <a:r>
                        <a:rPr lang="ru-RU" sz="1200" b="1" dirty="0" smtClean="0">
                          <a:latin typeface="Times New Roman" pitchFamily="18" charset="0"/>
                          <a:ea typeface="Times New Roman"/>
                          <a:cs typeface="Times New Roman" pitchFamily="18" charset="0"/>
                        </a:rPr>
                        <a:t>2019 </a:t>
                      </a:r>
                      <a:r>
                        <a:rPr lang="ru-RU" sz="1200" b="1" dirty="0">
                          <a:latin typeface="Times New Roman" pitchFamily="18" charset="0"/>
                          <a:ea typeface="Times New Roman"/>
                          <a:cs typeface="Times New Roman" pitchFamily="18" charset="0"/>
                        </a:rPr>
                        <a:t>год</a:t>
                      </a:r>
                      <a:endParaRPr lang="ru-RU" sz="1200" dirty="0">
                        <a:latin typeface="Times New Roman" pitchFamily="18" charset="0"/>
                        <a:ea typeface="Times New Roman"/>
                        <a:cs typeface="Times New Roman" pitchFamily="18" charset="0"/>
                      </a:endParaRPr>
                    </a:p>
                  </a:txBody>
                  <a:tcPr marL="7560" marR="756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34290" algn="ctr">
                        <a:lnSpc>
                          <a:spcPct val="150000"/>
                        </a:lnSpc>
                        <a:spcAft>
                          <a:spcPts val="600"/>
                        </a:spcAft>
                      </a:pPr>
                      <a:r>
                        <a:rPr lang="ru-RU" sz="1200" b="1" dirty="0" smtClean="0">
                          <a:latin typeface="Times New Roman" pitchFamily="18" charset="0"/>
                          <a:ea typeface="Times New Roman"/>
                          <a:cs typeface="Times New Roman" pitchFamily="18" charset="0"/>
                        </a:rPr>
                        <a:t>2020 </a:t>
                      </a:r>
                      <a:r>
                        <a:rPr lang="ru-RU" sz="1200" b="1" dirty="0">
                          <a:latin typeface="Times New Roman" pitchFamily="18" charset="0"/>
                          <a:ea typeface="Times New Roman"/>
                          <a:cs typeface="Times New Roman" pitchFamily="18" charset="0"/>
                        </a:rPr>
                        <a:t>год</a:t>
                      </a:r>
                      <a:endParaRPr lang="ru-RU" sz="1200" dirty="0">
                        <a:latin typeface="Times New Roman" pitchFamily="18" charset="0"/>
                        <a:ea typeface="Times New Roman"/>
                        <a:cs typeface="Times New Roman" pitchFamily="18" charset="0"/>
                      </a:endParaRPr>
                    </a:p>
                  </a:txBody>
                  <a:tcPr marL="7560" marR="756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50000"/>
                        </a:lnSpc>
                        <a:spcAft>
                          <a:spcPts val="600"/>
                        </a:spcAft>
                      </a:pPr>
                      <a:r>
                        <a:rPr lang="ru-RU" sz="1200" b="1" dirty="0" smtClean="0">
                          <a:solidFill>
                            <a:srgbClr val="000000"/>
                          </a:solidFill>
                          <a:latin typeface="Times New Roman" pitchFamily="18" charset="0"/>
                          <a:ea typeface="Times New Roman"/>
                          <a:cs typeface="Times New Roman" pitchFamily="18" charset="0"/>
                        </a:rPr>
                        <a:t>2021 </a:t>
                      </a:r>
                      <a:r>
                        <a:rPr lang="ru-RU" sz="1200" b="1" dirty="0">
                          <a:solidFill>
                            <a:srgbClr val="000000"/>
                          </a:solidFill>
                          <a:latin typeface="Times New Roman" pitchFamily="18" charset="0"/>
                          <a:ea typeface="Times New Roman"/>
                          <a:cs typeface="Times New Roman" pitchFamily="18" charset="0"/>
                        </a:rPr>
                        <a:t>год</a:t>
                      </a:r>
                      <a:endParaRPr lang="ru-RU" sz="1200" dirty="0">
                        <a:latin typeface="Times New Roman" pitchFamily="18" charset="0"/>
                        <a:ea typeface="Times New Roman"/>
                        <a:cs typeface="Times New Roman" pitchFamily="18" charset="0"/>
                      </a:endParaRPr>
                    </a:p>
                  </a:txBody>
                  <a:tcPr marL="7560" marR="756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50000"/>
                        </a:lnSpc>
                        <a:spcAft>
                          <a:spcPts val="600"/>
                        </a:spcAft>
                      </a:pPr>
                      <a:r>
                        <a:rPr lang="ru-RU" sz="1200" b="1" dirty="0" smtClean="0">
                          <a:solidFill>
                            <a:srgbClr val="000000"/>
                          </a:solidFill>
                          <a:latin typeface="Times New Roman" pitchFamily="18" charset="0"/>
                          <a:ea typeface="Times New Roman"/>
                          <a:cs typeface="Times New Roman" pitchFamily="18" charset="0"/>
                        </a:rPr>
                        <a:t>2022 </a:t>
                      </a:r>
                      <a:r>
                        <a:rPr lang="ru-RU" sz="1200" b="1" dirty="0">
                          <a:solidFill>
                            <a:srgbClr val="000000"/>
                          </a:solidFill>
                          <a:latin typeface="Times New Roman" pitchFamily="18" charset="0"/>
                          <a:ea typeface="Times New Roman"/>
                          <a:cs typeface="Times New Roman" pitchFamily="18" charset="0"/>
                        </a:rPr>
                        <a:t>год</a:t>
                      </a:r>
                      <a:endParaRPr lang="ru-RU" sz="1200" dirty="0">
                        <a:latin typeface="Times New Roman" pitchFamily="18" charset="0"/>
                        <a:ea typeface="Times New Roman"/>
                        <a:cs typeface="Times New Roman" pitchFamily="18" charset="0"/>
                      </a:endParaRPr>
                    </a:p>
                  </a:txBody>
                  <a:tcPr marL="7560" marR="756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50000"/>
                        </a:lnSpc>
                        <a:spcAft>
                          <a:spcPts val="600"/>
                        </a:spcAft>
                      </a:pPr>
                      <a:r>
                        <a:rPr lang="ru-RU" sz="1200" b="1" dirty="0" smtClean="0">
                          <a:solidFill>
                            <a:srgbClr val="000000"/>
                          </a:solidFill>
                          <a:latin typeface="Times New Roman" pitchFamily="18" charset="0"/>
                          <a:ea typeface="Times New Roman"/>
                          <a:cs typeface="Times New Roman" pitchFamily="18" charset="0"/>
                        </a:rPr>
                        <a:t>2023 </a:t>
                      </a:r>
                      <a:r>
                        <a:rPr lang="ru-RU" sz="1200" b="1" dirty="0">
                          <a:solidFill>
                            <a:srgbClr val="000000"/>
                          </a:solidFill>
                          <a:latin typeface="Times New Roman" pitchFamily="18" charset="0"/>
                          <a:ea typeface="Times New Roman"/>
                          <a:cs typeface="Times New Roman" pitchFamily="18" charset="0"/>
                        </a:rPr>
                        <a:t>год</a:t>
                      </a:r>
                      <a:endParaRPr lang="ru-RU" sz="1200" dirty="0">
                        <a:latin typeface="Times New Roman" pitchFamily="18" charset="0"/>
                        <a:ea typeface="Times New Roman"/>
                        <a:cs typeface="Times New Roman" pitchFamily="18" charset="0"/>
                      </a:endParaRPr>
                    </a:p>
                  </a:txBody>
                  <a:tcPr marL="7560" marR="756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r h="1247314">
                <a:tc>
                  <a:txBody>
                    <a:bodyPr/>
                    <a:lstStyle/>
                    <a:p>
                      <a:pPr indent="0" algn="l">
                        <a:lnSpc>
                          <a:spcPct val="150000"/>
                        </a:lnSpc>
                        <a:spcAft>
                          <a:spcPts val="600"/>
                        </a:spcAft>
                      </a:pPr>
                      <a:r>
                        <a:rPr lang="ru-RU" sz="1100" dirty="0">
                          <a:solidFill>
                            <a:srgbClr val="000000"/>
                          </a:solidFill>
                          <a:latin typeface="Times New Roman" pitchFamily="18" charset="0"/>
                          <a:ea typeface="Times New Roman"/>
                          <a:cs typeface="Times New Roman" pitchFamily="18" charset="0"/>
                        </a:rPr>
                        <a:t>Доля детей в возрасте от одного года до шести лет, состоящих на учете для определения в муниципальные дошкольные образовательные учреждения, в общей численности детей в возрасте от рождения  года до семи лет (%)</a:t>
                      </a:r>
                      <a:endParaRPr lang="ru-RU" sz="1100" dirty="0">
                        <a:latin typeface="Times New Roman" pitchFamily="18" charset="0"/>
                        <a:ea typeface="Times New Roman"/>
                        <a:cs typeface="Times New Roman" pitchFamily="18" charset="0"/>
                      </a:endParaRPr>
                    </a:p>
                  </a:txBody>
                  <a:tcPr marL="7560" marR="756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50000"/>
                        </a:lnSpc>
                        <a:spcAft>
                          <a:spcPts val="600"/>
                        </a:spcAft>
                      </a:pPr>
                      <a:r>
                        <a:rPr lang="ru-RU" sz="1100" dirty="0" smtClean="0">
                          <a:solidFill>
                            <a:srgbClr val="000000"/>
                          </a:solidFill>
                          <a:latin typeface="Times New Roman" pitchFamily="18" charset="0"/>
                          <a:ea typeface="Times New Roman"/>
                          <a:cs typeface="Times New Roman" pitchFamily="18" charset="0"/>
                        </a:rPr>
                        <a:t>11,5</a:t>
                      </a:r>
                      <a:endParaRPr lang="ru-RU" sz="1100" dirty="0">
                        <a:latin typeface="Times New Roman" pitchFamily="18" charset="0"/>
                        <a:ea typeface="Times New Roman"/>
                        <a:cs typeface="Times New Roman" pitchFamily="18" charset="0"/>
                      </a:endParaRPr>
                    </a:p>
                  </a:txBody>
                  <a:tcPr marL="7560" marR="75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50000"/>
                        </a:lnSpc>
                        <a:spcAft>
                          <a:spcPts val="600"/>
                        </a:spcAft>
                      </a:pPr>
                      <a:r>
                        <a:rPr lang="ru-RU" sz="1100" dirty="0" smtClean="0">
                          <a:solidFill>
                            <a:srgbClr val="000000"/>
                          </a:solidFill>
                          <a:latin typeface="Times New Roman" pitchFamily="18" charset="0"/>
                          <a:ea typeface="Times New Roman"/>
                          <a:cs typeface="Times New Roman" pitchFamily="18" charset="0"/>
                        </a:rPr>
                        <a:t>11,7</a:t>
                      </a:r>
                      <a:endParaRPr lang="ru-RU" sz="1100" dirty="0">
                        <a:latin typeface="Times New Roman" pitchFamily="18" charset="0"/>
                        <a:ea typeface="Times New Roman"/>
                        <a:cs typeface="Times New Roman" pitchFamily="18" charset="0"/>
                      </a:endParaRPr>
                    </a:p>
                  </a:txBody>
                  <a:tcPr marL="7560" marR="75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50000"/>
                        </a:lnSpc>
                        <a:spcAft>
                          <a:spcPts val="600"/>
                        </a:spcAft>
                      </a:pPr>
                      <a:r>
                        <a:rPr lang="ru-RU" sz="1100" dirty="0" smtClean="0">
                          <a:solidFill>
                            <a:srgbClr val="000000"/>
                          </a:solidFill>
                          <a:latin typeface="Times New Roman" pitchFamily="18" charset="0"/>
                          <a:ea typeface="Times New Roman"/>
                          <a:cs typeface="Times New Roman" pitchFamily="18" charset="0"/>
                        </a:rPr>
                        <a:t>12,0</a:t>
                      </a:r>
                      <a:endParaRPr lang="ru-RU" sz="1100" dirty="0">
                        <a:latin typeface="Times New Roman" pitchFamily="18" charset="0"/>
                        <a:ea typeface="Times New Roman"/>
                        <a:cs typeface="Times New Roman" pitchFamily="18" charset="0"/>
                      </a:endParaRPr>
                    </a:p>
                  </a:txBody>
                  <a:tcPr marL="7560" marR="75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50000"/>
                        </a:lnSpc>
                        <a:spcAft>
                          <a:spcPts val="600"/>
                        </a:spcAft>
                      </a:pPr>
                      <a:r>
                        <a:rPr lang="ru-RU" sz="1100" dirty="0" smtClean="0">
                          <a:solidFill>
                            <a:srgbClr val="000000"/>
                          </a:solidFill>
                          <a:latin typeface="Times New Roman" pitchFamily="18" charset="0"/>
                          <a:ea typeface="Times New Roman"/>
                          <a:cs typeface="Times New Roman" pitchFamily="18" charset="0"/>
                        </a:rPr>
                        <a:t>12,0</a:t>
                      </a:r>
                      <a:endParaRPr lang="ru-RU" sz="1100" dirty="0">
                        <a:latin typeface="Times New Roman" pitchFamily="18" charset="0"/>
                        <a:ea typeface="Times New Roman"/>
                        <a:cs typeface="Times New Roman" pitchFamily="18" charset="0"/>
                      </a:endParaRPr>
                    </a:p>
                  </a:txBody>
                  <a:tcPr marL="7560" marR="75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50000"/>
                        </a:lnSpc>
                        <a:spcAft>
                          <a:spcPts val="600"/>
                        </a:spcAft>
                      </a:pPr>
                      <a:r>
                        <a:rPr lang="ru-RU" sz="1100" dirty="0" smtClean="0">
                          <a:solidFill>
                            <a:srgbClr val="000000"/>
                          </a:solidFill>
                          <a:latin typeface="Times New Roman" pitchFamily="18" charset="0"/>
                          <a:ea typeface="Times New Roman"/>
                          <a:cs typeface="Times New Roman" pitchFamily="18" charset="0"/>
                        </a:rPr>
                        <a:t>12,0</a:t>
                      </a:r>
                      <a:endParaRPr lang="ru-RU" sz="1100" dirty="0">
                        <a:latin typeface="Times New Roman" pitchFamily="18" charset="0"/>
                        <a:ea typeface="Times New Roman"/>
                        <a:cs typeface="Times New Roman" pitchFamily="18" charset="0"/>
                      </a:endParaRPr>
                    </a:p>
                  </a:txBody>
                  <a:tcPr marL="7560" marR="75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r h="1663085">
                <a:tc>
                  <a:txBody>
                    <a:bodyPr/>
                    <a:lstStyle/>
                    <a:p>
                      <a:pPr indent="0" algn="l">
                        <a:lnSpc>
                          <a:spcPct val="150000"/>
                        </a:lnSpc>
                        <a:spcAft>
                          <a:spcPts val="600"/>
                        </a:spcAft>
                      </a:pPr>
                      <a:r>
                        <a:rPr lang="ru-RU" sz="1100" dirty="0">
                          <a:solidFill>
                            <a:srgbClr val="000000"/>
                          </a:solidFill>
                          <a:latin typeface="Times New Roman" pitchFamily="18" charset="0"/>
                          <a:ea typeface="Times New Roman"/>
                          <a:cs typeface="Times New Roman" pitchFamily="18" charset="0"/>
                        </a:rPr>
                        <a:t>Доля выпускников муниципальных общеобразовательных учреждений, сдавших единый государственный экзамен по русскому языку и математике, в общей численности выпускников муниципальных общеобразовательных учреждений, сдавших единый государственный экзамен по данным предметам (%)</a:t>
                      </a:r>
                      <a:endParaRPr lang="ru-RU" sz="1100" dirty="0">
                        <a:latin typeface="Times New Roman" pitchFamily="18" charset="0"/>
                        <a:ea typeface="Times New Roman"/>
                        <a:cs typeface="Times New Roman" pitchFamily="18" charset="0"/>
                      </a:endParaRPr>
                    </a:p>
                  </a:txBody>
                  <a:tcPr marL="7560" marR="756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50000"/>
                        </a:lnSpc>
                        <a:spcAft>
                          <a:spcPts val="600"/>
                        </a:spcAft>
                      </a:pPr>
                      <a:r>
                        <a:rPr lang="ru-RU" sz="1100" dirty="0">
                          <a:solidFill>
                            <a:srgbClr val="000000"/>
                          </a:solidFill>
                          <a:latin typeface="Times New Roman" pitchFamily="18" charset="0"/>
                          <a:ea typeface="Times New Roman"/>
                          <a:cs typeface="Times New Roman" pitchFamily="18" charset="0"/>
                        </a:rPr>
                        <a:t>100,0</a:t>
                      </a:r>
                      <a:endParaRPr lang="ru-RU" sz="1100" dirty="0">
                        <a:latin typeface="Times New Roman" pitchFamily="18" charset="0"/>
                        <a:ea typeface="Times New Roman"/>
                        <a:cs typeface="Times New Roman" pitchFamily="18" charset="0"/>
                      </a:endParaRPr>
                    </a:p>
                  </a:txBody>
                  <a:tcPr marL="7560" marR="75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50000"/>
                        </a:lnSpc>
                        <a:spcAft>
                          <a:spcPts val="600"/>
                        </a:spcAft>
                      </a:pPr>
                      <a:r>
                        <a:rPr lang="ru-RU" sz="1100" dirty="0">
                          <a:solidFill>
                            <a:srgbClr val="000000"/>
                          </a:solidFill>
                          <a:latin typeface="Times New Roman" pitchFamily="18" charset="0"/>
                          <a:ea typeface="Times New Roman"/>
                          <a:cs typeface="Times New Roman" pitchFamily="18" charset="0"/>
                        </a:rPr>
                        <a:t>100,0</a:t>
                      </a:r>
                      <a:endParaRPr lang="ru-RU" sz="1100" dirty="0">
                        <a:latin typeface="Times New Roman" pitchFamily="18" charset="0"/>
                        <a:ea typeface="Times New Roman"/>
                        <a:cs typeface="Times New Roman" pitchFamily="18" charset="0"/>
                      </a:endParaRPr>
                    </a:p>
                  </a:txBody>
                  <a:tcPr marL="7560" marR="75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50000"/>
                        </a:lnSpc>
                        <a:spcAft>
                          <a:spcPts val="600"/>
                        </a:spcAft>
                      </a:pPr>
                      <a:r>
                        <a:rPr lang="ru-RU" sz="1100" dirty="0">
                          <a:solidFill>
                            <a:srgbClr val="000000"/>
                          </a:solidFill>
                          <a:latin typeface="Times New Roman" pitchFamily="18" charset="0"/>
                          <a:ea typeface="Times New Roman"/>
                          <a:cs typeface="Times New Roman" pitchFamily="18" charset="0"/>
                        </a:rPr>
                        <a:t>100,0</a:t>
                      </a:r>
                      <a:endParaRPr lang="ru-RU" sz="1100" dirty="0">
                        <a:latin typeface="Times New Roman" pitchFamily="18" charset="0"/>
                        <a:ea typeface="Times New Roman"/>
                        <a:cs typeface="Times New Roman" pitchFamily="18" charset="0"/>
                      </a:endParaRPr>
                    </a:p>
                  </a:txBody>
                  <a:tcPr marL="7560" marR="75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50000"/>
                        </a:lnSpc>
                        <a:spcAft>
                          <a:spcPts val="600"/>
                        </a:spcAft>
                      </a:pPr>
                      <a:r>
                        <a:rPr lang="ru-RU" sz="1100" dirty="0">
                          <a:solidFill>
                            <a:srgbClr val="000000"/>
                          </a:solidFill>
                          <a:latin typeface="Times New Roman" pitchFamily="18" charset="0"/>
                          <a:ea typeface="Times New Roman"/>
                          <a:cs typeface="Times New Roman" pitchFamily="18" charset="0"/>
                        </a:rPr>
                        <a:t>100,0</a:t>
                      </a:r>
                      <a:endParaRPr lang="ru-RU" sz="1100" dirty="0">
                        <a:latin typeface="Times New Roman" pitchFamily="18" charset="0"/>
                        <a:ea typeface="Times New Roman"/>
                        <a:cs typeface="Times New Roman" pitchFamily="18" charset="0"/>
                      </a:endParaRPr>
                    </a:p>
                  </a:txBody>
                  <a:tcPr marL="7560" marR="75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50000"/>
                        </a:lnSpc>
                        <a:spcAft>
                          <a:spcPts val="600"/>
                        </a:spcAft>
                      </a:pPr>
                      <a:r>
                        <a:rPr lang="ru-RU" sz="1100" dirty="0">
                          <a:solidFill>
                            <a:srgbClr val="000000"/>
                          </a:solidFill>
                          <a:latin typeface="Times New Roman" pitchFamily="18" charset="0"/>
                          <a:ea typeface="Times New Roman"/>
                          <a:cs typeface="Times New Roman" pitchFamily="18" charset="0"/>
                        </a:rPr>
                        <a:t>100,0</a:t>
                      </a:r>
                      <a:endParaRPr lang="ru-RU" sz="1100" dirty="0">
                        <a:latin typeface="Times New Roman" pitchFamily="18" charset="0"/>
                        <a:ea typeface="Times New Roman"/>
                        <a:cs typeface="Times New Roman" pitchFamily="18" charset="0"/>
                      </a:endParaRPr>
                    </a:p>
                  </a:txBody>
                  <a:tcPr marL="7560" marR="75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r h="685984">
                <a:tc>
                  <a:txBody>
                    <a:bodyPr/>
                    <a:lstStyle/>
                    <a:p>
                      <a:pPr indent="0" algn="l">
                        <a:lnSpc>
                          <a:spcPct val="150000"/>
                        </a:lnSpc>
                        <a:spcAft>
                          <a:spcPts val="600"/>
                        </a:spcAft>
                      </a:pPr>
                      <a:r>
                        <a:rPr lang="ru-RU" sz="1100" dirty="0">
                          <a:solidFill>
                            <a:srgbClr val="000000"/>
                          </a:solidFill>
                          <a:latin typeface="Times New Roman" pitchFamily="18" charset="0"/>
                          <a:ea typeface="Times New Roman"/>
                          <a:cs typeface="Times New Roman" pitchFamily="18" charset="0"/>
                        </a:rPr>
                        <a:t>Средний размер заработной платы работников муниципальных дошкольных образовательных учреждений (рублей)</a:t>
                      </a:r>
                      <a:endParaRPr lang="ru-RU" sz="1100" dirty="0">
                        <a:latin typeface="Times New Roman" pitchFamily="18" charset="0"/>
                        <a:ea typeface="Times New Roman"/>
                        <a:cs typeface="Times New Roman" pitchFamily="18" charset="0"/>
                      </a:endParaRPr>
                    </a:p>
                  </a:txBody>
                  <a:tcPr marL="7560" marR="756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50000"/>
                        </a:lnSpc>
                        <a:spcAft>
                          <a:spcPts val="600"/>
                        </a:spcAft>
                      </a:pPr>
                      <a:r>
                        <a:rPr lang="ru-RU" sz="1100" dirty="0">
                          <a:solidFill>
                            <a:srgbClr val="000000"/>
                          </a:solidFill>
                          <a:latin typeface="Times New Roman" pitchFamily="18" charset="0"/>
                          <a:ea typeface="Times New Roman"/>
                          <a:cs typeface="Times New Roman" pitchFamily="18" charset="0"/>
                        </a:rPr>
                        <a:t>18 002,5</a:t>
                      </a:r>
                      <a:endParaRPr lang="ru-RU" sz="1100" dirty="0">
                        <a:latin typeface="Times New Roman" pitchFamily="18" charset="0"/>
                        <a:ea typeface="Times New Roman"/>
                        <a:cs typeface="Times New Roman" pitchFamily="18" charset="0"/>
                      </a:endParaRPr>
                    </a:p>
                  </a:txBody>
                  <a:tcPr marL="7560" marR="75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50000"/>
                        </a:lnSpc>
                        <a:spcAft>
                          <a:spcPts val="600"/>
                        </a:spcAft>
                      </a:pPr>
                      <a:r>
                        <a:rPr lang="ru-RU" sz="1100" dirty="0">
                          <a:solidFill>
                            <a:srgbClr val="000000"/>
                          </a:solidFill>
                          <a:latin typeface="Times New Roman" pitchFamily="18" charset="0"/>
                          <a:ea typeface="Times New Roman"/>
                          <a:cs typeface="Times New Roman" pitchFamily="18" charset="0"/>
                        </a:rPr>
                        <a:t>18 866,6</a:t>
                      </a:r>
                      <a:endParaRPr lang="ru-RU" sz="1100" dirty="0">
                        <a:latin typeface="Times New Roman" pitchFamily="18" charset="0"/>
                        <a:ea typeface="Times New Roman"/>
                        <a:cs typeface="Times New Roman" pitchFamily="18" charset="0"/>
                      </a:endParaRPr>
                    </a:p>
                  </a:txBody>
                  <a:tcPr marL="7560" marR="75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50000"/>
                        </a:lnSpc>
                        <a:spcAft>
                          <a:spcPts val="600"/>
                        </a:spcAft>
                      </a:pPr>
                      <a:r>
                        <a:rPr lang="ru-RU" sz="1100" dirty="0">
                          <a:solidFill>
                            <a:srgbClr val="000000"/>
                          </a:solidFill>
                          <a:latin typeface="Times New Roman" pitchFamily="18" charset="0"/>
                          <a:ea typeface="Times New Roman"/>
                          <a:cs typeface="Times New Roman" pitchFamily="18" charset="0"/>
                        </a:rPr>
                        <a:t>19 866,5</a:t>
                      </a:r>
                      <a:endParaRPr lang="ru-RU" sz="1100" dirty="0">
                        <a:latin typeface="Times New Roman" pitchFamily="18" charset="0"/>
                        <a:ea typeface="Times New Roman"/>
                        <a:cs typeface="Times New Roman" pitchFamily="18" charset="0"/>
                      </a:endParaRPr>
                    </a:p>
                  </a:txBody>
                  <a:tcPr marL="7560" marR="75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50000"/>
                        </a:lnSpc>
                        <a:spcAft>
                          <a:spcPts val="600"/>
                        </a:spcAft>
                      </a:pPr>
                      <a:r>
                        <a:rPr lang="ru-RU" sz="1100" dirty="0" smtClean="0">
                          <a:solidFill>
                            <a:srgbClr val="000000"/>
                          </a:solidFill>
                          <a:latin typeface="Times New Roman" pitchFamily="18" charset="0"/>
                          <a:ea typeface="Times New Roman"/>
                          <a:cs typeface="Times New Roman" pitchFamily="18" charset="0"/>
                        </a:rPr>
                        <a:t>20 859,8</a:t>
                      </a:r>
                      <a:endParaRPr lang="ru-RU" sz="1100" dirty="0">
                        <a:latin typeface="Times New Roman" pitchFamily="18" charset="0"/>
                        <a:ea typeface="Times New Roman"/>
                        <a:cs typeface="Times New Roman" pitchFamily="18" charset="0"/>
                      </a:endParaRPr>
                    </a:p>
                  </a:txBody>
                  <a:tcPr marL="7560" marR="75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50000"/>
                        </a:lnSpc>
                        <a:spcAft>
                          <a:spcPts val="600"/>
                        </a:spcAft>
                      </a:pPr>
                      <a:r>
                        <a:rPr lang="ru-RU" sz="1100" dirty="0" smtClean="0">
                          <a:solidFill>
                            <a:srgbClr val="000000"/>
                          </a:solidFill>
                          <a:latin typeface="Times New Roman" pitchFamily="18" charset="0"/>
                          <a:ea typeface="Times New Roman"/>
                          <a:cs typeface="Times New Roman" pitchFamily="18" charset="0"/>
                        </a:rPr>
                        <a:t>21 610,7</a:t>
                      </a:r>
                      <a:endParaRPr lang="ru-RU" sz="1100" dirty="0">
                        <a:latin typeface="Times New Roman" pitchFamily="18" charset="0"/>
                        <a:ea typeface="Times New Roman"/>
                        <a:cs typeface="Times New Roman" pitchFamily="18" charset="0"/>
                      </a:endParaRPr>
                    </a:p>
                  </a:txBody>
                  <a:tcPr marL="7560" marR="75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r h="831542">
                <a:tc>
                  <a:txBody>
                    <a:bodyPr/>
                    <a:lstStyle/>
                    <a:p>
                      <a:pPr indent="0" algn="l">
                        <a:lnSpc>
                          <a:spcPct val="150000"/>
                        </a:lnSpc>
                        <a:spcAft>
                          <a:spcPts val="600"/>
                        </a:spcAft>
                      </a:pPr>
                      <a:r>
                        <a:rPr lang="ru-RU" sz="1100" dirty="0">
                          <a:solidFill>
                            <a:srgbClr val="000000"/>
                          </a:solidFill>
                          <a:latin typeface="Times New Roman" pitchFamily="18" charset="0"/>
                          <a:ea typeface="Times New Roman"/>
                          <a:cs typeface="Times New Roman" pitchFamily="18" charset="0"/>
                        </a:rPr>
                        <a:t>Средний размер заработной платы работников муниципальных общеобразовательных учреждений, в том числе учителей (рублей)</a:t>
                      </a:r>
                      <a:endParaRPr lang="ru-RU" sz="1100" dirty="0">
                        <a:latin typeface="Times New Roman" pitchFamily="18" charset="0"/>
                        <a:ea typeface="Times New Roman"/>
                        <a:cs typeface="Times New Roman" pitchFamily="18" charset="0"/>
                      </a:endParaRPr>
                    </a:p>
                  </a:txBody>
                  <a:tcPr marL="7560" marR="756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50000"/>
                        </a:lnSpc>
                        <a:spcAft>
                          <a:spcPts val="600"/>
                        </a:spcAft>
                      </a:pPr>
                      <a:r>
                        <a:rPr lang="ru-RU" sz="1100" dirty="0">
                          <a:solidFill>
                            <a:srgbClr val="000000"/>
                          </a:solidFill>
                          <a:latin typeface="Times New Roman" pitchFamily="18" charset="0"/>
                          <a:ea typeface="Times New Roman"/>
                          <a:cs typeface="Times New Roman" pitchFamily="18" charset="0"/>
                        </a:rPr>
                        <a:t>21 683,2</a:t>
                      </a:r>
                      <a:endParaRPr lang="ru-RU" sz="1100" dirty="0">
                        <a:latin typeface="Times New Roman" pitchFamily="18" charset="0"/>
                        <a:ea typeface="Times New Roman"/>
                        <a:cs typeface="Times New Roman" pitchFamily="18" charset="0"/>
                      </a:endParaRPr>
                    </a:p>
                  </a:txBody>
                  <a:tcPr marL="7560" marR="75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50000"/>
                        </a:lnSpc>
                        <a:spcAft>
                          <a:spcPts val="600"/>
                        </a:spcAft>
                      </a:pPr>
                      <a:r>
                        <a:rPr lang="ru-RU" sz="1100" dirty="0">
                          <a:solidFill>
                            <a:srgbClr val="000000"/>
                          </a:solidFill>
                          <a:latin typeface="Times New Roman" pitchFamily="18" charset="0"/>
                          <a:ea typeface="Times New Roman"/>
                          <a:cs typeface="Times New Roman" pitchFamily="18" charset="0"/>
                        </a:rPr>
                        <a:t>22 810,8</a:t>
                      </a:r>
                      <a:endParaRPr lang="ru-RU" sz="1100" dirty="0">
                        <a:latin typeface="Times New Roman" pitchFamily="18" charset="0"/>
                        <a:ea typeface="Times New Roman"/>
                        <a:cs typeface="Times New Roman" pitchFamily="18" charset="0"/>
                      </a:endParaRPr>
                    </a:p>
                  </a:txBody>
                  <a:tcPr marL="7560" marR="75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50000"/>
                        </a:lnSpc>
                        <a:spcAft>
                          <a:spcPts val="600"/>
                        </a:spcAft>
                      </a:pPr>
                      <a:r>
                        <a:rPr lang="ru-RU" sz="1100" dirty="0">
                          <a:solidFill>
                            <a:srgbClr val="000000"/>
                          </a:solidFill>
                          <a:latin typeface="Times New Roman" pitchFamily="18" charset="0"/>
                          <a:ea typeface="Times New Roman"/>
                          <a:cs typeface="Times New Roman" pitchFamily="18" charset="0"/>
                        </a:rPr>
                        <a:t>24 </a:t>
                      </a:r>
                      <a:r>
                        <a:rPr lang="ru-RU" sz="1100" dirty="0" smtClean="0">
                          <a:solidFill>
                            <a:srgbClr val="000000"/>
                          </a:solidFill>
                          <a:latin typeface="Times New Roman" pitchFamily="18" charset="0"/>
                          <a:ea typeface="Times New Roman"/>
                          <a:cs typeface="Times New Roman" pitchFamily="18" charset="0"/>
                        </a:rPr>
                        <a:t>047,8</a:t>
                      </a:r>
                      <a:endParaRPr lang="ru-RU" sz="1100" dirty="0">
                        <a:latin typeface="Times New Roman" pitchFamily="18" charset="0"/>
                        <a:ea typeface="Times New Roman"/>
                        <a:cs typeface="Times New Roman" pitchFamily="18" charset="0"/>
                      </a:endParaRPr>
                    </a:p>
                  </a:txBody>
                  <a:tcPr marL="7560" marR="75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50000"/>
                        </a:lnSpc>
                        <a:spcAft>
                          <a:spcPts val="600"/>
                        </a:spcAft>
                      </a:pPr>
                      <a:r>
                        <a:rPr lang="ru-RU" sz="1100" dirty="0" smtClean="0">
                          <a:solidFill>
                            <a:srgbClr val="000000"/>
                          </a:solidFill>
                          <a:latin typeface="Times New Roman" pitchFamily="18" charset="0"/>
                          <a:ea typeface="Times New Roman"/>
                          <a:cs typeface="Times New Roman" pitchFamily="18" charset="0"/>
                        </a:rPr>
                        <a:t>25 250,2</a:t>
                      </a:r>
                    </a:p>
                  </a:txBody>
                  <a:tcPr marL="7560" marR="75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50000"/>
                        </a:lnSpc>
                        <a:spcAft>
                          <a:spcPts val="600"/>
                        </a:spcAft>
                      </a:pPr>
                      <a:r>
                        <a:rPr lang="ru-RU" sz="1100" dirty="0" smtClean="0">
                          <a:latin typeface="Times New Roman" pitchFamily="18" charset="0"/>
                          <a:ea typeface="Times New Roman"/>
                          <a:cs typeface="Times New Roman" pitchFamily="18" charset="0"/>
                        </a:rPr>
                        <a:t>26 512,7</a:t>
                      </a:r>
                      <a:endParaRPr lang="ru-RU" sz="1100" dirty="0">
                        <a:latin typeface="Times New Roman" pitchFamily="18" charset="0"/>
                        <a:ea typeface="Times New Roman"/>
                        <a:cs typeface="Times New Roman" pitchFamily="18" charset="0"/>
                      </a:endParaRPr>
                    </a:p>
                  </a:txBody>
                  <a:tcPr marL="7560" marR="75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r h="1039428">
                <a:tc>
                  <a:txBody>
                    <a:bodyPr/>
                    <a:lstStyle/>
                    <a:p>
                      <a:pPr indent="0" algn="l">
                        <a:lnSpc>
                          <a:spcPct val="150000"/>
                        </a:lnSpc>
                        <a:spcAft>
                          <a:spcPts val="600"/>
                        </a:spcAft>
                      </a:pPr>
                      <a:r>
                        <a:rPr lang="ru-RU" sz="1100" dirty="0">
                          <a:solidFill>
                            <a:srgbClr val="000000"/>
                          </a:solidFill>
                          <a:latin typeface="Times New Roman" pitchFamily="18" charset="0"/>
                          <a:ea typeface="Times New Roman"/>
                          <a:cs typeface="Times New Roman" pitchFamily="18" charset="0"/>
                        </a:rPr>
                        <a:t>Доля детей в возрасте 2-7 лет, получающих дошкольную образовательную услугу и (или) услугу по их содержанию в муниципальных образовательных учреждениях (%)</a:t>
                      </a:r>
                      <a:endParaRPr lang="ru-RU" sz="1100" dirty="0">
                        <a:latin typeface="Times New Roman" pitchFamily="18" charset="0"/>
                        <a:ea typeface="Times New Roman"/>
                        <a:cs typeface="Times New Roman" pitchFamily="18" charset="0"/>
                      </a:endParaRPr>
                    </a:p>
                  </a:txBody>
                  <a:tcPr marL="7560" marR="756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50000"/>
                        </a:lnSpc>
                        <a:spcAft>
                          <a:spcPts val="600"/>
                        </a:spcAft>
                      </a:pPr>
                      <a:r>
                        <a:rPr lang="ru-RU" sz="1100" dirty="0" smtClean="0">
                          <a:solidFill>
                            <a:srgbClr val="000000"/>
                          </a:solidFill>
                          <a:latin typeface="Times New Roman" pitchFamily="18" charset="0"/>
                          <a:ea typeface="Times New Roman"/>
                          <a:cs typeface="Times New Roman" pitchFamily="18" charset="0"/>
                        </a:rPr>
                        <a:t>65,0</a:t>
                      </a:r>
                      <a:endParaRPr lang="ru-RU" sz="1100" dirty="0">
                        <a:latin typeface="Times New Roman" pitchFamily="18" charset="0"/>
                        <a:ea typeface="Times New Roman"/>
                        <a:cs typeface="Times New Roman" pitchFamily="18" charset="0"/>
                      </a:endParaRPr>
                    </a:p>
                  </a:txBody>
                  <a:tcPr marL="7560" marR="75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50000"/>
                        </a:lnSpc>
                        <a:spcAft>
                          <a:spcPts val="600"/>
                        </a:spcAft>
                      </a:pPr>
                      <a:r>
                        <a:rPr lang="ru-RU" sz="1100" dirty="0" smtClean="0">
                          <a:solidFill>
                            <a:srgbClr val="000000"/>
                          </a:solidFill>
                          <a:latin typeface="Times New Roman" pitchFamily="18" charset="0"/>
                          <a:ea typeface="Times New Roman"/>
                          <a:cs typeface="Times New Roman" pitchFamily="18" charset="0"/>
                        </a:rPr>
                        <a:t>66,0</a:t>
                      </a:r>
                      <a:endParaRPr lang="ru-RU" sz="1100" dirty="0">
                        <a:latin typeface="Times New Roman" pitchFamily="18" charset="0"/>
                        <a:ea typeface="Times New Roman"/>
                        <a:cs typeface="Times New Roman" pitchFamily="18" charset="0"/>
                      </a:endParaRPr>
                    </a:p>
                  </a:txBody>
                  <a:tcPr marL="7560" marR="75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50000"/>
                        </a:lnSpc>
                        <a:spcAft>
                          <a:spcPts val="600"/>
                        </a:spcAft>
                      </a:pPr>
                      <a:r>
                        <a:rPr lang="ru-RU" sz="1100" dirty="0" smtClean="0">
                          <a:solidFill>
                            <a:srgbClr val="000000"/>
                          </a:solidFill>
                          <a:latin typeface="Times New Roman" pitchFamily="18" charset="0"/>
                          <a:ea typeface="Times New Roman"/>
                          <a:cs typeface="Times New Roman" pitchFamily="18" charset="0"/>
                        </a:rPr>
                        <a:t>66,0</a:t>
                      </a:r>
                      <a:endParaRPr lang="ru-RU" sz="1100" dirty="0">
                        <a:latin typeface="Times New Roman" pitchFamily="18" charset="0"/>
                        <a:ea typeface="Times New Roman"/>
                        <a:cs typeface="Times New Roman" pitchFamily="18" charset="0"/>
                      </a:endParaRPr>
                    </a:p>
                  </a:txBody>
                  <a:tcPr marL="7560" marR="75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50000"/>
                        </a:lnSpc>
                        <a:spcAft>
                          <a:spcPts val="600"/>
                        </a:spcAft>
                      </a:pPr>
                      <a:r>
                        <a:rPr lang="ru-RU" sz="1100" dirty="0" smtClean="0">
                          <a:solidFill>
                            <a:srgbClr val="000000"/>
                          </a:solidFill>
                          <a:latin typeface="Times New Roman" pitchFamily="18" charset="0"/>
                          <a:ea typeface="Times New Roman"/>
                          <a:cs typeface="Times New Roman" pitchFamily="18" charset="0"/>
                        </a:rPr>
                        <a:t>67,0</a:t>
                      </a:r>
                      <a:endParaRPr lang="ru-RU" sz="1100" dirty="0">
                        <a:latin typeface="Times New Roman" pitchFamily="18" charset="0"/>
                        <a:ea typeface="Times New Roman"/>
                        <a:cs typeface="Times New Roman" pitchFamily="18" charset="0"/>
                      </a:endParaRPr>
                    </a:p>
                  </a:txBody>
                  <a:tcPr marL="7560" marR="75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50000"/>
                        </a:lnSpc>
                        <a:spcAft>
                          <a:spcPts val="600"/>
                        </a:spcAft>
                      </a:pPr>
                      <a:r>
                        <a:rPr lang="ru-RU" sz="1100" dirty="0" smtClean="0">
                          <a:solidFill>
                            <a:srgbClr val="000000"/>
                          </a:solidFill>
                          <a:latin typeface="Times New Roman" pitchFamily="18" charset="0"/>
                          <a:ea typeface="Times New Roman"/>
                          <a:cs typeface="Times New Roman" pitchFamily="18" charset="0"/>
                        </a:rPr>
                        <a:t>66,0</a:t>
                      </a:r>
                      <a:endParaRPr lang="ru-RU" sz="1100" dirty="0">
                        <a:latin typeface="Times New Roman" pitchFamily="18" charset="0"/>
                        <a:ea typeface="Times New Roman"/>
                        <a:cs typeface="Times New Roman" pitchFamily="18" charset="0"/>
                      </a:endParaRPr>
                    </a:p>
                  </a:txBody>
                  <a:tcPr marL="7560" marR="75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bl>
          </a:graphicData>
        </a:graphic>
      </p:graphicFrame>
      <p:sp>
        <p:nvSpPr>
          <p:cNvPr id="4" name="Прямоугольник 3"/>
          <p:cNvSpPr/>
          <p:nvPr/>
        </p:nvSpPr>
        <p:spPr>
          <a:xfrm>
            <a:off x="285720" y="142852"/>
            <a:ext cx="8643998" cy="369332"/>
          </a:xfrm>
          <a:prstGeom prst="rect">
            <a:avLst/>
          </a:prstGeom>
        </p:spPr>
        <p:txBody>
          <a:bodyPr wrap="square">
            <a:spAutoFit/>
          </a:bodyPr>
          <a:lstStyle/>
          <a:p>
            <a:pPr algn="ctr"/>
            <a:r>
              <a:rPr lang="ru-RU" b="1" i="1" dirty="0" smtClean="0">
                <a:solidFill>
                  <a:srgbClr val="C00000"/>
                </a:solidFill>
                <a:latin typeface="Times New Roman" panose="02020603050405020304" pitchFamily="18" charset="0"/>
                <a:ea typeface="Calibri" panose="020F0502020204030204" pitchFamily="34" charset="0"/>
              </a:rPr>
              <a:t>Отдельные показатели по отрасли «Образование»</a:t>
            </a:r>
            <a:endParaRPr lang="ru-RU" dirty="0"/>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Таблица 1"/>
          <p:cNvGraphicFramePr>
            <a:graphicFrameLocks noGrp="1"/>
          </p:cNvGraphicFramePr>
          <p:nvPr/>
        </p:nvGraphicFramePr>
        <p:xfrm>
          <a:off x="357158" y="357166"/>
          <a:ext cx="8501122" cy="6000790"/>
        </p:xfrm>
        <a:graphic>
          <a:graphicData uri="http://schemas.openxmlformats.org/drawingml/2006/table">
            <a:tbl>
              <a:tblPr/>
              <a:tblGrid>
                <a:gridCol w="3758107"/>
                <a:gridCol w="982029"/>
                <a:gridCol w="982029"/>
                <a:gridCol w="982029"/>
                <a:gridCol w="898464"/>
                <a:gridCol w="898464"/>
              </a:tblGrid>
              <a:tr h="1143008">
                <a:tc>
                  <a:txBody>
                    <a:bodyPr/>
                    <a:lstStyle/>
                    <a:p>
                      <a:pPr indent="0" algn="l">
                        <a:lnSpc>
                          <a:spcPct val="150000"/>
                        </a:lnSpc>
                        <a:spcAft>
                          <a:spcPts val="600"/>
                        </a:spcAft>
                      </a:pPr>
                      <a:r>
                        <a:rPr lang="ru-RU" sz="1100" dirty="0">
                          <a:solidFill>
                            <a:srgbClr val="000000"/>
                          </a:solidFill>
                          <a:latin typeface="Times New Roman"/>
                          <a:ea typeface="Times New Roman"/>
                        </a:rPr>
                        <a:t>Доля муниципальных дошкольных образовательных учреждений, здания которых требуют капитального ремонта, в общем числе муниципальных дошкольных образовательных учреждений (%)</a:t>
                      </a:r>
                      <a:endParaRPr lang="ru-RU" sz="1100" dirty="0">
                        <a:latin typeface="Times New Roman"/>
                        <a:ea typeface="Times New Roman"/>
                      </a:endParaRPr>
                    </a:p>
                  </a:txBody>
                  <a:tcPr marL="7840" marR="78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450215" algn="ctr">
                        <a:lnSpc>
                          <a:spcPct val="150000"/>
                        </a:lnSpc>
                        <a:spcAft>
                          <a:spcPts val="600"/>
                        </a:spcAft>
                      </a:pPr>
                      <a:r>
                        <a:rPr lang="ru-RU" sz="1100" dirty="0" smtClean="0">
                          <a:solidFill>
                            <a:srgbClr val="000000"/>
                          </a:solidFill>
                          <a:latin typeface="Times New Roman"/>
                          <a:ea typeface="Times New Roman"/>
                        </a:rPr>
                        <a:t>12,0</a:t>
                      </a:r>
                      <a:endParaRPr lang="ru-RU" sz="1100" dirty="0">
                        <a:latin typeface="Times New Roman"/>
                        <a:ea typeface="Times New Roman"/>
                      </a:endParaRPr>
                    </a:p>
                  </a:txBody>
                  <a:tcPr marL="7840" marR="78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450215" algn="ctr">
                        <a:lnSpc>
                          <a:spcPct val="150000"/>
                        </a:lnSpc>
                        <a:spcAft>
                          <a:spcPts val="600"/>
                        </a:spcAft>
                      </a:pPr>
                      <a:r>
                        <a:rPr lang="ru-RU" sz="1100" dirty="0" smtClean="0">
                          <a:solidFill>
                            <a:srgbClr val="000000"/>
                          </a:solidFill>
                          <a:latin typeface="Times New Roman"/>
                          <a:ea typeface="Times New Roman"/>
                        </a:rPr>
                        <a:t>12,0</a:t>
                      </a:r>
                      <a:endParaRPr lang="ru-RU" sz="1100" dirty="0">
                        <a:latin typeface="Times New Roman"/>
                        <a:ea typeface="Times New Roman"/>
                      </a:endParaRPr>
                    </a:p>
                  </a:txBody>
                  <a:tcPr marL="7840" marR="78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450215" algn="ctr">
                        <a:lnSpc>
                          <a:spcPct val="150000"/>
                        </a:lnSpc>
                        <a:spcAft>
                          <a:spcPts val="600"/>
                        </a:spcAft>
                      </a:pPr>
                      <a:r>
                        <a:rPr lang="ru-RU" sz="1100" dirty="0" smtClean="0">
                          <a:solidFill>
                            <a:srgbClr val="000000"/>
                          </a:solidFill>
                          <a:latin typeface="Times New Roman"/>
                          <a:ea typeface="Times New Roman"/>
                        </a:rPr>
                        <a:t>12,0</a:t>
                      </a:r>
                      <a:endParaRPr lang="ru-RU" sz="1100" dirty="0">
                        <a:latin typeface="Times New Roman"/>
                        <a:ea typeface="Times New Roman"/>
                      </a:endParaRPr>
                    </a:p>
                  </a:txBody>
                  <a:tcPr marL="7840" marR="78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450215" algn="ctr">
                        <a:lnSpc>
                          <a:spcPct val="150000"/>
                        </a:lnSpc>
                        <a:spcAft>
                          <a:spcPts val="600"/>
                        </a:spcAft>
                      </a:pPr>
                      <a:r>
                        <a:rPr lang="ru-RU" sz="1100" dirty="0" smtClean="0">
                          <a:solidFill>
                            <a:srgbClr val="000000"/>
                          </a:solidFill>
                          <a:latin typeface="Times New Roman"/>
                          <a:ea typeface="Times New Roman"/>
                        </a:rPr>
                        <a:t>12,0</a:t>
                      </a:r>
                      <a:endParaRPr lang="ru-RU" sz="1100" dirty="0">
                        <a:latin typeface="Times New Roman"/>
                        <a:ea typeface="Times New Roman"/>
                      </a:endParaRPr>
                    </a:p>
                  </a:txBody>
                  <a:tcPr marL="7840" marR="78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450215" algn="ctr">
                        <a:lnSpc>
                          <a:spcPct val="150000"/>
                        </a:lnSpc>
                        <a:spcAft>
                          <a:spcPts val="600"/>
                        </a:spcAft>
                      </a:pPr>
                      <a:r>
                        <a:rPr lang="ru-RU" sz="1100" dirty="0" smtClean="0">
                          <a:solidFill>
                            <a:srgbClr val="000000"/>
                          </a:solidFill>
                          <a:latin typeface="Times New Roman"/>
                          <a:ea typeface="Times New Roman"/>
                        </a:rPr>
                        <a:t>12,0</a:t>
                      </a:r>
                      <a:endParaRPr lang="ru-RU" sz="1100" dirty="0">
                        <a:latin typeface="Times New Roman"/>
                        <a:ea typeface="Times New Roman"/>
                      </a:endParaRPr>
                    </a:p>
                  </a:txBody>
                  <a:tcPr marL="7840" marR="78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r h="928694">
                <a:tc>
                  <a:txBody>
                    <a:bodyPr/>
                    <a:lstStyle/>
                    <a:p>
                      <a:pPr indent="0" algn="l">
                        <a:lnSpc>
                          <a:spcPct val="150000"/>
                        </a:lnSpc>
                        <a:spcAft>
                          <a:spcPts val="600"/>
                        </a:spcAft>
                      </a:pPr>
                      <a:r>
                        <a:rPr lang="ru-RU" sz="1100" dirty="0">
                          <a:solidFill>
                            <a:srgbClr val="000000"/>
                          </a:solidFill>
                          <a:latin typeface="Times New Roman"/>
                          <a:ea typeface="Times New Roman"/>
                        </a:rPr>
                        <a:t>Доля выпускников муниципальных общеобразовательных учреждений, не получивших аттестат о среднем (полном) образовании (%)</a:t>
                      </a:r>
                      <a:endParaRPr lang="ru-RU" sz="1100" dirty="0">
                        <a:latin typeface="Times New Roman"/>
                        <a:ea typeface="Times New Roman"/>
                      </a:endParaRPr>
                    </a:p>
                  </a:txBody>
                  <a:tcPr marL="7840" marR="78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450215" algn="ctr">
                        <a:lnSpc>
                          <a:spcPct val="150000"/>
                        </a:lnSpc>
                        <a:spcAft>
                          <a:spcPts val="600"/>
                        </a:spcAft>
                      </a:pPr>
                      <a:r>
                        <a:rPr lang="ru-RU" sz="1100" dirty="0">
                          <a:solidFill>
                            <a:srgbClr val="000000"/>
                          </a:solidFill>
                          <a:latin typeface="Times New Roman"/>
                          <a:ea typeface="Times New Roman"/>
                        </a:rPr>
                        <a:t>0,0</a:t>
                      </a:r>
                      <a:endParaRPr lang="ru-RU" sz="1100" dirty="0">
                        <a:latin typeface="Times New Roman"/>
                        <a:ea typeface="Times New Roman"/>
                      </a:endParaRPr>
                    </a:p>
                  </a:txBody>
                  <a:tcPr marL="7840" marR="78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450215" algn="ctr">
                        <a:lnSpc>
                          <a:spcPct val="150000"/>
                        </a:lnSpc>
                        <a:spcAft>
                          <a:spcPts val="600"/>
                        </a:spcAft>
                      </a:pPr>
                      <a:r>
                        <a:rPr lang="ru-RU" sz="1100" dirty="0">
                          <a:solidFill>
                            <a:srgbClr val="000000"/>
                          </a:solidFill>
                          <a:latin typeface="Times New Roman"/>
                          <a:ea typeface="Times New Roman"/>
                        </a:rPr>
                        <a:t>0,0</a:t>
                      </a:r>
                      <a:endParaRPr lang="ru-RU" sz="1100" dirty="0">
                        <a:latin typeface="Times New Roman"/>
                        <a:ea typeface="Times New Roman"/>
                      </a:endParaRPr>
                    </a:p>
                  </a:txBody>
                  <a:tcPr marL="7840" marR="78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450215" algn="ctr">
                        <a:lnSpc>
                          <a:spcPct val="150000"/>
                        </a:lnSpc>
                        <a:spcAft>
                          <a:spcPts val="600"/>
                        </a:spcAft>
                      </a:pPr>
                      <a:r>
                        <a:rPr lang="ru-RU" sz="1100" dirty="0">
                          <a:solidFill>
                            <a:srgbClr val="000000"/>
                          </a:solidFill>
                          <a:latin typeface="Times New Roman"/>
                          <a:ea typeface="Times New Roman"/>
                        </a:rPr>
                        <a:t>0,0</a:t>
                      </a:r>
                      <a:endParaRPr lang="ru-RU" sz="1100" dirty="0">
                        <a:latin typeface="Times New Roman"/>
                        <a:ea typeface="Times New Roman"/>
                      </a:endParaRPr>
                    </a:p>
                  </a:txBody>
                  <a:tcPr marL="7840" marR="78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450215" algn="ctr">
                        <a:lnSpc>
                          <a:spcPct val="150000"/>
                        </a:lnSpc>
                        <a:spcAft>
                          <a:spcPts val="600"/>
                        </a:spcAft>
                      </a:pPr>
                      <a:r>
                        <a:rPr lang="ru-RU" sz="1100" dirty="0">
                          <a:solidFill>
                            <a:srgbClr val="000000"/>
                          </a:solidFill>
                          <a:latin typeface="Times New Roman"/>
                          <a:ea typeface="Times New Roman"/>
                        </a:rPr>
                        <a:t>0,0</a:t>
                      </a:r>
                      <a:endParaRPr lang="ru-RU" sz="1100" dirty="0">
                        <a:latin typeface="Times New Roman"/>
                        <a:ea typeface="Times New Roman"/>
                      </a:endParaRPr>
                    </a:p>
                  </a:txBody>
                  <a:tcPr marL="7840" marR="78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450215" algn="ctr">
                        <a:lnSpc>
                          <a:spcPct val="150000"/>
                        </a:lnSpc>
                        <a:spcAft>
                          <a:spcPts val="600"/>
                        </a:spcAft>
                      </a:pPr>
                      <a:r>
                        <a:rPr lang="ru-RU" sz="1100" dirty="0">
                          <a:solidFill>
                            <a:srgbClr val="000000"/>
                          </a:solidFill>
                          <a:latin typeface="Times New Roman"/>
                          <a:ea typeface="Times New Roman"/>
                        </a:rPr>
                        <a:t>0,0</a:t>
                      </a:r>
                      <a:endParaRPr lang="ru-RU" sz="1100" dirty="0">
                        <a:latin typeface="Times New Roman"/>
                        <a:ea typeface="Times New Roman"/>
                      </a:endParaRPr>
                    </a:p>
                  </a:txBody>
                  <a:tcPr marL="7840" marR="78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r h="1143008">
                <a:tc>
                  <a:txBody>
                    <a:bodyPr/>
                    <a:lstStyle/>
                    <a:p>
                      <a:pPr indent="0" algn="l">
                        <a:lnSpc>
                          <a:spcPct val="150000"/>
                        </a:lnSpc>
                        <a:spcAft>
                          <a:spcPts val="600"/>
                        </a:spcAft>
                      </a:pPr>
                      <a:r>
                        <a:rPr lang="ru-RU" sz="1100" dirty="0">
                          <a:solidFill>
                            <a:srgbClr val="000000"/>
                          </a:solidFill>
                          <a:latin typeface="Times New Roman"/>
                          <a:ea typeface="Times New Roman"/>
                        </a:rPr>
                        <a:t>Доля муниципальных общеобразовательных учреждений, здания которых требуют капитального ремонта, в общем количестве муниципальных общеобразовательных учреждений (%)</a:t>
                      </a:r>
                      <a:endParaRPr lang="ru-RU" sz="1100" dirty="0">
                        <a:latin typeface="Times New Roman"/>
                        <a:ea typeface="Times New Roman"/>
                      </a:endParaRPr>
                    </a:p>
                  </a:txBody>
                  <a:tcPr marL="7840" marR="78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450215" algn="ctr">
                        <a:lnSpc>
                          <a:spcPct val="150000"/>
                        </a:lnSpc>
                        <a:spcAft>
                          <a:spcPts val="600"/>
                        </a:spcAft>
                      </a:pPr>
                      <a:r>
                        <a:rPr lang="ru-RU" sz="1100" dirty="0">
                          <a:solidFill>
                            <a:srgbClr val="000000"/>
                          </a:solidFill>
                          <a:latin typeface="Times New Roman"/>
                          <a:ea typeface="Times New Roman"/>
                        </a:rPr>
                        <a:t>10,3</a:t>
                      </a:r>
                      <a:endParaRPr lang="ru-RU" sz="1100" dirty="0">
                        <a:latin typeface="Times New Roman"/>
                        <a:ea typeface="Times New Roman"/>
                      </a:endParaRPr>
                    </a:p>
                  </a:txBody>
                  <a:tcPr marL="7840" marR="78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450215" algn="ctr">
                        <a:lnSpc>
                          <a:spcPct val="150000"/>
                        </a:lnSpc>
                        <a:spcAft>
                          <a:spcPts val="600"/>
                        </a:spcAft>
                      </a:pPr>
                      <a:r>
                        <a:rPr lang="ru-RU" sz="1100" dirty="0">
                          <a:solidFill>
                            <a:srgbClr val="000000"/>
                          </a:solidFill>
                          <a:latin typeface="Times New Roman"/>
                          <a:ea typeface="Times New Roman"/>
                        </a:rPr>
                        <a:t>10,3</a:t>
                      </a:r>
                      <a:endParaRPr lang="ru-RU" sz="1100" dirty="0">
                        <a:latin typeface="Times New Roman"/>
                        <a:ea typeface="Times New Roman"/>
                      </a:endParaRPr>
                    </a:p>
                  </a:txBody>
                  <a:tcPr marL="7840" marR="78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450215" algn="ctr">
                        <a:lnSpc>
                          <a:spcPct val="150000"/>
                        </a:lnSpc>
                        <a:spcAft>
                          <a:spcPts val="600"/>
                        </a:spcAft>
                      </a:pPr>
                      <a:r>
                        <a:rPr lang="ru-RU" sz="1100" dirty="0" smtClean="0">
                          <a:solidFill>
                            <a:srgbClr val="000000"/>
                          </a:solidFill>
                          <a:latin typeface="Times New Roman"/>
                          <a:ea typeface="Times New Roman"/>
                        </a:rPr>
                        <a:t>11,0</a:t>
                      </a:r>
                      <a:endParaRPr lang="ru-RU" sz="1100" dirty="0">
                        <a:latin typeface="Times New Roman"/>
                        <a:ea typeface="Times New Roman"/>
                      </a:endParaRPr>
                    </a:p>
                  </a:txBody>
                  <a:tcPr marL="7840" marR="78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450215" algn="ctr">
                        <a:lnSpc>
                          <a:spcPct val="150000"/>
                        </a:lnSpc>
                        <a:spcAft>
                          <a:spcPts val="600"/>
                        </a:spcAft>
                      </a:pPr>
                      <a:r>
                        <a:rPr lang="ru-RU" sz="1100" dirty="0" smtClean="0">
                          <a:solidFill>
                            <a:srgbClr val="000000"/>
                          </a:solidFill>
                          <a:latin typeface="Times New Roman"/>
                          <a:ea typeface="Times New Roman"/>
                        </a:rPr>
                        <a:t>11,0</a:t>
                      </a:r>
                      <a:endParaRPr lang="ru-RU" sz="1100" dirty="0">
                        <a:latin typeface="Times New Roman"/>
                        <a:ea typeface="Times New Roman"/>
                      </a:endParaRPr>
                    </a:p>
                  </a:txBody>
                  <a:tcPr marL="7840" marR="78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450215" algn="ctr">
                        <a:lnSpc>
                          <a:spcPct val="150000"/>
                        </a:lnSpc>
                        <a:spcAft>
                          <a:spcPts val="600"/>
                        </a:spcAft>
                      </a:pPr>
                      <a:r>
                        <a:rPr lang="ru-RU" sz="1100" dirty="0" smtClean="0">
                          <a:solidFill>
                            <a:srgbClr val="000000"/>
                          </a:solidFill>
                          <a:latin typeface="Times New Roman"/>
                          <a:ea typeface="Times New Roman"/>
                        </a:rPr>
                        <a:t>11,0</a:t>
                      </a:r>
                      <a:endParaRPr lang="ru-RU" sz="1100" dirty="0">
                        <a:latin typeface="Times New Roman"/>
                        <a:ea typeface="Times New Roman"/>
                      </a:endParaRPr>
                    </a:p>
                  </a:txBody>
                  <a:tcPr marL="7840" marR="78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r h="1143008">
                <a:tc>
                  <a:txBody>
                    <a:bodyPr/>
                    <a:lstStyle/>
                    <a:p>
                      <a:pPr indent="0" algn="l">
                        <a:lnSpc>
                          <a:spcPct val="150000"/>
                        </a:lnSpc>
                        <a:spcAft>
                          <a:spcPts val="600"/>
                        </a:spcAft>
                      </a:pPr>
                      <a:r>
                        <a:rPr lang="ru-RU" sz="1100" dirty="0">
                          <a:solidFill>
                            <a:srgbClr val="000000"/>
                          </a:solidFill>
                          <a:latin typeface="Times New Roman"/>
                          <a:ea typeface="Times New Roman"/>
                        </a:rPr>
                        <a:t>Доля муниципальных общеобразовательных учреждений, соответствующих современным требованиям обучения, в общем количестве муниципальных общеобразовательных учреждений (%)</a:t>
                      </a:r>
                      <a:endParaRPr lang="ru-RU" sz="1100" dirty="0">
                        <a:latin typeface="Times New Roman"/>
                        <a:ea typeface="Times New Roman"/>
                      </a:endParaRPr>
                    </a:p>
                  </a:txBody>
                  <a:tcPr marL="7840" marR="78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450215" algn="ctr">
                        <a:lnSpc>
                          <a:spcPct val="150000"/>
                        </a:lnSpc>
                        <a:spcAft>
                          <a:spcPts val="600"/>
                        </a:spcAft>
                      </a:pPr>
                      <a:r>
                        <a:rPr lang="ru-RU" sz="1100" dirty="0">
                          <a:solidFill>
                            <a:srgbClr val="000000"/>
                          </a:solidFill>
                          <a:latin typeface="Times New Roman"/>
                          <a:ea typeface="Times New Roman"/>
                        </a:rPr>
                        <a:t>80,0</a:t>
                      </a:r>
                      <a:endParaRPr lang="ru-RU" sz="1100" dirty="0">
                        <a:latin typeface="Times New Roman"/>
                        <a:ea typeface="Times New Roman"/>
                      </a:endParaRPr>
                    </a:p>
                  </a:txBody>
                  <a:tcPr marL="7840" marR="78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450215" algn="ctr">
                        <a:lnSpc>
                          <a:spcPct val="150000"/>
                        </a:lnSpc>
                        <a:spcAft>
                          <a:spcPts val="600"/>
                        </a:spcAft>
                      </a:pPr>
                      <a:r>
                        <a:rPr lang="ru-RU" sz="1100" dirty="0">
                          <a:solidFill>
                            <a:srgbClr val="000000"/>
                          </a:solidFill>
                          <a:latin typeface="Times New Roman"/>
                          <a:ea typeface="Times New Roman"/>
                        </a:rPr>
                        <a:t>80,0</a:t>
                      </a:r>
                      <a:endParaRPr lang="ru-RU" sz="1100" dirty="0">
                        <a:latin typeface="Times New Roman"/>
                        <a:ea typeface="Times New Roman"/>
                      </a:endParaRPr>
                    </a:p>
                  </a:txBody>
                  <a:tcPr marL="7840" marR="78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450215" algn="ctr">
                        <a:lnSpc>
                          <a:spcPct val="150000"/>
                        </a:lnSpc>
                        <a:spcAft>
                          <a:spcPts val="600"/>
                        </a:spcAft>
                      </a:pPr>
                      <a:r>
                        <a:rPr lang="ru-RU" sz="1100" dirty="0" smtClean="0">
                          <a:solidFill>
                            <a:srgbClr val="000000"/>
                          </a:solidFill>
                          <a:latin typeface="Times New Roman"/>
                          <a:ea typeface="Times New Roman"/>
                        </a:rPr>
                        <a:t>83,0</a:t>
                      </a:r>
                      <a:endParaRPr lang="ru-RU" sz="1100" dirty="0">
                        <a:latin typeface="Times New Roman"/>
                        <a:ea typeface="Times New Roman"/>
                      </a:endParaRPr>
                    </a:p>
                  </a:txBody>
                  <a:tcPr marL="7840" marR="78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450215" algn="ctr">
                        <a:lnSpc>
                          <a:spcPct val="150000"/>
                        </a:lnSpc>
                        <a:spcAft>
                          <a:spcPts val="600"/>
                        </a:spcAft>
                      </a:pPr>
                      <a:r>
                        <a:rPr lang="ru-RU" sz="1100" dirty="0" smtClean="0">
                          <a:solidFill>
                            <a:srgbClr val="000000"/>
                          </a:solidFill>
                          <a:latin typeface="Times New Roman"/>
                          <a:ea typeface="Times New Roman"/>
                        </a:rPr>
                        <a:t>83,0</a:t>
                      </a:r>
                      <a:endParaRPr lang="ru-RU" sz="1100" dirty="0">
                        <a:latin typeface="Times New Roman"/>
                        <a:ea typeface="Times New Roman"/>
                      </a:endParaRPr>
                    </a:p>
                  </a:txBody>
                  <a:tcPr marL="7840" marR="78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450215" algn="ctr">
                        <a:lnSpc>
                          <a:spcPct val="150000"/>
                        </a:lnSpc>
                        <a:spcAft>
                          <a:spcPts val="600"/>
                        </a:spcAft>
                      </a:pPr>
                      <a:r>
                        <a:rPr lang="ru-RU" sz="1100" dirty="0" smtClean="0">
                          <a:solidFill>
                            <a:srgbClr val="000000"/>
                          </a:solidFill>
                          <a:latin typeface="Times New Roman"/>
                          <a:ea typeface="Times New Roman"/>
                        </a:rPr>
                        <a:t>83,0</a:t>
                      </a:r>
                      <a:endParaRPr lang="ru-RU" sz="1100" dirty="0">
                        <a:latin typeface="Times New Roman"/>
                        <a:ea typeface="Times New Roman"/>
                      </a:endParaRPr>
                    </a:p>
                  </a:txBody>
                  <a:tcPr marL="7840" marR="78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r h="642940">
                <a:tc>
                  <a:txBody>
                    <a:bodyPr/>
                    <a:lstStyle/>
                    <a:p>
                      <a:pPr indent="0" algn="l">
                        <a:lnSpc>
                          <a:spcPct val="150000"/>
                        </a:lnSpc>
                        <a:spcAft>
                          <a:spcPts val="600"/>
                        </a:spcAft>
                      </a:pPr>
                      <a:r>
                        <a:rPr lang="ru-RU" sz="1100" dirty="0" smtClean="0">
                          <a:solidFill>
                            <a:srgbClr val="000000"/>
                          </a:solidFill>
                          <a:latin typeface="Times New Roman"/>
                          <a:ea typeface="Times New Roman"/>
                        </a:rPr>
                        <a:t>Расходы </a:t>
                      </a:r>
                      <a:r>
                        <a:rPr lang="ru-RU" sz="1100" dirty="0">
                          <a:solidFill>
                            <a:srgbClr val="000000"/>
                          </a:solidFill>
                          <a:latin typeface="Times New Roman"/>
                          <a:ea typeface="Times New Roman"/>
                        </a:rPr>
                        <a:t>бюджета </a:t>
                      </a:r>
                      <a:r>
                        <a:rPr lang="ru-RU" sz="1100" dirty="0" smtClean="0">
                          <a:solidFill>
                            <a:srgbClr val="000000"/>
                          </a:solidFill>
                          <a:latin typeface="Times New Roman"/>
                          <a:ea typeface="Times New Roman"/>
                        </a:rPr>
                        <a:t>района на </a:t>
                      </a:r>
                      <a:r>
                        <a:rPr lang="ru-RU" sz="1100" dirty="0">
                          <a:solidFill>
                            <a:srgbClr val="000000"/>
                          </a:solidFill>
                          <a:latin typeface="Times New Roman"/>
                          <a:ea typeface="Times New Roman"/>
                        </a:rPr>
                        <a:t>общее образование в расчете на 1 обучающегося (тыс. руб.)</a:t>
                      </a:r>
                      <a:endParaRPr lang="ru-RU" sz="1100" dirty="0">
                        <a:latin typeface="Times New Roman"/>
                        <a:ea typeface="Times New Roman"/>
                      </a:endParaRPr>
                    </a:p>
                  </a:txBody>
                  <a:tcPr marL="7840" marR="78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450215" algn="ctr">
                        <a:lnSpc>
                          <a:spcPct val="150000"/>
                        </a:lnSpc>
                        <a:spcAft>
                          <a:spcPts val="600"/>
                        </a:spcAft>
                      </a:pPr>
                      <a:r>
                        <a:rPr lang="ru-RU" sz="1100" dirty="0" smtClean="0">
                          <a:latin typeface="Times New Roman"/>
                          <a:ea typeface="Times New Roman"/>
                        </a:rPr>
                        <a:t>76,3</a:t>
                      </a:r>
                      <a:endParaRPr lang="ru-RU" sz="1100" dirty="0">
                        <a:latin typeface="Times New Roman"/>
                        <a:ea typeface="Times New Roman"/>
                      </a:endParaRPr>
                    </a:p>
                  </a:txBody>
                  <a:tcPr marL="7840" marR="78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450215" algn="ctr">
                        <a:lnSpc>
                          <a:spcPct val="150000"/>
                        </a:lnSpc>
                        <a:spcAft>
                          <a:spcPts val="600"/>
                        </a:spcAft>
                      </a:pPr>
                      <a:r>
                        <a:rPr lang="ru-RU" sz="1100" dirty="0" smtClean="0">
                          <a:latin typeface="Times New Roman"/>
                          <a:ea typeface="Times New Roman"/>
                        </a:rPr>
                        <a:t>73,4</a:t>
                      </a:r>
                      <a:endParaRPr lang="ru-RU" sz="1100" dirty="0">
                        <a:latin typeface="Times New Roman"/>
                        <a:ea typeface="Times New Roman"/>
                      </a:endParaRPr>
                    </a:p>
                  </a:txBody>
                  <a:tcPr marL="7840" marR="78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450215" algn="ctr">
                        <a:lnSpc>
                          <a:spcPct val="150000"/>
                        </a:lnSpc>
                        <a:spcAft>
                          <a:spcPts val="600"/>
                        </a:spcAft>
                      </a:pPr>
                      <a:r>
                        <a:rPr lang="ru-RU" sz="1100" dirty="0" smtClean="0">
                          <a:latin typeface="Times New Roman"/>
                          <a:ea typeface="Times New Roman"/>
                        </a:rPr>
                        <a:t>62,5</a:t>
                      </a:r>
                      <a:endParaRPr lang="ru-RU" sz="1100" dirty="0">
                        <a:latin typeface="Times New Roman"/>
                        <a:ea typeface="Times New Roman"/>
                      </a:endParaRPr>
                    </a:p>
                  </a:txBody>
                  <a:tcPr marL="7840" marR="78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450215" algn="ctr">
                        <a:lnSpc>
                          <a:spcPct val="150000"/>
                        </a:lnSpc>
                        <a:spcAft>
                          <a:spcPts val="600"/>
                        </a:spcAft>
                      </a:pPr>
                      <a:r>
                        <a:rPr lang="ru-RU" sz="1100" dirty="0" smtClean="0">
                          <a:latin typeface="Times New Roman"/>
                          <a:ea typeface="Times New Roman"/>
                        </a:rPr>
                        <a:t>58,9</a:t>
                      </a:r>
                      <a:endParaRPr lang="ru-RU" sz="1100" dirty="0">
                        <a:latin typeface="Times New Roman"/>
                        <a:ea typeface="Times New Roman"/>
                      </a:endParaRPr>
                    </a:p>
                  </a:txBody>
                  <a:tcPr marL="7840" marR="78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450215" algn="ctr">
                        <a:lnSpc>
                          <a:spcPct val="150000"/>
                        </a:lnSpc>
                        <a:spcAft>
                          <a:spcPts val="600"/>
                        </a:spcAft>
                      </a:pPr>
                      <a:r>
                        <a:rPr lang="ru-RU" sz="1100" dirty="0" smtClean="0">
                          <a:latin typeface="Times New Roman"/>
                          <a:ea typeface="Times New Roman"/>
                        </a:rPr>
                        <a:t>61,1</a:t>
                      </a:r>
                      <a:endParaRPr lang="ru-RU" sz="1100" dirty="0">
                        <a:latin typeface="Times New Roman"/>
                        <a:ea typeface="Times New Roman"/>
                      </a:endParaRPr>
                    </a:p>
                  </a:txBody>
                  <a:tcPr marL="7840" marR="78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r h="1000132">
                <a:tc>
                  <a:txBody>
                    <a:bodyPr/>
                    <a:lstStyle/>
                    <a:p>
                      <a:pPr indent="0" algn="l">
                        <a:lnSpc>
                          <a:spcPct val="150000"/>
                        </a:lnSpc>
                        <a:spcAft>
                          <a:spcPts val="600"/>
                        </a:spcAft>
                      </a:pPr>
                      <a:r>
                        <a:rPr lang="ru-RU" sz="1100" dirty="0">
                          <a:solidFill>
                            <a:srgbClr val="000000"/>
                          </a:solidFill>
                          <a:latin typeface="Times New Roman"/>
                          <a:ea typeface="Times New Roman"/>
                        </a:rPr>
                        <a:t>Доля детей в возрасте 5-18 лет, получающих услуги по дополнительному образованию (%), в общей численности детей в возрасте от 5 до 18 лет.</a:t>
                      </a:r>
                      <a:endParaRPr lang="ru-RU" sz="1100" dirty="0">
                        <a:latin typeface="Times New Roman"/>
                        <a:ea typeface="Times New Roman"/>
                      </a:endParaRPr>
                    </a:p>
                  </a:txBody>
                  <a:tcPr marL="7840" marR="78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450215" algn="ctr">
                        <a:lnSpc>
                          <a:spcPct val="150000"/>
                        </a:lnSpc>
                        <a:spcAft>
                          <a:spcPts val="600"/>
                        </a:spcAft>
                      </a:pPr>
                      <a:r>
                        <a:rPr lang="ru-RU" sz="1100" dirty="0" smtClean="0">
                          <a:solidFill>
                            <a:srgbClr val="000000"/>
                          </a:solidFill>
                          <a:latin typeface="Times New Roman"/>
                          <a:ea typeface="Times New Roman"/>
                        </a:rPr>
                        <a:t>65,0</a:t>
                      </a:r>
                      <a:endParaRPr lang="ru-RU" sz="1100" dirty="0">
                        <a:latin typeface="Times New Roman"/>
                        <a:ea typeface="Times New Roman"/>
                      </a:endParaRPr>
                    </a:p>
                  </a:txBody>
                  <a:tcPr marL="7840" marR="78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450215" algn="ctr">
                        <a:lnSpc>
                          <a:spcPct val="150000"/>
                        </a:lnSpc>
                        <a:spcAft>
                          <a:spcPts val="600"/>
                        </a:spcAft>
                      </a:pPr>
                      <a:r>
                        <a:rPr lang="ru-RU" sz="1100" dirty="0" smtClean="0">
                          <a:solidFill>
                            <a:srgbClr val="000000"/>
                          </a:solidFill>
                          <a:latin typeface="Times New Roman"/>
                          <a:ea typeface="Times New Roman"/>
                        </a:rPr>
                        <a:t>68,0</a:t>
                      </a:r>
                      <a:endParaRPr lang="ru-RU" sz="1100" dirty="0">
                        <a:latin typeface="Times New Roman"/>
                        <a:ea typeface="Times New Roman"/>
                      </a:endParaRPr>
                    </a:p>
                  </a:txBody>
                  <a:tcPr marL="7840" marR="78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450215" algn="ctr">
                        <a:lnSpc>
                          <a:spcPct val="150000"/>
                        </a:lnSpc>
                        <a:spcAft>
                          <a:spcPts val="600"/>
                        </a:spcAft>
                      </a:pPr>
                      <a:r>
                        <a:rPr lang="ru-RU" sz="1100" dirty="0" smtClean="0">
                          <a:solidFill>
                            <a:srgbClr val="000000"/>
                          </a:solidFill>
                          <a:latin typeface="Times New Roman"/>
                          <a:ea typeface="Times New Roman"/>
                        </a:rPr>
                        <a:t>70,0</a:t>
                      </a:r>
                      <a:endParaRPr lang="ru-RU" sz="1100" dirty="0">
                        <a:latin typeface="Times New Roman"/>
                        <a:ea typeface="Times New Roman"/>
                      </a:endParaRPr>
                    </a:p>
                  </a:txBody>
                  <a:tcPr marL="7840" marR="78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450215" algn="ctr">
                        <a:lnSpc>
                          <a:spcPct val="150000"/>
                        </a:lnSpc>
                        <a:spcAft>
                          <a:spcPts val="600"/>
                        </a:spcAft>
                      </a:pPr>
                      <a:r>
                        <a:rPr lang="ru-RU" sz="1100" dirty="0">
                          <a:solidFill>
                            <a:srgbClr val="000000"/>
                          </a:solidFill>
                          <a:latin typeface="Times New Roman"/>
                          <a:ea typeface="Times New Roman"/>
                        </a:rPr>
                        <a:t>70,0</a:t>
                      </a:r>
                      <a:endParaRPr lang="ru-RU" sz="1100" dirty="0">
                        <a:latin typeface="Times New Roman"/>
                        <a:ea typeface="Times New Roman"/>
                      </a:endParaRPr>
                    </a:p>
                  </a:txBody>
                  <a:tcPr marL="7840" marR="78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450215" algn="ctr">
                        <a:lnSpc>
                          <a:spcPct val="150000"/>
                        </a:lnSpc>
                        <a:spcAft>
                          <a:spcPts val="600"/>
                        </a:spcAft>
                      </a:pPr>
                      <a:r>
                        <a:rPr lang="ru-RU" sz="1100" dirty="0">
                          <a:solidFill>
                            <a:srgbClr val="000000"/>
                          </a:solidFill>
                          <a:latin typeface="Times New Roman"/>
                          <a:ea typeface="Times New Roman"/>
                        </a:rPr>
                        <a:t>70,0</a:t>
                      </a:r>
                      <a:endParaRPr lang="ru-RU" sz="1100" dirty="0">
                        <a:latin typeface="Times New Roman"/>
                        <a:ea typeface="Times New Roman"/>
                      </a:endParaRPr>
                    </a:p>
                  </a:txBody>
                  <a:tcPr marL="7840" marR="78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bl>
          </a:graphicData>
        </a:graphic>
      </p:graphicFrame>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Скругленный прямоугольник 37906"/>
          <p:cNvSpPr>
            <a:spLocks noChangeArrowheads="1"/>
          </p:cNvSpPr>
          <p:nvPr/>
        </p:nvSpPr>
        <p:spPr bwMode="auto">
          <a:xfrm>
            <a:off x="1928794" y="214290"/>
            <a:ext cx="5786438" cy="436563"/>
          </a:xfrm>
          <a:prstGeom prst="roundRect">
            <a:avLst>
              <a:gd name="adj" fmla="val 16667"/>
            </a:avLst>
          </a:prstGeom>
          <a:gradFill rotWithShape="1">
            <a:gsLst>
              <a:gs pos="0">
                <a:srgbClr val="DAFDA7"/>
              </a:gs>
              <a:gs pos="35001">
                <a:srgbClr val="E4FDC2"/>
              </a:gs>
              <a:gs pos="100000">
                <a:srgbClr val="F5FFE6"/>
              </a:gs>
            </a:gsLst>
            <a:lin ang="16200000" scaled="1"/>
          </a:gradFill>
          <a:ln w="9525">
            <a:solidFill>
              <a:srgbClr val="98B954"/>
            </a:solidFill>
            <a:round/>
            <a:headEnd/>
            <a:tailEnd/>
          </a:ln>
          <a:effectLst>
            <a:outerShdw dist="20000" dir="5400000" rotWithShape="0">
              <a:srgbClr val="000000">
                <a:alpha val="37999"/>
              </a:srgbClr>
            </a:outerShdw>
          </a:effectLst>
        </p:spPr>
        <p:txBody>
          <a:bodyPr vert="horz" wrap="square" lIns="91440" tIns="45720" rIns="91440" bIns="45720" numCol="1" anchor="ctr" anchorCtr="0" compatLnSpc="1">
            <a:prstTxWarp prst="textNoShape">
              <a:avLst/>
            </a:prstTxWarp>
          </a:bodyPr>
          <a:lstStyle/>
          <a:p>
            <a:pPr marL="0" marR="0" lvl="0" indent="450850" algn="ctr" defTabSz="914400" rtl="0" eaLnBrk="1" fontAlgn="base" latinLnBrk="0" hangingPunct="1">
              <a:lnSpc>
                <a:spcPct val="100000"/>
              </a:lnSpc>
              <a:spcBef>
                <a:spcPct val="0"/>
              </a:spcBef>
              <a:spcAft>
                <a:spcPct val="0"/>
              </a:spcAft>
              <a:buClrTx/>
              <a:buSzTx/>
              <a:buFontTx/>
              <a:buNone/>
              <a:tabLst/>
            </a:pPr>
            <a:endParaRPr kumimoji="0" lang="ru-RU" sz="22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endParaRPr>
          </a:p>
          <a:p>
            <a:pPr marL="0" marR="0" lvl="0" algn="ctr" defTabSz="914400" rtl="0" eaLnBrk="1" fontAlgn="base" latinLnBrk="0" hangingPunct="1">
              <a:lnSpc>
                <a:spcPct val="100000"/>
              </a:lnSpc>
              <a:spcBef>
                <a:spcPct val="0"/>
              </a:spcBef>
              <a:spcAft>
                <a:spcPct val="0"/>
              </a:spcAft>
              <a:buClrTx/>
              <a:buSzTx/>
              <a:buFontTx/>
              <a:buNone/>
              <a:tabLst/>
            </a:pPr>
            <a:r>
              <a:rPr kumimoji="0" lang="ru-RU" sz="22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КУЛЬТУРА</a:t>
            </a:r>
            <a:endParaRPr kumimoji="0" lang="ru-RU" sz="6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051" name="Rectangle 3"/>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450850" algn="l" defTabSz="914400" rtl="0" eaLnBrk="1" fontAlgn="base" latinLnBrk="0" hangingPunct="1">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053" name="Rectangle 5"/>
          <p:cNvSpPr>
            <a:spLocks noChangeArrowheads="1"/>
          </p:cNvSpPr>
          <p:nvPr/>
        </p:nvSpPr>
        <p:spPr bwMode="auto">
          <a:xfrm>
            <a:off x="285720" y="785794"/>
            <a:ext cx="8643998" cy="278537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0850" algn="l" defTabSz="914400" rtl="0" eaLnBrk="1" fontAlgn="base" latinLnBrk="0" hangingPunct="1">
              <a:lnSpc>
                <a:spcPct val="100000"/>
              </a:lnSpc>
              <a:spcBef>
                <a:spcPct val="0"/>
              </a:spcBef>
              <a:spcAft>
                <a:spcPct val="0"/>
              </a:spcAft>
              <a:buClrTx/>
              <a:buSzTx/>
              <a:buFontTx/>
              <a:buNone/>
              <a:tabLst>
                <a:tab pos="552450" algn="l"/>
              </a:tabLst>
            </a:pPr>
            <a:r>
              <a:rPr kumimoji="0" lang="ru-RU" sz="1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Расходы на культуру запланированы  в объеме:</a:t>
            </a:r>
            <a:endParaRPr kumimoji="0" lang="ru-RU" sz="14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l" defTabSz="914400" rtl="0" eaLnBrk="0" fontAlgn="base" latinLnBrk="0" hangingPunct="0">
              <a:lnSpc>
                <a:spcPct val="100000"/>
              </a:lnSpc>
              <a:spcBef>
                <a:spcPct val="0"/>
              </a:spcBef>
              <a:spcAft>
                <a:spcPct val="0"/>
              </a:spcAft>
              <a:buClrTx/>
              <a:buSzTx/>
              <a:buFontTx/>
              <a:buChar char="•"/>
              <a:tabLst>
                <a:tab pos="552450" algn="l"/>
              </a:tabLst>
            </a:pPr>
            <a:r>
              <a:rPr kumimoji="0" lang="ru-RU" sz="1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на  2021 год – 110 161,6 тыс. рублей;</a:t>
            </a:r>
            <a:endParaRPr kumimoji="0" lang="ru-RU" sz="14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l" defTabSz="914400" rtl="0" eaLnBrk="0" fontAlgn="base" latinLnBrk="0" hangingPunct="0">
              <a:lnSpc>
                <a:spcPct val="100000"/>
              </a:lnSpc>
              <a:spcBef>
                <a:spcPct val="0"/>
              </a:spcBef>
              <a:spcAft>
                <a:spcPct val="0"/>
              </a:spcAft>
              <a:buClrTx/>
              <a:buSzTx/>
              <a:buFontTx/>
              <a:buChar char="•"/>
              <a:tabLst>
                <a:tab pos="552450" algn="l"/>
              </a:tabLst>
            </a:pPr>
            <a:r>
              <a:rPr kumimoji="0" lang="ru-RU" sz="1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на  2022 год – 100 514,4 тыс. рублей;</a:t>
            </a:r>
            <a:endParaRPr kumimoji="0" lang="ru-RU" sz="14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l" defTabSz="914400" rtl="0" eaLnBrk="0" fontAlgn="base" latinLnBrk="0" hangingPunct="0">
              <a:lnSpc>
                <a:spcPct val="100000"/>
              </a:lnSpc>
              <a:spcBef>
                <a:spcPct val="0"/>
              </a:spcBef>
              <a:spcAft>
                <a:spcPct val="0"/>
              </a:spcAft>
              <a:buClrTx/>
              <a:buSzTx/>
              <a:buFontTx/>
              <a:buChar char="•"/>
              <a:tabLst>
                <a:tab pos="552450" algn="l"/>
              </a:tabLst>
            </a:pPr>
            <a:r>
              <a:rPr kumimoji="0" lang="ru-RU" sz="1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на  2023 год – 106 689,5 тыс. рублей. </a:t>
            </a:r>
            <a:endParaRPr kumimoji="0" lang="ru-RU" sz="14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just" defTabSz="914400" rtl="0" eaLnBrk="0" fontAlgn="base" latinLnBrk="0" hangingPunct="0">
              <a:lnSpc>
                <a:spcPct val="100000"/>
              </a:lnSpc>
              <a:spcBef>
                <a:spcPct val="0"/>
              </a:spcBef>
              <a:spcAft>
                <a:spcPct val="0"/>
              </a:spcAft>
              <a:buClrTx/>
              <a:buSzTx/>
              <a:buFontTx/>
              <a:buNone/>
              <a:tabLst>
                <a:tab pos="552450" algn="l"/>
              </a:tabLst>
            </a:pPr>
            <a:r>
              <a:rPr kumimoji="0" lang="ru-RU" sz="1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Данные расходы будут направлены на содержание учреждений культуры, сохранение и развитие традиционной народной культуры, обеспечение доступа к музейным ценностям, развитие профессиональной театральной и концертной деятельности, развитие библиотечного дела, а также организацию и проведение выставок, конкурсов, фестивалей, праздников, форумов, конференций и других мероприятий в области культуры.</a:t>
            </a:r>
          </a:p>
          <a:p>
            <a:pPr marL="0" marR="0" lvl="0" indent="450850" algn="l" defTabSz="914400" rtl="0" eaLnBrk="0" fontAlgn="base" latinLnBrk="0" hangingPunct="0">
              <a:lnSpc>
                <a:spcPct val="100000"/>
              </a:lnSpc>
              <a:spcBef>
                <a:spcPct val="0"/>
              </a:spcBef>
              <a:spcAft>
                <a:spcPct val="0"/>
              </a:spcAft>
              <a:buClrTx/>
              <a:buSzTx/>
              <a:buFontTx/>
              <a:buNone/>
              <a:tabLst>
                <a:tab pos="552450" algn="l"/>
              </a:tabLst>
            </a:pPr>
            <a:endParaRPr kumimoji="0" lang="ru-RU" sz="8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l" defTabSz="914400" rtl="0" eaLnBrk="0" fontAlgn="base" latinLnBrk="0" hangingPunct="0">
              <a:lnSpc>
                <a:spcPct val="100000"/>
              </a:lnSpc>
              <a:spcBef>
                <a:spcPct val="0"/>
              </a:spcBef>
              <a:spcAft>
                <a:spcPct val="0"/>
              </a:spcAft>
              <a:buClrTx/>
              <a:buSzTx/>
              <a:buFontTx/>
              <a:buNone/>
              <a:tabLst>
                <a:tab pos="552450" algn="l"/>
              </a:tabLst>
            </a:pPr>
            <a:r>
              <a:rPr kumimoji="0" lang="ru-RU" sz="1700" b="1" i="1" u="sng"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Расходы на культуру в 20</a:t>
            </a:r>
            <a:r>
              <a:rPr kumimoji="0" lang="en-US" sz="1700" b="1" i="1" u="sng"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2</a:t>
            </a:r>
            <a:r>
              <a:rPr kumimoji="0" lang="ru-RU" sz="1700" b="1" i="1" u="sng"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1-2023  годах в разрезе направлений деятельности (%).</a:t>
            </a:r>
            <a:endParaRPr kumimoji="0" lang="ru-RU" sz="17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l" defTabSz="914400" rtl="0" eaLnBrk="0" fontAlgn="base" latinLnBrk="0" hangingPunct="0">
              <a:lnSpc>
                <a:spcPct val="100000"/>
              </a:lnSpc>
              <a:spcBef>
                <a:spcPct val="0"/>
              </a:spcBef>
              <a:spcAft>
                <a:spcPct val="0"/>
              </a:spcAft>
              <a:buClrTx/>
              <a:buSzTx/>
              <a:buFontTx/>
              <a:buNone/>
              <a:tabLst>
                <a:tab pos="552450" algn="l"/>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054" name="Rectangle 6"/>
          <p:cNvSpPr>
            <a:spLocks noChangeArrowheads="1"/>
          </p:cNvSpPr>
          <p:nvPr/>
        </p:nvSpPr>
        <p:spPr bwMode="auto">
          <a:xfrm>
            <a:off x="0" y="57150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graphicFrame>
        <p:nvGraphicFramePr>
          <p:cNvPr id="8" name="Диаграмма 7"/>
          <p:cNvGraphicFramePr/>
          <p:nvPr/>
        </p:nvGraphicFramePr>
        <p:xfrm>
          <a:off x="357158" y="3286124"/>
          <a:ext cx="8501122" cy="3286148"/>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Таблица 1"/>
          <p:cNvGraphicFramePr>
            <a:graphicFrameLocks noGrp="1"/>
          </p:cNvGraphicFramePr>
          <p:nvPr/>
        </p:nvGraphicFramePr>
        <p:xfrm>
          <a:off x="357157" y="285728"/>
          <a:ext cx="8429684" cy="1357322"/>
        </p:xfrm>
        <a:graphic>
          <a:graphicData uri="http://schemas.openxmlformats.org/drawingml/2006/table">
            <a:tbl>
              <a:tblPr/>
              <a:tblGrid>
                <a:gridCol w="2571769"/>
                <a:gridCol w="1143008"/>
                <a:gridCol w="1214446"/>
                <a:gridCol w="1143008"/>
                <a:gridCol w="1214446"/>
                <a:gridCol w="1143007"/>
              </a:tblGrid>
              <a:tr h="214314">
                <a:tc>
                  <a:txBody>
                    <a:bodyPr/>
                    <a:lstStyle/>
                    <a:p>
                      <a:pPr indent="0" algn="ctr">
                        <a:lnSpc>
                          <a:spcPct val="100000"/>
                        </a:lnSpc>
                        <a:spcAft>
                          <a:spcPts val="0"/>
                        </a:spcAft>
                      </a:pPr>
                      <a:r>
                        <a:rPr lang="ru-RU" sz="1200" b="1" dirty="0">
                          <a:latin typeface="Times New Roman"/>
                          <a:ea typeface="Times New Roman"/>
                        </a:rPr>
                        <a:t>Показатели</a:t>
                      </a:r>
                    </a:p>
                  </a:txBody>
                  <a:tcPr marL="44750" marR="447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47625" algn="ctr">
                        <a:lnSpc>
                          <a:spcPct val="100000"/>
                        </a:lnSpc>
                        <a:spcAft>
                          <a:spcPts val="0"/>
                        </a:spcAft>
                      </a:pPr>
                      <a:r>
                        <a:rPr lang="ru-RU" sz="1200" b="1" dirty="0" smtClean="0">
                          <a:latin typeface="Times New Roman"/>
                          <a:ea typeface="Times New Roman"/>
                        </a:rPr>
                        <a:t>2019 </a:t>
                      </a:r>
                      <a:r>
                        <a:rPr lang="ru-RU" sz="1200" b="1" dirty="0">
                          <a:latin typeface="Times New Roman"/>
                          <a:ea typeface="Times New Roman"/>
                        </a:rPr>
                        <a:t>год</a:t>
                      </a:r>
                    </a:p>
                  </a:txBody>
                  <a:tcPr marL="44750" marR="447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200" b="1" dirty="0" smtClean="0">
                          <a:latin typeface="Times New Roman"/>
                          <a:ea typeface="Times New Roman"/>
                        </a:rPr>
                        <a:t>2020 </a:t>
                      </a:r>
                      <a:r>
                        <a:rPr lang="ru-RU" sz="1200" b="1" dirty="0">
                          <a:latin typeface="Times New Roman"/>
                          <a:ea typeface="Times New Roman"/>
                        </a:rPr>
                        <a:t>год</a:t>
                      </a:r>
                    </a:p>
                  </a:txBody>
                  <a:tcPr marL="44750" marR="447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45720" algn="ctr">
                        <a:lnSpc>
                          <a:spcPct val="100000"/>
                        </a:lnSpc>
                        <a:spcAft>
                          <a:spcPts val="0"/>
                        </a:spcAft>
                      </a:pPr>
                      <a:r>
                        <a:rPr lang="ru-RU" sz="1200" b="1" dirty="0" smtClean="0">
                          <a:latin typeface="Times New Roman"/>
                          <a:ea typeface="Times New Roman"/>
                        </a:rPr>
                        <a:t>2021 </a:t>
                      </a:r>
                      <a:r>
                        <a:rPr lang="ru-RU" sz="1200" b="1" dirty="0">
                          <a:latin typeface="Times New Roman"/>
                          <a:ea typeface="Times New Roman"/>
                        </a:rPr>
                        <a:t>год</a:t>
                      </a:r>
                    </a:p>
                  </a:txBody>
                  <a:tcPr marL="44750" marR="447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45720" algn="ctr">
                        <a:lnSpc>
                          <a:spcPct val="100000"/>
                        </a:lnSpc>
                        <a:spcAft>
                          <a:spcPts val="0"/>
                        </a:spcAft>
                      </a:pPr>
                      <a:r>
                        <a:rPr lang="ru-RU" sz="1200" b="1" dirty="0" smtClean="0">
                          <a:latin typeface="Times New Roman"/>
                          <a:ea typeface="Times New Roman"/>
                        </a:rPr>
                        <a:t>2022 </a:t>
                      </a:r>
                      <a:r>
                        <a:rPr lang="ru-RU" sz="1200" b="1" dirty="0">
                          <a:latin typeface="Times New Roman"/>
                          <a:ea typeface="Times New Roman"/>
                        </a:rPr>
                        <a:t>год</a:t>
                      </a:r>
                    </a:p>
                  </a:txBody>
                  <a:tcPr marL="44750" marR="447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45720" algn="ctr">
                        <a:lnSpc>
                          <a:spcPct val="100000"/>
                        </a:lnSpc>
                        <a:spcAft>
                          <a:spcPts val="0"/>
                        </a:spcAft>
                      </a:pPr>
                      <a:r>
                        <a:rPr lang="ru-RU" sz="1200" b="1" dirty="0" smtClean="0">
                          <a:latin typeface="Times New Roman"/>
                          <a:ea typeface="Times New Roman"/>
                        </a:rPr>
                        <a:t>2023 </a:t>
                      </a:r>
                      <a:r>
                        <a:rPr lang="ru-RU" sz="1200" b="1" dirty="0">
                          <a:latin typeface="Times New Roman"/>
                          <a:ea typeface="Times New Roman"/>
                        </a:rPr>
                        <a:t>год</a:t>
                      </a:r>
                    </a:p>
                  </a:txBody>
                  <a:tcPr marL="44750" marR="447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r h="571504">
                <a:tc>
                  <a:txBody>
                    <a:bodyPr/>
                    <a:lstStyle/>
                    <a:p>
                      <a:pPr indent="0" algn="just">
                        <a:lnSpc>
                          <a:spcPct val="100000"/>
                        </a:lnSpc>
                        <a:spcAft>
                          <a:spcPts val="0"/>
                        </a:spcAft>
                      </a:pPr>
                      <a:r>
                        <a:rPr lang="ru-RU" sz="1200" dirty="0">
                          <a:latin typeface="Times New Roman"/>
                          <a:ea typeface="Times New Roman"/>
                        </a:rPr>
                        <a:t>Объем расходов районного бюджета на культуру и кинематографию в расчете на 1 жителя (рублей)</a:t>
                      </a:r>
                    </a:p>
                  </a:txBody>
                  <a:tcPr marL="44750" marR="447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200" dirty="0" smtClean="0">
                          <a:latin typeface="Times New Roman"/>
                          <a:ea typeface="Times New Roman"/>
                        </a:rPr>
                        <a:t>2 057,7</a:t>
                      </a:r>
                      <a:endParaRPr lang="ru-RU" sz="1200" dirty="0">
                        <a:latin typeface="Times New Roman"/>
                        <a:ea typeface="Times New Roman"/>
                      </a:endParaRPr>
                    </a:p>
                  </a:txBody>
                  <a:tcPr marL="44750" marR="447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200" dirty="0" smtClean="0">
                          <a:latin typeface="Times New Roman"/>
                          <a:ea typeface="Times New Roman"/>
                        </a:rPr>
                        <a:t>2 024 6</a:t>
                      </a:r>
                      <a:endParaRPr lang="ru-RU" sz="1200" dirty="0">
                        <a:latin typeface="Times New Roman"/>
                        <a:ea typeface="Times New Roman"/>
                      </a:endParaRPr>
                    </a:p>
                  </a:txBody>
                  <a:tcPr marL="44750" marR="447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200" dirty="0" smtClean="0">
                          <a:latin typeface="Times New Roman"/>
                          <a:ea typeface="Times New Roman"/>
                        </a:rPr>
                        <a:t>1 929,5</a:t>
                      </a:r>
                      <a:endParaRPr lang="ru-RU" sz="1200" dirty="0">
                        <a:latin typeface="Times New Roman"/>
                        <a:ea typeface="Times New Roman"/>
                      </a:endParaRPr>
                    </a:p>
                  </a:txBody>
                  <a:tcPr marL="44750" marR="447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200" dirty="0" smtClean="0">
                          <a:latin typeface="Times New Roman"/>
                          <a:ea typeface="Times New Roman"/>
                        </a:rPr>
                        <a:t>1 760,5</a:t>
                      </a:r>
                      <a:endParaRPr lang="ru-RU" sz="1200" dirty="0">
                        <a:latin typeface="Times New Roman"/>
                        <a:ea typeface="Times New Roman"/>
                      </a:endParaRPr>
                    </a:p>
                  </a:txBody>
                  <a:tcPr marL="44750" marR="447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200" dirty="0" smtClean="0">
                          <a:latin typeface="Times New Roman"/>
                          <a:ea typeface="Times New Roman"/>
                        </a:rPr>
                        <a:t>1 868,7</a:t>
                      </a:r>
                      <a:endParaRPr lang="ru-RU" sz="1200" dirty="0">
                        <a:latin typeface="Times New Roman"/>
                        <a:ea typeface="Times New Roman"/>
                      </a:endParaRPr>
                    </a:p>
                  </a:txBody>
                  <a:tcPr marL="44750" marR="447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r h="571504">
                <a:tc>
                  <a:txBody>
                    <a:bodyPr/>
                    <a:lstStyle/>
                    <a:p>
                      <a:pPr indent="0" algn="just">
                        <a:lnSpc>
                          <a:spcPct val="100000"/>
                        </a:lnSpc>
                        <a:spcAft>
                          <a:spcPts val="0"/>
                        </a:spcAft>
                      </a:pPr>
                      <a:r>
                        <a:rPr lang="ru-RU" sz="1200" dirty="0">
                          <a:latin typeface="Times New Roman"/>
                          <a:ea typeface="Times New Roman"/>
                        </a:rPr>
                        <a:t>Средний размер заработной платы работников муниципальных учреждений культуры (рублей)</a:t>
                      </a:r>
                    </a:p>
                  </a:txBody>
                  <a:tcPr marL="44750" marR="447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200" dirty="0" smtClean="0">
                          <a:latin typeface="Times New Roman"/>
                          <a:ea typeface="Times New Roman"/>
                        </a:rPr>
                        <a:t>26 078,2</a:t>
                      </a:r>
                      <a:endParaRPr lang="ru-RU" sz="1200" dirty="0">
                        <a:latin typeface="Times New Roman"/>
                        <a:ea typeface="Times New Roman"/>
                      </a:endParaRPr>
                    </a:p>
                  </a:txBody>
                  <a:tcPr marL="44750" marR="447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200" dirty="0" smtClean="0">
                          <a:latin typeface="Times New Roman"/>
                          <a:ea typeface="Times New Roman"/>
                        </a:rPr>
                        <a:t>28 849,2</a:t>
                      </a:r>
                      <a:endParaRPr lang="ru-RU" sz="1200" dirty="0">
                        <a:latin typeface="Times New Roman"/>
                        <a:ea typeface="Times New Roman"/>
                      </a:endParaRPr>
                    </a:p>
                  </a:txBody>
                  <a:tcPr marL="44750" marR="447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200" dirty="0" smtClean="0">
                          <a:latin typeface="Times New Roman"/>
                          <a:ea typeface="Times New Roman"/>
                        </a:rPr>
                        <a:t>29</a:t>
                      </a:r>
                      <a:r>
                        <a:rPr lang="ru-RU" sz="1200" baseline="0" dirty="0" smtClean="0">
                          <a:latin typeface="Times New Roman"/>
                          <a:ea typeface="Times New Roman"/>
                        </a:rPr>
                        <a:t> 565,0</a:t>
                      </a:r>
                      <a:endParaRPr lang="ru-RU" sz="1200" dirty="0">
                        <a:latin typeface="Times New Roman"/>
                        <a:ea typeface="Times New Roman"/>
                      </a:endParaRPr>
                    </a:p>
                  </a:txBody>
                  <a:tcPr marL="44750" marR="447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200" dirty="0" smtClean="0">
                          <a:latin typeface="Times New Roman"/>
                          <a:ea typeface="Times New Roman"/>
                        </a:rPr>
                        <a:t>29 565,0</a:t>
                      </a:r>
                      <a:endParaRPr lang="ru-RU" sz="1200" dirty="0">
                        <a:latin typeface="Times New Roman"/>
                        <a:ea typeface="Times New Roman"/>
                      </a:endParaRPr>
                    </a:p>
                  </a:txBody>
                  <a:tcPr marL="44750" marR="447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200" dirty="0" smtClean="0">
                          <a:latin typeface="Times New Roman"/>
                          <a:ea typeface="Times New Roman"/>
                        </a:rPr>
                        <a:t>29 565,0</a:t>
                      </a:r>
                      <a:endParaRPr lang="ru-RU" sz="1200" dirty="0">
                        <a:latin typeface="Times New Roman"/>
                        <a:ea typeface="Times New Roman"/>
                      </a:endParaRPr>
                    </a:p>
                  </a:txBody>
                  <a:tcPr marL="44750" marR="447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bl>
          </a:graphicData>
        </a:graphic>
      </p:graphicFrame>
      <p:sp>
        <p:nvSpPr>
          <p:cNvPr id="73730" name="Rectangle 2"/>
          <p:cNvSpPr>
            <a:spLocks noChangeArrowheads="1"/>
          </p:cNvSpPr>
          <p:nvPr/>
        </p:nvSpPr>
        <p:spPr bwMode="auto">
          <a:xfrm>
            <a:off x="357158"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450850" algn="l" defTabSz="914400" rtl="0" eaLnBrk="1" fontAlgn="base" latinLnBrk="0" hangingPunct="1">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73729" name="Скругленный прямоугольник 37907"/>
          <p:cNvSpPr>
            <a:spLocks noChangeArrowheads="1"/>
          </p:cNvSpPr>
          <p:nvPr/>
        </p:nvSpPr>
        <p:spPr bwMode="auto">
          <a:xfrm>
            <a:off x="1428728" y="2071678"/>
            <a:ext cx="6388100" cy="430213"/>
          </a:xfrm>
          <a:prstGeom prst="roundRect">
            <a:avLst>
              <a:gd name="adj" fmla="val 16667"/>
            </a:avLst>
          </a:prstGeom>
          <a:gradFill rotWithShape="1">
            <a:gsLst>
              <a:gs pos="0">
                <a:srgbClr val="9EEAFF"/>
              </a:gs>
              <a:gs pos="35001">
                <a:srgbClr val="BBEFFF"/>
              </a:gs>
              <a:gs pos="100000">
                <a:srgbClr val="E4F9FF"/>
              </a:gs>
            </a:gsLst>
            <a:lin ang="16200000" scaled="1"/>
          </a:gradFill>
          <a:ln w="9525">
            <a:solidFill>
              <a:srgbClr val="46AAC5"/>
            </a:solidFill>
            <a:round/>
            <a:headEnd/>
            <a:tailEnd/>
          </a:ln>
          <a:effectLst>
            <a:outerShdw dist="20000" dir="5400000" rotWithShape="0">
              <a:srgbClr val="000000">
                <a:alpha val="37999"/>
              </a:srgbClr>
            </a:outerShdw>
          </a:effectLst>
        </p:spPr>
        <p:txBody>
          <a:bodyPr vert="horz" wrap="square" lIns="91440" tIns="45720" rIns="91440" bIns="45720" numCol="1" anchor="ctr" anchorCtr="0" compatLnSpc="1">
            <a:prstTxWarp prst="textNoShape">
              <a:avLst/>
            </a:prstTxWarp>
          </a:bodyPr>
          <a:lstStyle/>
          <a:p>
            <a:pPr marL="0" marR="0" lvl="0" indent="450850" algn="ctr" defTabSz="914400" rtl="0" eaLnBrk="1" fontAlgn="base" latinLnBrk="0" hangingPunct="1">
              <a:lnSpc>
                <a:spcPct val="100000"/>
              </a:lnSpc>
              <a:spcBef>
                <a:spcPct val="0"/>
              </a:spcBef>
              <a:spcAft>
                <a:spcPct val="0"/>
              </a:spcAft>
              <a:buClrTx/>
              <a:buSzTx/>
              <a:buFontTx/>
              <a:buNone/>
              <a:tabLst/>
            </a:pPr>
            <a:endParaRPr kumimoji="0" lang="ru-RU" sz="22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endParaRPr>
          </a:p>
          <a:p>
            <a:pPr marL="0" marR="0" lvl="0" algn="ctr" defTabSz="914400" rtl="0" eaLnBrk="1" fontAlgn="base" latinLnBrk="0" hangingPunct="1">
              <a:lnSpc>
                <a:spcPct val="100000"/>
              </a:lnSpc>
              <a:spcBef>
                <a:spcPct val="0"/>
              </a:spcBef>
              <a:spcAft>
                <a:spcPct val="0"/>
              </a:spcAft>
              <a:buClrTx/>
              <a:buSzTx/>
              <a:buFontTx/>
              <a:buNone/>
              <a:tabLst/>
            </a:pPr>
            <a:r>
              <a:rPr kumimoji="0" lang="ru-RU"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СОЦИАЛЬНАЯ ПОЛИТИКА</a:t>
            </a:r>
            <a:endParaRPr kumimoji="0" lang="ru-RU"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73732" name="Rectangle 4"/>
          <p:cNvSpPr>
            <a:spLocks noChangeArrowheads="1"/>
          </p:cNvSpPr>
          <p:nvPr/>
        </p:nvSpPr>
        <p:spPr bwMode="auto">
          <a:xfrm>
            <a:off x="285720" y="2714620"/>
            <a:ext cx="8572560" cy="369331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685800" algn="just" defTabSz="914400" rtl="0" eaLnBrk="1" fontAlgn="base" latinLnBrk="0" hangingPunct="1">
              <a:lnSpc>
                <a:spcPct val="100000"/>
              </a:lnSpc>
              <a:spcBef>
                <a:spcPct val="0"/>
              </a:spcBef>
              <a:spcAft>
                <a:spcPct val="0"/>
              </a:spcAft>
              <a:buClrTx/>
              <a:buSzTx/>
              <a:buFontTx/>
              <a:buNone/>
              <a:tabLst/>
            </a:pPr>
            <a:r>
              <a:rPr kumimoji="0" lang="ru-RU"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Социальные расходы  на 2021 год планируются в объеме  29 949,3 тыс. рублей  и составят на каждого жителя района в 2021 году 524,6 рубля, из них бюджетные ассигнования в сумме  22 379,5 тыс. рублей направлены  на исполнение публичных нормативных обязательств.</a:t>
            </a:r>
            <a:endParaRPr lang="ru-RU" dirty="0" smtClean="0">
              <a:latin typeface="Times New Roman" pitchFamily="18" charset="0"/>
              <a:ea typeface="Times New Roman" pitchFamily="18" charset="0"/>
              <a:cs typeface="Times New Roman" pitchFamily="18" charset="0"/>
            </a:endParaRPr>
          </a:p>
          <a:p>
            <a:pPr marL="0" marR="0" lvl="0" indent="685800" algn="just" defTabSz="914400" rtl="0" eaLnBrk="1" fontAlgn="base" latinLnBrk="0" hangingPunct="1">
              <a:lnSpc>
                <a:spcPct val="100000"/>
              </a:lnSpc>
              <a:spcBef>
                <a:spcPct val="0"/>
              </a:spcBef>
              <a:spcAft>
                <a:spcPct val="0"/>
              </a:spcAft>
              <a:buClrTx/>
              <a:buSzTx/>
              <a:buFontTx/>
              <a:buNone/>
              <a:tabLst/>
            </a:pPr>
            <a:r>
              <a:rPr kumimoji="0" lang="ru-RU"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Наибольший объем средств в этой сфере направляется на:</a:t>
            </a:r>
            <a:endParaRPr kumimoji="0" lang="ru-RU"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685800" algn="just" defTabSz="914400" rtl="0" eaLnBrk="0" fontAlgn="base" latinLnBrk="0" hangingPunct="0">
              <a:lnSpc>
                <a:spcPct val="100000"/>
              </a:lnSpc>
              <a:spcBef>
                <a:spcPct val="0"/>
              </a:spcBef>
              <a:spcAft>
                <a:spcPct val="0"/>
              </a:spcAft>
              <a:buClrTx/>
              <a:buSzTx/>
              <a:buFontTx/>
              <a:buNone/>
              <a:tabLst/>
            </a:pPr>
            <a:r>
              <a:rPr kumimoji="0" lang="ru-RU"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предоставление гражданам субсидий на оплату жилого помещения и коммунальных услуг  -   7 192,3 тыс. рублей   или  32,1%; </a:t>
            </a:r>
            <a:endParaRPr kumimoji="0" lang="ru-RU"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685800" algn="just" defTabSz="914400" rtl="0" eaLnBrk="0" fontAlgn="base" latinLnBrk="0" hangingPunct="0">
              <a:lnSpc>
                <a:spcPct val="100000"/>
              </a:lnSpc>
              <a:spcBef>
                <a:spcPct val="0"/>
              </a:spcBef>
              <a:spcAft>
                <a:spcPct val="0"/>
              </a:spcAft>
              <a:buClrTx/>
              <a:buSzTx/>
              <a:buFontTx/>
              <a:buNone/>
              <a:tabLst/>
            </a:pPr>
            <a:r>
              <a:rPr kumimoji="0" lang="ru-RU"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-на предоставление компенсации части родительской платы  за содержание ребенка в дошкольных учреждениях – 8 433,1 тыс. рублей или  37,7%; </a:t>
            </a:r>
            <a:endParaRPr kumimoji="0" lang="ru-RU"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685800" algn="just" defTabSz="914400" rtl="0" eaLnBrk="0" fontAlgn="base" latinLnBrk="0" hangingPunct="0">
              <a:lnSpc>
                <a:spcPct val="100000"/>
              </a:lnSpc>
              <a:spcBef>
                <a:spcPct val="0"/>
              </a:spcBef>
              <a:spcAft>
                <a:spcPct val="0"/>
              </a:spcAft>
              <a:buClrTx/>
              <a:buSzTx/>
              <a:buFontTx/>
              <a:buNone/>
              <a:tabLst/>
            </a:pPr>
            <a:r>
              <a:rPr kumimoji="0" lang="ru-RU"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-на предоставление мер социальной поддержки по оплате жилого помещения и коммунальных  услуг медицинским работникам, проживающим и работающим в сельской местности, льготы  «Почетным  гражданам г.Пугачева» и доплаты  к  пенсиям  - 6 </a:t>
            </a:r>
            <a:r>
              <a:rPr lang="ru-RU" dirty="0" smtClean="0">
                <a:latin typeface="Times New Roman" pitchFamily="18" charset="0"/>
                <a:ea typeface="Times New Roman" pitchFamily="18" charset="0"/>
                <a:cs typeface="Times New Roman" pitchFamily="18" charset="0"/>
              </a:rPr>
              <a:t>754,1</a:t>
            </a:r>
            <a:r>
              <a:rPr kumimoji="0" lang="ru-RU"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тыс. рублей   или  30,2%.</a:t>
            </a:r>
            <a:endParaRPr kumimoji="0" lang="ru-RU" b="0" i="0" u="none" strike="noStrike" cap="none" normalizeH="0" baseline="0" dirty="0" smtClean="0">
              <a:ln>
                <a:noFill/>
              </a:ln>
              <a:solidFill>
                <a:schemeClr val="tx1"/>
              </a:solidFill>
              <a:effectLst/>
              <a:latin typeface="Times New Roman" pitchFamily="18" charset="0"/>
              <a:cs typeface="Times New Roman" pitchFamily="18" charset="0"/>
            </a:endParaRP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Таблица 1"/>
          <p:cNvGraphicFramePr>
            <a:graphicFrameLocks noGrp="1"/>
          </p:cNvGraphicFramePr>
          <p:nvPr/>
        </p:nvGraphicFramePr>
        <p:xfrm>
          <a:off x="357158" y="3929066"/>
          <a:ext cx="8572559" cy="2714644"/>
        </p:xfrm>
        <a:graphic>
          <a:graphicData uri="http://schemas.openxmlformats.org/drawingml/2006/table">
            <a:tbl>
              <a:tblPr/>
              <a:tblGrid>
                <a:gridCol w="3782222"/>
                <a:gridCol w="1009305"/>
                <a:gridCol w="1009305"/>
                <a:gridCol w="925495"/>
                <a:gridCol w="923116"/>
                <a:gridCol w="923116"/>
              </a:tblGrid>
              <a:tr h="397926">
                <a:tc>
                  <a:txBody>
                    <a:bodyPr/>
                    <a:lstStyle/>
                    <a:p>
                      <a:pPr algn="ctr">
                        <a:lnSpc>
                          <a:spcPct val="200000"/>
                        </a:lnSpc>
                        <a:spcAft>
                          <a:spcPts val="0"/>
                        </a:spcAft>
                      </a:pPr>
                      <a:r>
                        <a:rPr lang="ru-RU" sz="1200" b="1" dirty="0">
                          <a:latin typeface="Times New Roman" pitchFamily="18" charset="0"/>
                          <a:ea typeface="Times New Roman"/>
                          <a:cs typeface="Times New Roman" pitchFamily="18" charset="0"/>
                        </a:rPr>
                        <a:t>Показатели</a:t>
                      </a:r>
                    </a:p>
                  </a:txBody>
                  <a:tcPr marL="45650" marR="456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200000"/>
                        </a:lnSpc>
                        <a:spcAft>
                          <a:spcPts val="0"/>
                        </a:spcAft>
                      </a:pPr>
                      <a:r>
                        <a:rPr lang="ru-RU" sz="1200" b="1" dirty="0" smtClean="0">
                          <a:latin typeface="Times New Roman" pitchFamily="18" charset="0"/>
                          <a:ea typeface="Times New Roman"/>
                          <a:cs typeface="Times New Roman" pitchFamily="18" charset="0"/>
                        </a:rPr>
                        <a:t>2019 </a:t>
                      </a:r>
                      <a:r>
                        <a:rPr lang="ru-RU" sz="1200" b="1" dirty="0">
                          <a:latin typeface="Times New Roman" pitchFamily="18" charset="0"/>
                          <a:ea typeface="Times New Roman"/>
                          <a:cs typeface="Times New Roman" pitchFamily="18" charset="0"/>
                        </a:rPr>
                        <a:t>год</a:t>
                      </a:r>
                    </a:p>
                  </a:txBody>
                  <a:tcPr marL="45650" marR="456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200000"/>
                        </a:lnSpc>
                        <a:spcAft>
                          <a:spcPts val="0"/>
                        </a:spcAft>
                      </a:pPr>
                      <a:r>
                        <a:rPr lang="ru-RU" sz="1200" b="1" dirty="0" smtClean="0">
                          <a:latin typeface="Times New Roman" pitchFamily="18" charset="0"/>
                          <a:ea typeface="Times New Roman"/>
                          <a:cs typeface="Times New Roman" pitchFamily="18" charset="0"/>
                        </a:rPr>
                        <a:t>2020 </a:t>
                      </a:r>
                      <a:r>
                        <a:rPr lang="ru-RU" sz="1200" b="1" dirty="0">
                          <a:latin typeface="Times New Roman" pitchFamily="18" charset="0"/>
                          <a:ea typeface="Times New Roman"/>
                          <a:cs typeface="Times New Roman" pitchFamily="18" charset="0"/>
                        </a:rPr>
                        <a:t>год</a:t>
                      </a:r>
                    </a:p>
                  </a:txBody>
                  <a:tcPr marL="45650" marR="456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200000"/>
                        </a:lnSpc>
                        <a:spcAft>
                          <a:spcPts val="0"/>
                        </a:spcAft>
                      </a:pPr>
                      <a:r>
                        <a:rPr lang="ru-RU" sz="1200" b="1" dirty="0" smtClean="0">
                          <a:latin typeface="Times New Roman" pitchFamily="18" charset="0"/>
                          <a:ea typeface="Times New Roman"/>
                          <a:cs typeface="Times New Roman" pitchFamily="18" charset="0"/>
                        </a:rPr>
                        <a:t>2021 </a:t>
                      </a:r>
                      <a:r>
                        <a:rPr lang="ru-RU" sz="1200" b="1" dirty="0">
                          <a:latin typeface="Times New Roman" pitchFamily="18" charset="0"/>
                          <a:ea typeface="Times New Roman"/>
                          <a:cs typeface="Times New Roman" pitchFamily="18" charset="0"/>
                        </a:rPr>
                        <a:t>год</a:t>
                      </a:r>
                    </a:p>
                  </a:txBody>
                  <a:tcPr marL="45650" marR="456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200000"/>
                        </a:lnSpc>
                        <a:spcAft>
                          <a:spcPts val="0"/>
                        </a:spcAft>
                      </a:pPr>
                      <a:r>
                        <a:rPr lang="ru-RU" sz="1200" b="1" dirty="0" smtClean="0">
                          <a:latin typeface="Times New Roman" pitchFamily="18" charset="0"/>
                          <a:ea typeface="Times New Roman"/>
                          <a:cs typeface="Times New Roman" pitchFamily="18" charset="0"/>
                        </a:rPr>
                        <a:t>2022 </a:t>
                      </a:r>
                      <a:r>
                        <a:rPr lang="ru-RU" sz="1200" b="1" dirty="0">
                          <a:latin typeface="Times New Roman" pitchFamily="18" charset="0"/>
                          <a:ea typeface="Times New Roman"/>
                          <a:cs typeface="Times New Roman" pitchFamily="18" charset="0"/>
                        </a:rPr>
                        <a:t>год</a:t>
                      </a:r>
                    </a:p>
                  </a:txBody>
                  <a:tcPr marL="45650" marR="456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200000"/>
                        </a:lnSpc>
                        <a:spcAft>
                          <a:spcPts val="0"/>
                        </a:spcAft>
                      </a:pPr>
                      <a:r>
                        <a:rPr lang="ru-RU" sz="1200" b="1" dirty="0" smtClean="0">
                          <a:latin typeface="Times New Roman" pitchFamily="18" charset="0"/>
                          <a:ea typeface="Times New Roman"/>
                          <a:cs typeface="Times New Roman" pitchFamily="18" charset="0"/>
                        </a:rPr>
                        <a:t>2023 </a:t>
                      </a:r>
                      <a:r>
                        <a:rPr lang="ru-RU" sz="1200" b="1" dirty="0">
                          <a:latin typeface="Times New Roman" pitchFamily="18" charset="0"/>
                          <a:ea typeface="Times New Roman"/>
                          <a:cs typeface="Times New Roman" pitchFamily="18" charset="0"/>
                        </a:rPr>
                        <a:t>год</a:t>
                      </a:r>
                    </a:p>
                  </a:txBody>
                  <a:tcPr marL="45650" marR="456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r h="565335">
                <a:tc>
                  <a:txBody>
                    <a:bodyPr/>
                    <a:lstStyle/>
                    <a:p>
                      <a:pPr algn="just">
                        <a:lnSpc>
                          <a:spcPct val="100000"/>
                        </a:lnSpc>
                        <a:spcAft>
                          <a:spcPts val="0"/>
                        </a:spcAft>
                      </a:pPr>
                      <a:r>
                        <a:rPr lang="ru-RU" sz="1300" dirty="0">
                          <a:latin typeface="Times New Roman" pitchFamily="18" charset="0"/>
                          <a:ea typeface="Times New Roman"/>
                          <a:cs typeface="Times New Roman" pitchFamily="18" charset="0"/>
                        </a:rPr>
                        <a:t>Охват жителей района, систематически занимающихся физической культурой и спортом, %</a:t>
                      </a:r>
                    </a:p>
                  </a:txBody>
                  <a:tcPr marL="45650" marR="456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00000"/>
                        </a:lnSpc>
                        <a:spcAft>
                          <a:spcPts val="0"/>
                        </a:spcAft>
                      </a:pPr>
                      <a:r>
                        <a:rPr lang="ru-RU" sz="1300" dirty="0">
                          <a:latin typeface="Times New Roman" pitchFamily="18" charset="0"/>
                          <a:ea typeface="Times New Roman"/>
                          <a:cs typeface="Times New Roman" pitchFamily="18" charset="0"/>
                        </a:rPr>
                        <a:t>25,3</a:t>
                      </a:r>
                    </a:p>
                  </a:txBody>
                  <a:tcPr marL="45650" marR="456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00000"/>
                        </a:lnSpc>
                        <a:spcAft>
                          <a:spcPts val="0"/>
                        </a:spcAft>
                      </a:pPr>
                      <a:r>
                        <a:rPr lang="ru-RU" sz="1300" dirty="0" smtClean="0">
                          <a:latin typeface="Times New Roman" pitchFamily="18" charset="0"/>
                          <a:ea typeface="Times New Roman"/>
                          <a:cs typeface="Times New Roman" pitchFamily="18" charset="0"/>
                        </a:rPr>
                        <a:t>20,1</a:t>
                      </a:r>
                      <a:endParaRPr lang="ru-RU" sz="1300" dirty="0">
                        <a:latin typeface="Times New Roman" pitchFamily="18" charset="0"/>
                        <a:ea typeface="Times New Roman"/>
                        <a:cs typeface="Times New Roman" pitchFamily="18" charset="0"/>
                      </a:endParaRPr>
                    </a:p>
                  </a:txBody>
                  <a:tcPr marL="45650" marR="456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00000"/>
                        </a:lnSpc>
                        <a:spcAft>
                          <a:spcPts val="0"/>
                        </a:spcAft>
                      </a:pPr>
                      <a:r>
                        <a:rPr lang="ru-RU" sz="1300" dirty="0">
                          <a:latin typeface="Times New Roman" pitchFamily="18" charset="0"/>
                          <a:ea typeface="Times New Roman"/>
                          <a:cs typeface="Times New Roman" pitchFamily="18" charset="0"/>
                        </a:rPr>
                        <a:t>26,0</a:t>
                      </a:r>
                    </a:p>
                  </a:txBody>
                  <a:tcPr marL="45650" marR="456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00000"/>
                        </a:lnSpc>
                        <a:spcAft>
                          <a:spcPts val="0"/>
                        </a:spcAft>
                      </a:pPr>
                      <a:r>
                        <a:rPr lang="ru-RU" sz="1300" dirty="0" smtClean="0">
                          <a:latin typeface="Times New Roman" pitchFamily="18" charset="0"/>
                          <a:ea typeface="Times New Roman"/>
                          <a:cs typeface="Times New Roman" pitchFamily="18" charset="0"/>
                        </a:rPr>
                        <a:t>26,7</a:t>
                      </a:r>
                      <a:endParaRPr lang="ru-RU" sz="1300" dirty="0">
                        <a:latin typeface="Times New Roman" pitchFamily="18" charset="0"/>
                        <a:ea typeface="Times New Roman"/>
                        <a:cs typeface="Times New Roman" pitchFamily="18" charset="0"/>
                      </a:endParaRPr>
                    </a:p>
                  </a:txBody>
                  <a:tcPr marL="45650" marR="456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00000"/>
                        </a:lnSpc>
                        <a:spcAft>
                          <a:spcPts val="0"/>
                        </a:spcAft>
                      </a:pPr>
                      <a:r>
                        <a:rPr lang="ru-RU" sz="1300" dirty="0" smtClean="0">
                          <a:latin typeface="Times New Roman" pitchFamily="18" charset="0"/>
                          <a:ea typeface="Times New Roman"/>
                          <a:cs typeface="Times New Roman" pitchFamily="18" charset="0"/>
                        </a:rPr>
                        <a:t>27,3</a:t>
                      </a:r>
                      <a:endParaRPr lang="ru-RU" sz="1300" dirty="0">
                        <a:latin typeface="Times New Roman" pitchFamily="18" charset="0"/>
                        <a:ea typeface="Times New Roman"/>
                        <a:cs typeface="Times New Roman" pitchFamily="18" charset="0"/>
                      </a:endParaRPr>
                    </a:p>
                  </a:txBody>
                  <a:tcPr marL="45650" marR="456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r h="525415">
                <a:tc>
                  <a:txBody>
                    <a:bodyPr/>
                    <a:lstStyle/>
                    <a:p>
                      <a:pPr algn="just">
                        <a:lnSpc>
                          <a:spcPct val="100000"/>
                        </a:lnSpc>
                        <a:spcAft>
                          <a:spcPts val="0"/>
                        </a:spcAft>
                      </a:pPr>
                      <a:r>
                        <a:rPr lang="ru-RU" sz="1300" dirty="0">
                          <a:latin typeface="Times New Roman" pitchFamily="18" charset="0"/>
                          <a:ea typeface="Times New Roman"/>
                          <a:cs typeface="Times New Roman" pitchFamily="18" charset="0"/>
                        </a:rPr>
                        <a:t>Охват детей и подростков, занимающихся в спортивных школах, секциях, %</a:t>
                      </a:r>
                    </a:p>
                  </a:txBody>
                  <a:tcPr marL="45650" marR="456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00000"/>
                        </a:lnSpc>
                        <a:spcAft>
                          <a:spcPts val="0"/>
                        </a:spcAft>
                      </a:pPr>
                      <a:r>
                        <a:rPr lang="ru-RU" sz="1300" dirty="0">
                          <a:latin typeface="Times New Roman" pitchFamily="18" charset="0"/>
                          <a:ea typeface="Times New Roman"/>
                          <a:cs typeface="Times New Roman" pitchFamily="18" charset="0"/>
                        </a:rPr>
                        <a:t>12,9</a:t>
                      </a:r>
                    </a:p>
                  </a:txBody>
                  <a:tcPr marL="45650" marR="456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00000"/>
                        </a:lnSpc>
                        <a:spcAft>
                          <a:spcPts val="0"/>
                        </a:spcAft>
                      </a:pPr>
                      <a:r>
                        <a:rPr lang="ru-RU" sz="1300" dirty="0">
                          <a:latin typeface="Times New Roman" pitchFamily="18" charset="0"/>
                          <a:ea typeface="Times New Roman"/>
                          <a:cs typeface="Times New Roman" pitchFamily="18" charset="0"/>
                        </a:rPr>
                        <a:t>13,1</a:t>
                      </a:r>
                    </a:p>
                  </a:txBody>
                  <a:tcPr marL="45650" marR="456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00000"/>
                        </a:lnSpc>
                        <a:spcAft>
                          <a:spcPts val="0"/>
                        </a:spcAft>
                      </a:pPr>
                      <a:r>
                        <a:rPr lang="ru-RU" sz="1300" dirty="0">
                          <a:latin typeface="Times New Roman" pitchFamily="18" charset="0"/>
                          <a:ea typeface="Times New Roman"/>
                          <a:cs typeface="Times New Roman" pitchFamily="18" charset="0"/>
                        </a:rPr>
                        <a:t>13,5</a:t>
                      </a:r>
                    </a:p>
                  </a:txBody>
                  <a:tcPr marL="45650" marR="456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00000"/>
                        </a:lnSpc>
                        <a:spcAft>
                          <a:spcPts val="0"/>
                        </a:spcAft>
                      </a:pPr>
                      <a:r>
                        <a:rPr lang="ru-RU" sz="1300" dirty="0" smtClean="0">
                          <a:latin typeface="Times New Roman" pitchFamily="18" charset="0"/>
                          <a:ea typeface="Times New Roman"/>
                          <a:cs typeface="Times New Roman" pitchFamily="18" charset="0"/>
                        </a:rPr>
                        <a:t>13,9</a:t>
                      </a:r>
                      <a:endParaRPr lang="ru-RU" sz="1300" dirty="0">
                        <a:latin typeface="Times New Roman" pitchFamily="18" charset="0"/>
                        <a:ea typeface="Times New Roman"/>
                        <a:cs typeface="Times New Roman" pitchFamily="18" charset="0"/>
                      </a:endParaRPr>
                    </a:p>
                  </a:txBody>
                  <a:tcPr marL="45650" marR="456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00000"/>
                        </a:lnSpc>
                        <a:spcAft>
                          <a:spcPts val="0"/>
                        </a:spcAft>
                      </a:pPr>
                      <a:r>
                        <a:rPr lang="ru-RU" sz="1300" dirty="0" smtClean="0">
                          <a:latin typeface="Times New Roman" pitchFamily="18" charset="0"/>
                          <a:ea typeface="Times New Roman"/>
                          <a:cs typeface="Times New Roman" pitchFamily="18" charset="0"/>
                        </a:rPr>
                        <a:t>14,5</a:t>
                      </a:r>
                    </a:p>
                  </a:txBody>
                  <a:tcPr marL="45650" marR="456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r h="525415">
                <a:tc>
                  <a:txBody>
                    <a:bodyPr/>
                    <a:lstStyle/>
                    <a:p>
                      <a:pPr algn="just">
                        <a:lnSpc>
                          <a:spcPct val="100000"/>
                        </a:lnSpc>
                        <a:spcAft>
                          <a:spcPts val="0"/>
                        </a:spcAft>
                      </a:pPr>
                      <a:r>
                        <a:rPr lang="ru-RU" sz="1300" dirty="0">
                          <a:latin typeface="Times New Roman" pitchFamily="18" charset="0"/>
                          <a:ea typeface="Times New Roman"/>
                          <a:cs typeface="Times New Roman" pitchFamily="18" charset="0"/>
                        </a:rPr>
                        <a:t>Объем расходов районного бюджета на физкультуру и спорт в расчете на 1 жителя (рублей)</a:t>
                      </a:r>
                    </a:p>
                  </a:txBody>
                  <a:tcPr marL="45650" marR="456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00000"/>
                        </a:lnSpc>
                        <a:spcAft>
                          <a:spcPts val="0"/>
                        </a:spcAft>
                      </a:pPr>
                      <a:r>
                        <a:rPr lang="ru-RU" sz="1300" dirty="0" smtClean="0">
                          <a:solidFill>
                            <a:schemeClr val="tx1"/>
                          </a:solidFill>
                          <a:latin typeface="Times New Roman" pitchFamily="18" charset="0"/>
                          <a:ea typeface="Times New Roman"/>
                          <a:cs typeface="Times New Roman" pitchFamily="18" charset="0"/>
                        </a:rPr>
                        <a:t>369,2</a:t>
                      </a:r>
                      <a:endParaRPr lang="ru-RU" sz="1300" dirty="0">
                        <a:solidFill>
                          <a:schemeClr val="tx1"/>
                        </a:solidFill>
                        <a:latin typeface="Times New Roman" pitchFamily="18" charset="0"/>
                        <a:ea typeface="Times New Roman"/>
                        <a:cs typeface="Times New Roman" pitchFamily="18" charset="0"/>
                      </a:endParaRPr>
                    </a:p>
                  </a:txBody>
                  <a:tcPr marL="45650" marR="456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00000"/>
                        </a:lnSpc>
                        <a:spcAft>
                          <a:spcPts val="0"/>
                        </a:spcAft>
                      </a:pPr>
                      <a:r>
                        <a:rPr lang="ru-RU" sz="1300" dirty="0" smtClean="0">
                          <a:solidFill>
                            <a:schemeClr val="tx1"/>
                          </a:solidFill>
                          <a:latin typeface="Times New Roman" pitchFamily="18" charset="0"/>
                          <a:ea typeface="Times New Roman"/>
                          <a:cs typeface="Times New Roman" pitchFamily="18" charset="0"/>
                        </a:rPr>
                        <a:t>174,7</a:t>
                      </a:r>
                      <a:endParaRPr lang="ru-RU" sz="1300" dirty="0">
                        <a:solidFill>
                          <a:schemeClr val="tx1"/>
                        </a:solidFill>
                        <a:latin typeface="Times New Roman" pitchFamily="18" charset="0"/>
                        <a:ea typeface="Times New Roman"/>
                        <a:cs typeface="Times New Roman" pitchFamily="18" charset="0"/>
                      </a:endParaRPr>
                    </a:p>
                  </a:txBody>
                  <a:tcPr marL="45650" marR="456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00000"/>
                        </a:lnSpc>
                        <a:spcAft>
                          <a:spcPts val="0"/>
                        </a:spcAft>
                      </a:pPr>
                      <a:r>
                        <a:rPr lang="ru-RU" sz="1300" dirty="0" smtClean="0">
                          <a:solidFill>
                            <a:schemeClr val="tx1"/>
                          </a:solidFill>
                          <a:latin typeface="Times New Roman" pitchFamily="18" charset="0"/>
                          <a:ea typeface="Times New Roman"/>
                          <a:cs typeface="Times New Roman" pitchFamily="18" charset="0"/>
                        </a:rPr>
                        <a:t>143,4</a:t>
                      </a:r>
                      <a:endParaRPr lang="ru-RU" sz="1300" dirty="0">
                        <a:solidFill>
                          <a:schemeClr val="tx1"/>
                        </a:solidFill>
                        <a:latin typeface="Times New Roman" pitchFamily="18" charset="0"/>
                        <a:ea typeface="Times New Roman"/>
                        <a:cs typeface="Times New Roman" pitchFamily="18" charset="0"/>
                      </a:endParaRPr>
                    </a:p>
                  </a:txBody>
                  <a:tcPr marL="45650" marR="456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00000"/>
                        </a:lnSpc>
                        <a:spcAft>
                          <a:spcPts val="0"/>
                        </a:spcAft>
                      </a:pPr>
                      <a:r>
                        <a:rPr lang="ru-RU" sz="1300" dirty="0" smtClean="0">
                          <a:solidFill>
                            <a:schemeClr val="tx1"/>
                          </a:solidFill>
                          <a:latin typeface="Times New Roman" pitchFamily="18" charset="0"/>
                          <a:ea typeface="Times New Roman"/>
                          <a:cs typeface="Times New Roman" pitchFamily="18" charset="0"/>
                        </a:rPr>
                        <a:t>143,6</a:t>
                      </a:r>
                      <a:endParaRPr lang="ru-RU" sz="1300" dirty="0">
                        <a:solidFill>
                          <a:schemeClr val="tx1"/>
                        </a:solidFill>
                        <a:latin typeface="Times New Roman" pitchFamily="18" charset="0"/>
                        <a:ea typeface="Times New Roman"/>
                        <a:cs typeface="Times New Roman" pitchFamily="18" charset="0"/>
                      </a:endParaRPr>
                    </a:p>
                  </a:txBody>
                  <a:tcPr marL="45650" marR="456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00000"/>
                        </a:lnSpc>
                        <a:spcAft>
                          <a:spcPts val="0"/>
                        </a:spcAft>
                      </a:pPr>
                      <a:r>
                        <a:rPr lang="ru-RU" sz="1300" dirty="0" smtClean="0">
                          <a:solidFill>
                            <a:schemeClr val="tx1"/>
                          </a:solidFill>
                          <a:latin typeface="Times New Roman" pitchFamily="18" charset="0"/>
                          <a:ea typeface="Times New Roman"/>
                          <a:cs typeface="Times New Roman" pitchFamily="18" charset="0"/>
                        </a:rPr>
                        <a:t>144,8</a:t>
                      </a:r>
                      <a:endParaRPr lang="ru-RU" sz="1300" dirty="0">
                        <a:solidFill>
                          <a:schemeClr val="tx1"/>
                        </a:solidFill>
                        <a:latin typeface="Times New Roman" pitchFamily="18" charset="0"/>
                        <a:ea typeface="Times New Roman"/>
                        <a:cs typeface="Times New Roman" pitchFamily="18" charset="0"/>
                      </a:endParaRPr>
                    </a:p>
                  </a:txBody>
                  <a:tcPr marL="45650" marR="456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r h="700553">
                <a:tc>
                  <a:txBody>
                    <a:bodyPr/>
                    <a:lstStyle/>
                    <a:p>
                      <a:pPr algn="just">
                        <a:lnSpc>
                          <a:spcPct val="100000"/>
                        </a:lnSpc>
                        <a:spcAft>
                          <a:spcPts val="0"/>
                        </a:spcAft>
                      </a:pPr>
                      <a:r>
                        <a:rPr lang="ru-RU" sz="1300" dirty="0">
                          <a:latin typeface="Times New Roman" pitchFamily="18" charset="0"/>
                          <a:ea typeface="Times New Roman"/>
                          <a:cs typeface="Times New Roman" pitchFamily="18" charset="0"/>
                        </a:rPr>
                        <a:t>Средний размер заработной платы работников муниципальных учреждений физкультуры и спорта </a:t>
                      </a:r>
                      <a:r>
                        <a:rPr lang="ru-RU" sz="1300" dirty="0" smtClean="0">
                          <a:latin typeface="Times New Roman" pitchFamily="18" charset="0"/>
                          <a:ea typeface="Times New Roman"/>
                          <a:cs typeface="Times New Roman" pitchFamily="18" charset="0"/>
                        </a:rPr>
                        <a:t>(тыс. рублей</a:t>
                      </a:r>
                      <a:r>
                        <a:rPr lang="ru-RU" sz="1300" dirty="0">
                          <a:latin typeface="Times New Roman" pitchFamily="18" charset="0"/>
                          <a:ea typeface="Times New Roman"/>
                          <a:cs typeface="Times New Roman" pitchFamily="18" charset="0"/>
                        </a:rPr>
                        <a:t>)</a:t>
                      </a:r>
                    </a:p>
                  </a:txBody>
                  <a:tcPr marL="45650" marR="456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00000"/>
                        </a:lnSpc>
                        <a:spcAft>
                          <a:spcPts val="0"/>
                        </a:spcAft>
                      </a:pPr>
                      <a:r>
                        <a:rPr lang="ru-RU" sz="1300" dirty="0" smtClean="0">
                          <a:solidFill>
                            <a:schemeClr val="tx1"/>
                          </a:solidFill>
                          <a:latin typeface="Times New Roman" pitchFamily="18" charset="0"/>
                          <a:ea typeface="Times New Roman"/>
                          <a:cs typeface="Times New Roman" pitchFamily="18" charset="0"/>
                        </a:rPr>
                        <a:t>11,7</a:t>
                      </a:r>
                      <a:endParaRPr lang="ru-RU" sz="1300" dirty="0">
                        <a:solidFill>
                          <a:schemeClr val="tx1"/>
                        </a:solidFill>
                        <a:latin typeface="Times New Roman" pitchFamily="18" charset="0"/>
                        <a:ea typeface="Times New Roman"/>
                        <a:cs typeface="Times New Roman" pitchFamily="18" charset="0"/>
                      </a:endParaRPr>
                    </a:p>
                  </a:txBody>
                  <a:tcPr marL="45650" marR="456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00000"/>
                        </a:lnSpc>
                        <a:spcAft>
                          <a:spcPts val="0"/>
                        </a:spcAft>
                      </a:pPr>
                      <a:r>
                        <a:rPr lang="ru-RU" sz="1300" dirty="0" smtClean="0">
                          <a:solidFill>
                            <a:schemeClr val="tx1"/>
                          </a:solidFill>
                          <a:latin typeface="Times New Roman" pitchFamily="18" charset="0"/>
                          <a:ea typeface="Times New Roman"/>
                          <a:cs typeface="Times New Roman" pitchFamily="18" charset="0"/>
                        </a:rPr>
                        <a:t>12,1</a:t>
                      </a:r>
                      <a:endParaRPr lang="ru-RU" sz="1300" dirty="0">
                        <a:solidFill>
                          <a:schemeClr val="tx1"/>
                        </a:solidFill>
                        <a:latin typeface="Times New Roman" pitchFamily="18" charset="0"/>
                        <a:ea typeface="Times New Roman"/>
                        <a:cs typeface="Times New Roman" pitchFamily="18" charset="0"/>
                      </a:endParaRPr>
                    </a:p>
                  </a:txBody>
                  <a:tcPr marL="45650" marR="456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00000"/>
                        </a:lnSpc>
                        <a:spcAft>
                          <a:spcPts val="0"/>
                        </a:spcAft>
                      </a:pPr>
                      <a:r>
                        <a:rPr lang="ru-RU" sz="1300" dirty="0" smtClean="0">
                          <a:solidFill>
                            <a:schemeClr val="tx1"/>
                          </a:solidFill>
                          <a:latin typeface="Times New Roman" pitchFamily="18" charset="0"/>
                          <a:ea typeface="Times New Roman"/>
                          <a:cs typeface="Times New Roman" pitchFamily="18" charset="0"/>
                        </a:rPr>
                        <a:t>12,6</a:t>
                      </a:r>
                      <a:endParaRPr lang="ru-RU" sz="1300" dirty="0">
                        <a:solidFill>
                          <a:schemeClr val="tx1"/>
                        </a:solidFill>
                        <a:latin typeface="Times New Roman" pitchFamily="18" charset="0"/>
                        <a:ea typeface="Times New Roman"/>
                        <a:cs typeface="Times New Roman" pitchFamily="18" charset="0"/>
                      </a:endParaRPr>
                    </a:p>
                  </a:txBody>
                  <a:tcPr marL="45650" marR="456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00000"/>
                        </a:lnSpc>
                        <a:spcAft>
                          <a:spcPts val="0"/>
                        </a:spcAft>
                      </a:pPr>
                      <a:r>
                        <a:rPr lang="ru-RU" sz="1300" dirty="0" smtClean="0">
                          <a:solidFill>
                            <a:schemeClr val="tx1"/>
                          </a:solidFill>
                          <a:latin typeface="Times New Roman" pitchFamily="18" charset="0"/>
                          <a:ea typeface="Times New Roman"/>
                          <a:cs typeface="Times New Roman" pitchFamily="18" charset="0"/>
                        </a:rPr>
                        <a:t>13,1</a:t>
                      </a:r>
                    </a:p>
                  </a:txBody>
                  <a:tcPr marL="45650" marR="456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00000"/>
                        </a:lnSpc>
                        <a:spcAft>
                          <a:spcPts val="0"/>
                        </a:spcAft>
                      </a:pPr>
                      <a:endParaRPr lang="ru-RU" sz="1300" dirty="0" smtClean="0">
                        <a:solidFill>
                          <a:schemeClr val="tx1"/>
                        </a:solidFill>
                        <a:latin typeface="Times New Roman" pitchFamily="18" charset="0"/>
                        <a:ea typeface="Times New Roman"/>
                        <a:cs typeface="Times New Roman" pitchFamily="18" charset="0"/>
                      </a:endParaRPr>
                    </a:p>
                    <a:p>
                      <a:pPr algn="ctr">
                        <a:lnSpc>
                          <a:spcPct val="100000"/>
                        </a:lnSpc>
                        <a:spcAft>
                          <a:spcPts val="0"/>
                        </a:spcAft>
                      </a:pPr>
                      <a:r>
                        <a:rPr lang="ru-RU" sz="1300" dirty="0" smtClean="0">
                          <a:solidFill>
                            <a:schemeClr val="tx1"/>
                          </a:solidFill>
                          <a:latin typeface="Times New Roman" pitchFamily="18" charset="0"/>
                          <a:ea typeface="Times New Roman"/>
                          <a:cs typeface="Times New Roman" pitchFamily="18" charset="0"/>
                        </a:rPr>
                        <a:t>13,5</a:t>
                      </a:r>
                    </a:p>
                    <a:p>
                      <a:pPr algn="ctr">
                        <a:lnSpc>
                          <a:spcPct val="100000"/>
                        </a:lnSpc>
                        <a:spcAft>
                          <a:spcPts val="0"/>
                        </a:spcAft>
                      </a:pPr>
                      <a:endParaRPr lang="ru-RU" sz="1300" dirty="0">
                        <a:solidFill>
                          <a:schemeClr val="tx1"/>
                        </a:solidFill>
                        <a:latin typeface="Times New Roman" pitchFamily="18" charset="0"/>
                        <a:ea typeface="Times New Roman"/>
                        <a:cs typeface="Times New Roman" pitchFamily="18" charset="0"/>
                      </a:endParaRPr>
                    </a:p>
                  </a:txBody>
                  <a:tcPr marL="45650" marR="456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bl>
          </a:graphicData>
        </a:graphic>
      </p:graphicFrame>
      <p:sp>
        <p:nvSpPr>
          <p:cNvPr id="72706"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450850" algn="l" defTabSz="914400" rtl="0" eaLnBrk="1" fontAlgn="base" latinLnBrk="0" hangingPunct="1">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72705" name="Скругленный прямоугольник 37908"/>
          <p:cNvSpPr>
            <a:spLocks noChangeArrowheads="1"/>
          </p:cNvSpPr>
          <p:nvPr/>
        </p:nvSpPr>
        <p:spPr bwMode="auto">
          <a:xfrm>
            <a:off x="2357422" y="214290"/>
            <a:ext cx="5200650" cy="600075"/>
          </a:xfrm>
          <a:prstGeom prst="roundRect">
            <a:avLst>
              <a:gd name="adj" fmla="val 16667"/>
            </a:avLst>
          </a:prstGeom>
          <a:gradFill rotWithShape="1">
            <a:gsLst>
              <a:gs pos="0">
                <a:srgbClr val="FFBE86"/>
              </a:gs>
              <a:gs pos="35001">
                <a:srgbClr val="FFD0AA"/>
              </a:gs>
              <a:gs pos="100000">
                <a:srgbClr val="FFEBDB"/>
              </a:gs>
            </a:gsLst>
            <a:lin ang="16200000" scaled="1"/>
          </a:gradFill>
          <a:ln w="9525">
            <a:solidFill>
              <a:srgbClr val="F69240"/>
            </a:solidFill>
            <a:round/>
            <a:headEnd/>
            <a:tailEnd/>
          </a:ln>
          <a:effectLst>
            <a:outerShdw dist="20000" dir="5400000" rotWithShape="0">
              <a:srgbClr val="000000">
                <a:alpha val="37999"/>
              </a:srgbClr>
            </a:outerShdw>
          </a:effectLst>
        </p:spPr>
        <p:txBody>
          <a:bodyPr vert="horz" wrap="square" lIns="91440" tIns="45720" rIns="91440" bIns="45720" numCol="1" anchor="ctr" anchorCtr="0" compatLnSpc="1">
            <a:prstTxWarp prst="textNoShape">
              <a:avLst/>
            </a:prstTxWarp>
          </a:bodyPr>
          <a:lstStyle/>
          <a:p>
            <a:pPr marL="0" marR="0" lvl="0" indent="450850" algn="ctr" defTabSz="914400" rtl="0" eaLnBrk="1" fontAlgn="base" latinLnBrk="0" hangingPunct="1">
              <a:lnSpc>
                <a:spcPct val="100000"/>
              </a:lnSpc>
              <a:spcBef>
                <a:spcPct val="0"/>
              </a:spcBef>
              <a:spcAft>
                <a:spcPct val="0"/>
              </a:spcAft>
              <a:buClrTx/>
              <a:buSzTx/>
              <a:buFontTx/>
              <a:buNone/>
              <a:tabLst/>
            </a:pPr>
            <a:endParaRPr kumimoji="0" lang="ru-RU" sz="22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endParaRPr>
          </a:p>
          <a:p>
            <a:pPr marL="0" marR="0" lvl="0" algn="ctr" defTabSz="914400" rtl="0" eaLnBrk="1" fontAlgn="base" latinLnBrk="0" hangingPunct="1">
              <a:lnSpc>
                <a:spcPct val="100000"/>
              </a:lnSpc>
              <a:spcBef>
                <a:spcPct val="0"/>
              </a:spcBef>
              <a:spcAft>
                <a:spcPct val="0"/>
              </a:spcAft>
              <a:buClrTx/>
              <a:buSzTx/>
              <a:buFontTx/>
              <a:buNone/>
              <a:tabLst/>
            </a:pPr>
            <a:r>
              <a:rPr kumimoji="0" lang="ru-RU" sz="22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ФИЗКУЛЬТУРА и СПОРТ</a:t>
            </a:r>
            <a:endParaRPr kumimoji="0" lang="ru-RU" sz="6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72708" name="Rectangle 4"/>
          <p:cNvSpPr>
            <a:spLocks noChangeArrowheads="1"/>
          </p:cNvSpPr>
          <p:nvPr/>
        </p:nvSpPr>
        <p:spPr bwMode="auto">
          <a:xfrm>
            <a:off x="357158" y="928671"/>
            <a:ext cx="8501122" cy="297004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0850" algn="l" defTabSz="914400" rtl="0" eaLnBrk="1" fontAlgn="base" latinLnBrk="0" hangingPunct="1">
              <a:lnSpc>
                <a:spcPct val="100000"/>
              </a:lnSpc>
              <a:spcBef>
                <a:spcPct val="0"/>
              </a:spcBef>
              <a:spcAft>
                <a:spcPct val="0"/>
              </a:spcAft>
              <a:buClrTx/>
              <a:buSzTx/>
              <a:buFontTx/>
              <a:buNone/>
              <a:tabLst/>
            </a:pPr>
            <a:r>
              <a:rPr kumimoji="0" lang="ru-RU" sz="17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Средства районного бюджета в сфере физической культуры  запланированы в сумме:</a:t>
            </a:r>
            <a:endParaRPr kumimoji="0" lang="ru-RU" sz="17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l" defTabSz="914400" rtl="0" eaLnBrk="0" fontAlgn="base" latinLnBrk="0" hangingPunct="0">
              <a:lnSpc>
                <a:spcPct val="100000"/>
              </a:lnSpc>
              <a:spcBef>
                <a:spcPct val="0"/>
              </a:spcBef>
              <a:spcAft>
                <a:spcPct val="0"/>
              </a:spcAft>
              <a:buClrTx/>
              <a:buSzTx/>
              <a:buFontTx/>
              <a:buChar char="•"/>
              <a:tabLst/>
            </a:pPr>
            <a:r>
              <a:rPr kumimoji="0" lang="ru-RU" sz="17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на 2021 год – 8 187,5 тыс. рублей,</a:t>
            </a:r>
            <a:endParaRPr kumimoji="0" lang="ru-RU" sz="17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l" defTabSz="914400" rtl="0" eaLnBrk="0" fontAlgn="base" latinLnBrk="0" hangingPunct="0">
              <a:lnSpc>
                <a:spcPct val="100000"/>
              </a:lnSpc>
              <a:spcBef>
                <a:spcPct val="0"/>
              </a:spcBef>
              <a:spcAft>
                <a:spcPct val="0"/>
              </a:spcAft>
              <a:buClrTx/>
              <a:buSzTx/>
              <a:buFontTx/>
              <a:buChar char="•"/>
              <a:tabLst/>
            </a:pPr>
            <a:r>
              <a:rPr kumimoji="0" lang="ru-RU" sz="17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на 2022 год – 8 200,8 тыс. рублей,</a:t>
            </a:r>
            <a:endParaRPr kumimoji="0" lang="ru-RU" sz="17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l" defTabSz="914400" rtl="0" eaLnBrk="0" fontAlgn="base" latinLnBrk="0" hangingPunct="0">
              <a:lnSpc>
                <a:spcPct val="100000"/>
              </a:lnSpc>
              <a:spcBef>
                <a:spcPct val="0"/>
              </a:spcBef>
              <a:spcAft>
                <a:spcPct val="0"/>
              </a:spcAft>
              <a:buClrTx/>
              <a:buSzTx/>
              <a:buFontTx/>
              <a:buChar char="•"/>
              <a:tabLst/>
            </a:pPr>
            <a:r>
              <a:rPr kumimoji="0" lang="ru-RU" sz="17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на 2023 год – 8 266,1 тыс. рублей.</a:t>
            </a:r>
            <a:endParaRPr kumimoji="0" lang="ru-RU" sz="17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just" defTabSz="914400" rtl="0" eaLnBrk="0" fontAlgn="base" latinLnBrk="0" hangingPunct="0">
              <a:lnSpc>
                <a:spcPct val="100000"/>
              </a:lnSpc>
              <a:spcBef>
                <a:spcPct val="0"/>
              </a:spcBef>
              <a:spcAft>
                <a:spcPct val="0"/>
              </a:spcAft>
              <a:buClrTx/>
              <a:buSzTx/>
              <a:buFontTx/>
              <a:buNone/>
              <a:tabLst/>
            </a:pPr>
            <a:r>
              <a:rPr kumimoji="0" lang="ru-RU" sz="17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Данные средства будут использованы  на обеспечение деятельности  МАУ  физкультурно-оздоровительного  комплекса  «Олимп». В блоке  №1  ФОКа  размещается спортивный зал, предназначенный для занятий волейболом, баскетболом, мини футболом,  ритмической гимнастикой. В 2020 году спортивный зал посетил </a:t>
            </a:r>
            <a:r>
              <a:rPr kumimoji="0" lang="ru-RU" sz="1700" b="0" i="0" u="none" strike="noStrike" cap="none" normalizeH="0" baseline="0" dirty="0" smtClean="0">
                <a:ln>
                  <a:noFill/>
                </a:ln>
                <a:effectLst/>
                <a:latin typeface="Times New Roman" pitchFamily="18" charset="0"/>
                <a:ea typeface="Times New Roman" pitchFamily="18" charset="0"/>
                <a:cs typeface="Times New Roman" pitchFamily="18" charset="0"/>
              </a:rPr>
              <a:t>7 400 </a:t>
            </a:r>
            <a:r>
              <a:rPr kumimoji="0" lang="ru-RU" sz="17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человек. В игровом зале имеются  трибуны  на 170 человек. Также на первом этаже расположена  зона тренажеров.  В блоке №2 размещается бассейн.  За  2020 год бассейн посетили </a:t>
            </a:r>
            <a:r>
              <a:rPr kumimoji="0" lang="ru-RU" sz="1700" b="0" i="0" u="none" strike="noStrike" cap="none" normalizeH="0" baseline="0" dirty="0" smtClean="0">
                <a:ln>
                  <a:noFill/>
                </a:ln>
                <a:effectLst/>
                <a:latin typeface="Times New Roman" pitchFamily="18" charset="0"/>
                <a:ea typeface="Times New Roman" pitchFamily="18" charset="0"/>
                <a:cs typeface="Times New Roman" pitchFamily="18" charset="0"/>
              </a:rPr>
              <a:t>5 960 </a:t>
            </a:r>
            <a:r>
              <a:rPr kumimoji="0" lang="ru-RU" sz="17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человек.</a:t>
            </a: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32" name="Рисунок 695"/>
          <p:cNvPicPr>
            <a:picLocks noChangeAspect="1" noChangeArrowheads="1"/>
          </p:cNvPicPr>
          <p:nvPr/>
        </p:nvPicPr>
        <p:blipFill>
          <a:blip r:embed="rId2" cstate="print"/>
          <a:srcRect/>
          <a:stretch>
            <a:fillRect/>
          </a:stretch>
        </p:blipFill>
        <p:spPr bwMode="auto">
          <a:xfrm>
            <a:off x="250824" y="214291"/>
            <a:ext cx="3249605" cy="1428760"/>
          </a:xfrm>
          <a:prstGeom prst="rect">
            <a:avLst/>
          </a:prstGeom>
          <a:noFill/>
        </p:spPr>
      </p:pic>
      <p:sp>
        <p:nvSpPr>
          <p:cNvPr id="22531" name="Стрелка вправо 699"/>
          <p:cNvSpPr>
            <a:spLocks noChangeArrowheads="1"/>
          </p:cNvSpPr>
          <p:nvPr/>
        </p:nvSpPr>
        <p:spPr bwMode="auto">
          <a:xfrm flipV="1">
            <a:off x="3786182" y="857232"/>
            <a:ext cx="1092200" cy="368300"/>
          </a:xfrm>
          <a:prstGeom prst="rightArrow">
            <a:avLst>
              <a:gd name="adj1" fmla="val 50000"/>
              <a:gd name="adj2" fmla="val 50043"/>
            </a:avLst>
          </a:prstGeom>
          <a:solidFill>
            <a:srgbClr val="4F81BD"/>
          </a:solidFill>
          <a:ln w="25400">
            <a:solidFill>
              <a:srgbClr val="385D8A"/>
            </a:solidFill>
            <a:miter lim="800000"/>
            <a:headEnd/>
            <a:tailEnd/>
          </a:ln>
        </p:spPr>
        <p:txBody>
          <a:bodyPr vert="horz" wrap="square" lIns="91440" tIns="45720" rIns="91440" bIns="45720" numCol="1" anchor="ctr" anchorCtr="0" compatLnSpc="1">
            <a:prstTxWarp prst="textNoShape">
              <a:avLst/>
            </a:prstTxWarp>
          </a:bodyPr>
          <a:lstStyle/>
          <a:p>
            <a:endParaRPr lang="ru-RU" dirty="0"/>
          </a:p>
        </p:txBody>
      </p:sp>
      <p:sp>
        <p:nvSpPr>
          <p:cNvPr id="22529" name="Прямоугольник 700"/>
          <p:cNvSpPr>
            <a:spLocks noChangeArrowheads="1"/>
          </p:cNvSpPr>
          <p:nvPr/>
        </p:nvSpPr>
        <p:spPr bwMode="auto">
          <a:xfrm>
            <a:off x="5175250" y="214291"/>
            <a:ext cx="3683030" cy="1357322"/>
          </a:xfrm>
          <a:prstGeom prst="rect">
            <a:avLst/>
          </a:prstGeom>
          <a:solidFill>
            <a:schemeClr val="accent5">
              <a:lumMod val="20000"/>
              <a:lumOff val="80000"/>
            </a:schemeClr>
          </a:solidFill>
          <a:ln w="25400">
            <a:noFill/>
            <a:miter lim="800000"/>
            <a:headEnd/>
            <a:tailEnd/>
          </a:ln>
        </p:spPr>
        <p:txBody>
          <a:bodyPr vert="horz" wrap="square" lIns="91440" tIns="45720" rIns="91440" bIns="45720" numCol="1" anchor="ctr" anchorCtr="0" compatLnSpc="1">
            <a:prstTxWarp prst="textNoShape">
              <a:avLst/>
            </a:prstTxWarp>
          </a:bodyPr>
          <a:lstStyle/>
          <a:p>
            <a:pPr marL="0" marR="0" lvl="0" indent="450850" algn="ctr" defTabSz="914400" rtl="0" eaLnBrk="1" fontAlgn="base" latinLnBrk="0" hangingPunct="1">
              <a:lnSpc>
                <a:spcPct val="100000"/>
              </a:lnSpc>
              <a:spcBef>
                <a:spcPct val="0"/>
              </a:spcBef>
              <a:spcAft>
                <a:spcPct val="0"/>
              </a:spcAft>
              <a:buClrTx/>
              <a:buSzTx/>
              <a:buFontTx/>
              <a:buNone/>
              <a:tabLst/>
            </a:pPr>
            <a:r>
              <a:rPr kumimoji="0" lang="ru-RU"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Закон</a:t>
            </a:r>
            <a:endParaRPr lang="ru-RU" sz="600" dirty="0" smtClean="0">
              <a:latin typeface="Times New Roman" pitchFamily="18" charset="0"/>
              <a:ea typeface="Times New Roman" pitchFamily="18" charset="0"/>
              <a:cs typeface="Times New Roman" pitchFamily="18" charset="0"/>
            </a:endParaRPr>
          </a:p>
          <a:p>
            <a:pPr marL="0" marR="0" lvl="0" indent="450850" algn="ctr" defTabSz="914400" rtl="0" eaLnBrk="1" fontAlgn="base" latinLnBrk="0" hangingPunct="1">
              <a:lnSpc>
                <a:spcPct val="100000"/>
              </a:lnSpc>
              <a:spcBef>
                <a:spcPct val="0"/>
              </a:spcBef>
              <a:spcAft>
                <a:spcPct val="0"/>
              </a:spcAft>
              <a:buClrTx/>
              <a:buSzTx/>
              <a:buFontTx/>
              <a:buNone/>
              <a:tabLst/>
            </a:pPr>
            <a:r>
              <a:rPr kumimoji="0" lang="ru-RU"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Программы Народ Компании</a:t>
            </a:r>
            <a:endParaRPr kumimoji="0" lang="ru-RU" sz="6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ctr" defTabSz="914400" rtl="0" eaLnBrk="0" fontAlgn="base" latinLnBrk="0" hangingPunct="0">
              <a:lnSpc>
                <a:spcPct val="100000"/>
              </a:lnSpc>
              <a:spcBef>
                <a:spcPct val="0"/>
              </a:spcBef>
              <a:spcAft>
                <a:spcPct val="0"/>
              </a:spcAft>
              <a:buClrTx/>
              <a:buSzTx/>
              <a:buFontTx/>
              <a:buNone/>
              <a:tabLst/>
            </a:pPr>
            <a:r>
              <a:rPr kumimoji="0" lang="ru-RU"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Проекты    БЮДЖЕТ    Будущее</a:t>
            </a:r>
            <a:endParaRPr kumimoji="0" lang="ru-RU" sz="6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ctr" defTabSz="914400" rtl="0" eaLnBrk="0" fontAlgn="base" latinLnBrk="0" hangingPunct="0">
              <a:lnSpc>
                <a:spcPct val="100000"/>
              </a:lnSpc>
              <a:spcBef>
                <a:spcPct val="0"/>
              </a:spcBef>
              <a:spcAft>
                <a:spcPct val="0"/>
              </a:spcAft>
              <a:buClrTx/>
              <a:buSzTx/>
              <a:buFontTx/>
              <a:buNone/>
              <a:tabLst/>
            </a:pPr>
            <a:r>
              <a:rPr kumimoji="0" lang="ru-RU"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Президент Правительство  Губернатор   Глава района</a:t>
            </a:r>
            <a:endParaRPr kumimoji="0" lang="ru-RU" sz="18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22530" name="Прямоугольник 299"/>
          <p:cNvSpPr>
            <a:spLocks noChangeArrowheads="1"/>
          </p:cNvSpPr>
          <p:nvPr/>
        </p:nvSpPr>
        <p:spPr bwMode="auto">
          <a:xfrm>
            <a:off x="285720" y="1714488"/>
            <a:ext cx="8572560" cy="1023937"/>
          </a:xfrm>
          <a:prstGeom prst="rect">
            <a:avLst/>
          </a:prstGeom>
          <a:solidFill>
            <a:srgbClr val="DBEEF4"/>
          </a:solidFill>
          <a:ln w="25400">
            <a:solidFill>
              <a:srgbClr val="385D8A"/>
            </a:solidFill>
            <a:miter lim="800000"/>
            <a:headEnd/>
            <a:tailEnd/>
          </a:ln>
        </p:spPr>
        <p:txBody>
          <a:bodyPr vert="horz" wrap="square" lIns="91440" tIns="45720" rIns="91440" bIns="45720" numCol="1" anchor="ctr" anchorCtr="0" compatLnSpc="1">
            <a:prstTxWarp prst="textNoShape">
              <a:avLst/>
            </a:prstTxWarp>
          </a:bodyPr>
          <a:lstStyle/>
          <a:p>
            <a:pPr marL="0" marR="0" lvl="0" indent="450850" algn="just" defTabSz="914400" rtl="0" eaLnBrk="1" fontAlgn="base" latinLnBrk="0" hangingPunct="1">
              <a:lnSpc>
                <a:spcPct val="100000"/>
              </a:lnSpc>
              <a:spcBef>
                <a:spcPct val="0"/>
              </a:spcBef>
              <a:spcAft>
                <a:spcPct val="0"/>
              </a:spcAft>
              <a:buClrTx/>
              <a:buSzTx/>
              <a:buFontTx/>
              <a:buNone/>
              <a:tabLst/>
            </a:pPr>
            <a:r>
              <a:rPr kumimoji="0" lang="ru-RU" sz="1600" b="1"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«Бюджет для граждан» нацелен на получение обратной связи от граждан, которым интересны современные проблемы государственных финансов Российской Федерации, а так же муниципальных финансов Пугачевского района.</a:t>
            </a:r>
            <a:endParaRPr kumimoji="0" lang="ru-RU" sz="1800" b="1"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22533" name="Rectangle 5"/>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450850" algn="l" defTabSz="914400" rtl="0" eaLnBrk="1" fontAlgn="base" latinLnBrk="0" hangingPunct="1">
              <a:lnSpc>
                <a:spcPct val="100000"/>
              </a:lnSpc>
              <a:spcBef>
                <a:spcPct val="0"/>
              </a:spcBef>
              <a:spcAft>
                <a:spcPct val="0"/>
              </a:spcAft>
              <a:buClrTx/>
              <a:buSzTx/>
              <a:buFontTx/>
              <a:buNone/>
              <a:tabLst>
                <a:tab pos="2101850" algn="l"/>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2536" name="Rectangle 8"/>
          <p:cNvSpPr>
            <a:spLocks noChangeArrowheads="1"/>
          </p:cNvSpPr>
          <p:nvPr/>
        </p:nvSpPr>
        <p:spPr bwMode="auto">
          <a:xfrm>
            <a:off x="285720" y="2795349"/>
            <a:ext cx="8572560" cy="406265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0850" algn="just" defTabSz="914400" rtl="0" eaLnBrk="1" fontAlgn="base" latinLnBrk="0" hangingPunct="1">
              <a:lnSpc>
                <a:spcPct val="100000"/>
              </a:lnSpc>
              <a:spcBef>
                <a:spcPct val="0"/>
              </a:spcBef>
              <a:spcAft>
                <a:spcPct val="0"/>
              </a:spcAft>
              <a:buClrTx/>
              <a:buSzTx/>
              <a:buFontTx/>
              <a:buNone/>
              <a:tabLst>
                <a:tab pos="3479800" algn="l"/>
              </a:tabLst>
            </a:pPr>
            <a:r>
              <a:rPr kumimoji="0" lang="ru-RU"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Бюджет играет центральную роль в экономике района и решении различных проблем в его развитии. Внимательное изучение бюджета дает представление о намерениях власти, ее политике, распределении ею финансовых ресурсов. Благодаря анализу бюджета можно установить, как распределяются денежные средства, расходуются ли они по назначению. Контроль за местным бюджетом особенно уместен, если иметь в виду, что он формируется за счет граждан и организаций. Эти средства изымаются в виде налогов, различных сборов и пошлин у физических и юридических лиц для проведения значимой для общества деятельности. Проверка фактического использования бюджетных средств - закономерный и обязательный процесс, особенно в условиях недостатка имеющихся резервов. </a:t>
            </a:r>
            <a:endParaRPr kumimoji="0" lang="ru-RU" sz="6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l" defTabSz="914400" rtl="0" eaLnBrk="0" fontAlgn="base" latinLnBrk="0" hangingPunct="0">
              <a:lnSpc>
                <a:spcPct val="100000"/>
              </a:lnSpc>
              <a:spcBef>
                <a:spcPct val="0"/>
              </a:spcBef>
              <a:spcAft>
                <a:spcPct val="0"/>
              </a:spcAft>
              <a:buClrTx/>
              <a:buSzTx/>
              <a:buFontTx/>
              <a:buNone/>
              <a:tabLst>
                <a:tab pos="3479800" algn="l"/>
              </a:tabLst>
            </a:pPr>
            <a:endParaRPr kumimoji="0" lang="ru-RU" sz="1800" b="0" i="0" u="none" strike="noStrike" cap="none" normalizeH="0" baseline="0" dirty="0" smtClean="0">
              <a:ln>
                <a:noFill/>
              </a:ln>
              <a:solidFill>
                <a:schemeClr val="tx1"/>
              </a:solidFill>
              <a:effectLst/>
              <a:latin typeface="Times New Roman" pitchFamily="18" charset="0"/>
              <a:cs typeface="Times New Roman" pitchFamily="18" charset="0"/>
            </a:endParaRP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Таблица 1"/>
          <p:cNvGraphicFramePr>
            <a:graphicFrameLocks noGrp="1"/>
          </p:cNvGraphicFramePr>
          <p:nvPr/>
        </p:nvGraphicFramePr>
        <p:xfrm>
          <a:off x="214283" y="1857365"/>
          <a:ext cx="8643995" cy="4357717"/>
        </p:xfrm>
        <a:graphic>
          <a:graphicData uri="http://schemas.openxmlformats.org/drawingml/2006/table">
            <a:tbl>
              <a:tblPr/>
              <a:tblGrid>
                <a:gridCol w="2928957"/>
                <a:gridCol w="1143008"/>
                <a:gridCol w="1143008"/>
                <a:gridCol w="1143008"/>
                <a:gridCol w="1143008"/>
                <a:gridCol w="1143006"/>
              </a:tblGrid>
              <a:tr h="230868">
                <a:tc>
                  <a:txBody>
                    <a:bodyPr/>
                    <a:lstStyle/>
                    <a:p>
                      <a:pPr>
                        <a:lnSpc>
                          <a:spcPct val="100000"/>
                        </a:lnSpc>
                      </a:pPr>
                      <a:endParaRPr lang="ru-RU" sz="400" dirty="0">
                        <a:latin typeface="Calibri"/>
                      </a:endParaRPr>
                    </a:p>
                  </a:txBody>
                  <a:tcPr marL="27214" marR="27214"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nSpc>
                          <a:spcPct val="100000"/>
                        </a:lnSpc>
                      </a:pPr>
                      <a:endParaRPr lang="ru-RU" sz="400" dirty="0">
                        <a:latin typeface="Calibri"/>
                      </a:endParaRPr>
                    </a:p>
                  </a:txBody>
                  <a:tcPr marL="27214" marR="27214"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nSpc>
                          <a:spcPct val="100000"/>
                        </a:lnSpc>
                      </a:pPr>
                      <a:endParaRPr lang="ru-RU" sz="400" dirty="0">
                        <a:latin typeface="Calibri"/>
                      </a:endParaRPr>
                    </a:p>
                  </a:txBody>
                  <a:tcPr marL="27214" marR="27214"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nSpc>
                          <a:spcPct val="100000"/>
                        </a:lnSpc>
                      </a:pPr>
                      <a:endParaRPr lang="ru-RU" sz="400" dirty="0">
                        <a:latin typeface="Calibri"/>
                      </a:endParaRPr>
                    </a:p>
                  </a:txBody>
                  <a:tcPr marL="27214" marR="27214"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nSpc>
                          <a:spcPct val="100000"/>
                        </a:lnSpc>
                      </a:pPr>
                      <a:endParaRPr lang="ru-RU" sz="400" dirty="0">
                        <a:latin typeface="Calibri"/>
                      </a:endParaRPr>
                    </a:p>
                  </a:txBody>
                  <a:tcPr marL="27214" marR="27214"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indent="450215" algn="just">
                        <a:lnSpc>
                          <a:spcPct val="100000"/>
                        </a:lnSpc>
                        <a:spcAft>
                          <a:spcPts val="0"/>
                        </a:spcAft>
                      </a:pPr>
                      <a:endParaRPr lang="ru-RU" sz="600" dirty="0">
                        <a:latin typeface="Times New Roman"/>
                        <a:ea typeface="Times New Roman"/>
                      </a:endParaRPr>
                    </a:p>
                    <a:p>
                      <a:pPr indent="450215" algn="just">
                        <a:lnSpc>
                          <a:spcPct val="100000"/>
                        </a:lnSpc>
                        <a:spcAft>
                          <a:spcPts val="0"/>
                        </a:spcAft>
                      </a:pPr>
                      <a:r>
                        <a:rPr lang="ru-RU" sz="1000" dirty="0" smtClean="0">
                          <a:latin typeface="Times New Roman"/>
                          <a:ea typeface="Times New Roman"/>
                        </a:rPr>
                        <a:t>тыс.руб.</a:t>
                      </a:r>
                      <a:endParaRPr lang="ru-RU" sz="1000" dirty="0">
                        <a:latin typeface="Times New Roman"/>
                        <a:ea typeface="Times New Roman"/>
                      </a:endParaRPr>
                    </a:p>
                  </a:txBody>
                  <a:tcPr marL="27214" marR="27214" marT="0" marB="0" anchor="b">
                    <a:lnL>
                      <a:noFill/>
                    </a:lnL>
                    <a:lnR>
                      <a:noFill/>
                    </a:lnR>
                    <a:lnT>
                      <a:noFill/>
                    </a:lnT>
                    <a:lnB w="12700" cap="flat" cmpd="sng" algn="ctr">
                      <a:solidFill>
                        <a:srgbClr val="000000"/>
                      </a:solidFill>
                      <a:prstDash val="solid"/>
                      <a:round/>
                      <a:headEnd type="none" w="med" len="med"/>
                      <a:tailEnd type="none" w="med" len="med"/>
                    </a:lnB>
                  </a:tcPr>
                </a:tc>
              </a:tr>
              <a:tr h="549686">
                <a:tc>
                  <a:txBody>
                    <a:bodyPr/>
                    <a:lstStyle/>
                    <a:p>
                      <a:pPr indent="0" algn="ctr">
                        <a:lnSpc>
                          <a:spcPct val="100000"/>
                        </a:lnSpc>
                        <a:spcAft>
                          <a:spcPts val="0"/>
                        </a:spcAft>
                      </a:pPr>
                      <a:r>
                        <a:rPr lang="ru-RU" sz="1100" b="1" dirty="0">
                          <a:latin typeface="Times New Roman"/>
                          <a:ea typeface="Times New Roman"/>
                        </a:rPr>
                        <a:t>Наименование</a:t>
                      </a:r>
                      <a:endParaRPr lang="ru-RU" sz="1100" dirty="0">
                        <a:latin typeface="Times New Roman"/>
                        <a:ea typeface="Times New Roman"/>
                      </a:endParaRPr>
                    </a:p>
                  </a:txBody>
                  <a:tcPr marL="27214" marR="272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b="1" dirty="0" smtClean="0">
                          <a:latin typeface="Times New Roman"/>
                          <a:ea typeface="Times New Roman"/>
                        </a:rPr>
                        <a:t>Отчет  </a:t>
                      </a:r>
                    </a:p>
                    <a:p>
                      <a:pPr indent="0" algn="ctr">
                        <a:lnSpc>
                          <a:spcPct val="100000"/>
                        </a:lnSpc>
                        <a:spcAft>
                          <a:spcPts val="0"/>
                        </a:spcAft>
                      </a:pPr>
                      <a:r>
                        <a:rPr lang="ru-RU" sz="1100" b="1" dirty="0" smtClean="0">
                          <a:latin typeface="Times New Roman"/>
                          <a:ea typeface="Times New Roman"/>
                        </a:rPr>
                        <a:t> 2019 </a:t>
                      </a:r>
                      <a:r>
                        <a:rPr lang="ru-RU" sz="1100" b="1" dirty="0">
                          <a:latin typeface="Times New Roman"/>
                          <a:ea typeface="Times New Roman"/>
                        </a:rPr>
                        <a:t>год</a:t>
                      </a:r>
                      <a:endParaRPr lang="ru-RU" sz="1100" dirty="0">
                        <a:latin typeface="Times New Roman"/>
                        <a:ea typeface="Times New Roman"/>
                      </a:endParaRPr>
                    </a:p>
                  </a:txBody>
                  <a:tcPr marL="27214" marR="272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b="1" dirty="0">
                          <a:latin typeface="Times New Roman"/>
                          <a:ea typeface="Times New Roman"/>
                        </a:rPr>
                        <a:t>Оценка </a:t>
                      </a:r>
                      <a:endParaRPr lang="ru-RU" sz="1100" b="1" dirty="0" smtClean="0">
                        <a:latin typeface="Times New Roman"/>
                        <a:ea typeface="Times New Roman"/>
                      </a:endParaRPr>
                    </a:p>
                    <a:p>
                      <a:pPr indent="0" algn="ctr">
                        <a:lnSpc>
                          <a:spcPct val="100000"/>
                        </a:lnSpc>
                        <a:spcAft>
                          <a:spcPts val="0"/>
                        </a:spcAft>
                      </a:pPr>
                      <a:r>
                        <a:rPr lang="ru-RU" sz="1100" b="1" dirty="0" smtClean="0">
                          <a:latin typeface="Times New Roman"/>
                          <a:ea typeface="Times New Roman"/>
                        </a:rPr>
                        <a:t>2020 </a:t>
                      </a:r>
                      <a:r>
                        <a:rPr lang="ru-RU" sz="1100" b="1" dirty="0">
                          <a:latin typeface="Times New Roman"/>
                          <a:ea typeface="Times New Roman"/>
                        </a:rPr>
                        <a:t>год</a:t>
                      </a:r>
                      <a:endParaRPr lang="ru-RU" sz="1100" dirty="0">
                        <a:latin typeface="Times New Roman"/>
                        <a:ea typeface="Times New Roman"/>
                      </a:endParaRPr>
                    </a:p>
                  </a:txBody>
                  <a:tcPr marL="27214" marR="272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b="1" dirty="0">
                          <a:latin typeface="Times New Roman"/>
                          <a:ea typeface="Times New Roman"/>
                        </a:rPr>
                        <a:t>Прогноз </a:t>
                      </a:r>
                      <a:endParaRPr lang="ru-RU" sz="1100" b="1" dirty="0" smtClean="0">
                        <a:latin typeface="Times New Roman"/>
                        <a:ea typeface="Times New Roman"/>
                      </a:endParaRPr>
                    </a:p>
                    <a:p>
                      <a:pPr indent="0" algn="ctr">
                        <a:lnSpc>
                          <a:spcPct val="100000"/>
                        </a:lnSpc>
                        <a:spcAft>
                          <a:spcPts val="0"/>
                        </a:spcAft>
                      </a:pPr>
                      <a:r>
                        <a:rPr lang="ru-RU" sz="1100" b="1" dirty="0" smtClean="0">
                          <a:latin typeface="Times New Roman"/>
                          <a:ea typeface="Times New Roman"/>
                        </a:rPr>
                        <a:t>2021 </a:t>
                      </a:r>
                      <a:r>
                        <a:rPr lang="ru-RU" sz="1100" b="1" dirty="0">
                          <a:latin typeface="Times New Roman"/>
                          <a:ea typeface="Times New Roman"/>
                        </a:rPr>
                        <a:t>год</a:t>
                      </a:r>
                      <a:endParaRPr lang="ru-RU" sz="1100" dirty="0">
                        <a:latin typeface="Times New Roman"/>
                        <a:ea typeface="Times New Roman"/>
                      </a:endParaRPr>
                    </a:p>
                  </a:txBody>
                  <a:tcPr marL="27214" marR="272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b="1" dirty="0">
                          <a:latin typeface="Times New Roman"/>
                          <a:ea typeface="Times New Roman"/>
                        </a:rPr>
                        <a:t>Прогноз </a:t>
                      </a:r>
                      <a:endParaRPr lang="ru-RU" sz="1100" b="1" dirty="0" smtClean="0">
                        <a:latin typeface="Times New Roman"/>
                        <a:ea typeface="Times New Roman"/>
                      </a:endParaRPr>
                    </a:p>
                    <a:p>
                      <a:pPr indent="0" algn="ctr">
                        <a:lnSpc>
                          <a:spcPct val="100000"/>
                        </a:lnSpc>
                        <a:spcAft>
                          <a:spcPts val="0"/>
                        </a:spcAft>
                      </a:pPr>
                      <a:r>
                        <a:rPr lang="ru-RU" sz="1100" b="1" dirty="0" smtClean="0">
                          <a:latin typeface="Times New Roman"/>
                          <a:ea typeface="Times New Roman"/>
                        </a:rPr>
                        <a:t>2022 </a:t>
                      </a:r>
                      <a:r>
                        <a:rPr lang="ru-RU" sz="1100" b="1" dirty="0">
                          <a:latin typeface="Times New Roman"/>
                          <a:ea typeface="Times New Roman"/>
                        </a:rPr>
                        <a:t>год</a:t>
                      </a:r>
                      <a:endParaRPr lang="ru-RU" sz="1100" dirty="0">
                        <a:latin typeface="Times New Roman"/>
                        <a:ea typeface="Times New Roman"/>
                      </a:endParaRPr>
                    </a:p>
                  </a:txBody>
                  <a:tcPr marL="27214" marR="272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b="1" dirty="0">
                          <a:latin typeface="Times New Roman"/>
                          <a:ea typeface="Times New Roman"/>
                        </a:rPr>
                        <a:t>Прогноз </a:t>
                      </a:r>
                      <a:endParaRPr lang="ru-RU" sz="1100" b="1" dirty="0" smtClean="0">
                        <a:latin typeface="Times New Roman"/>
                        <a:ea typeface="Times New Roman"/>
                      </a:endParaRPr>
                    </a:p>
                    <a:p>
                      <a:pPr indent="0" algn="ctr">
                        <a:lnSpc>
                          <a:spcPct val="100000"/>
                        </a:lnSpc>
                        <a:spcAft>
                          <a:spcPts val="0"/>
                        </a:spcAft>
                      </a:pPr>
                      <a:r>
                        <a:rPr lang="ru-RU" sz="1100" b="1" dirty="0" smtClean="0">
                          <a:latin typeface="Times New Roman"/>
                          <a:ea typeface="Times New Roman"/>
                        </a:rPr>
                        <a:t>2023 </a:t>
                      </a:r>
                      <a:r>
                        <a:rPr lang="ru-RU" sz="1100" b="1" dirty="0">
                          <a:latin typeface="Times New Roman"/>
                          <a:ea typeface="Times New Roman"/>
                        </a:rPr>
                        <a:t>год</a:t>
                      </a:r>
                      <a:endParaRPr lang="ru-RU" sz="1100" dirty="0">
                        <a:latin typeface="Times New Roman"/>
                        <a:ea typeface="Times New Roman"/>
                      </a:endParaRPr>
                    </a:p>
                  </a:txBody>
                  <a:tcPr marL="27214" marR="272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r h="706671">
                <a:tc>
                  <a:txBody>
                    <a:bodyPr/>
                    <a:lstStyle/>
                    <a:p>
                      <a:pPr indent="0" algn="l">
                        <a:lnSpc>
                          <a:spcPct val="100000"/>
                        </a:lnSpc>
                        <a:spcAft>
                          <a:spcPts val="0"/>
                        </a:spcAft>
                      </a:pPr>
                      <a:r>
                        <a:rPr lang="ru-RU" sz="1200" b="1" dirty="0">
                          <a:latin typeface="Times New Roman"/>
                          <a:ea typeface="Times New Roman"/>
                        </a:rPr>
                        <a:t>Муниципальная программа " Развитие образования Пугачевского муниципального района"</a:t>
                      </a:r>
                      <a:endParaRPr lang="ru-RU" sz="1200" dirty="0">
                        <a:latin typeface="Times New Roman"/>
                        <a:ea typeface="Times New Roman"/>
                      </a:endParaRPr>
                    </a:p>
                  </a:txBody>
                  <a:tcPr marL="27214" marR="272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200" b="0" dirty="0" smtClean="0">
                          <a:latin typeface="Times New Roman"/>
                          <a:ea typeface="Times New Roman"/>
                        </a:rPr>
                        <a:t>643 666,2</a:t>
                      </a:r>
                      <a:endParaRPr lang="ru-RU" sz="1200" b="0" dirty="0">
                        <a:latin typeface="Times New Roman"/>
                        <a:ea typeface="Times New Roman"/>
                      </a:endParaRPr>
                    </a:p>
                  </a:txBody>
                  <a:tcPr marL="27214" marR="272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200" b="0" dirty="0" smtClean="0">
                          <a:latin typeface="Times New Roman"/>
                          <a:ea typeface="Times New Roman"/>
                        </a:rPr>
                        <a:t>700 774,1</a:t>
                      </a:r>
                      <a:endParaRPr lang="ru-RU" sz="1200" b="0" dirty="0">
                        <a:latin typeface="Times New Roman"/>
                        <a:ea typeface="Times New Roman"/>
                      </a:endParaRPr>
                    </a:p>
                  </a:txBody>
                  <a:tcPr marL="27214" marR="272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200" b="0" dirty="0" smtClean="0">
                          <a:latin typeface="Times New Roman"/>
                          <a:ea typeface="Times New Roman"/>
                        </a:rPr>
                        <a:t>699 858,8</a:t>
                      </a:r>
                      <a:endParaRPr lang="ru-RU" sz="1200" b="0" dirty="0">
                        <a:latin typeface="Times New Roman"/>
                        <a:ea typeface="Times New Roman"/>
                      </a:endParaRPr>
                    </a:p>
                  </a:txBody>
                  <a:tcPr marL="27214" marR="272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200" b="0" dirty="0" smtClean="0">
                          <a:latin typeface="Times New Roman"/>
                          <a:ea typeface="Times New Roman"/>
                        </a:rPr>
                        <a:t>671 545,4</a:t>
                      </a:r>
                      <a:endParaRPr lang="ru-RU" sz="1200" b="0" dirty="0">
                        <a:latin typeface="Times New Roman"/>
                        <a:ea typeface="Times New Roman"/>
                      </a:endParaRPr>
                    </a:p>
                  </a:txBody>
                  <a:tcPr marL="27214" marR="272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200" b="0" dirty="0" smtClean="0">
                          <a:latin typeface="Times New Roman"/>
                          <a:ea typeface="Times New Roman"/>
                        </a:rPr>
                        <a:t>688 615,8</a:t>
                      </a:r>
                      <a:endParaRPr lang="ru-RU" sz="1200" b="0" dirty="0">
                        <a:latin typeface="Times New Roman"/>
                        <a:ea typeface="Times New Roman"/>
                      </a:endParaRPr>
                    </a:p>
                  </a:txBody>
                  <a:tcPr marL="27214" marR="272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r h="1214446">
                <a:tc>
                  <a:txBody>
                    <a:bodyPr/>
                    <a:lstStyle/>
                    <a:p>
                      <a:pPr indent="0" algn="l">
                        <a:lnSpc>
                          <a:spcPct val="100000"/>
                        </a:lnSpc>
                        <a:spcAft>
                          <a:spcPts val="0"/>
                        </a:spcAft>
                      </a:pPr>
                      <a:r>
                        <a:rPr lang="ru-RU" sz="1200" b="1" dirty="0">
                          <a:latin typeface="Times New Roman"/>
                          <a:ea typeface="Times New Roman"/>
                        </a:rPr>
                        <a:t>Муниципальная программа "Развитие транспортной системы, повышение безопасности дорожного движения, территориальное планирование и благоустройство Пугачевского района Саратовской области"</a:t>
                      </a:r>
                      <a:endParaRPr lang="ru-RU" sz="1200" dirty="0">
                        <a:latin typeface="Times New Roman"/>
                        <a:ea typeface="Times New Roman"/>
                      </a:endParaRPr>
                    </a:p>
                  </a:txBody>
                  <a:tcPr marL="27214" marR="272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200" b="0" dirty="0" smtClean="0">
                          <a:latin typeface="Times New Roman"/>
                          <a:ea typeface="Times New Roman"/>
                        </a:rPr>
                        <a:t>20 855,1</a:t>
                      </a:r>
                      <a:endParaRPr lang="ru-RU" sz="1200" b="0" dirty="0">
                        <a:latin typeface="Times New Roman"/>
                        <a:ea typeface="Times New Roman"/>
                      </a:endParaRPr>
                    </a:p>
                  </a:txBody>
                  <a:tcPr marL="27214" marR="272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200" b="0" dirty="0" smtClean="0">
                          <a:latin typeface="Times New Roman"/>
                          <a:ea typeface="Times New Roman"/>
                        </a:rPr>
                        <a:t>46 933,1</a:t>
                      </a:r>
                      <a:endParaRPr lang="ru-RU" sz="1200" b="0" dirty="0">
                        <a:latin typeface="Times New Roman"/>
                        <a:ea typeface="Times New Roman"/>
                      </a:endParaRPr>
                    </a:p>
                  </a:txBody>
                  <a:tcPr marL="27214" marR="272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200" b="0" dirty="0" smtClean="0">
                          <a:latin typeface="Times New Roman"/>
                          <a:ea typeface="Times New Roman"/>
                        </a:rPr>
                        <a:t>69 018,0</a:t>
                      </a:r>
                      <a:endParaRPr lang="ru-RU" sz="1200" b="0" dirty="0">
                        <a:latin typeface="Times New Roman"/>
                        <a:ea typeface="Times New Roman"/>
                      </a:endParaRPr>
                    </a:p>
                  </a:txBody>
                  <a:tcPr marL="27214" marR="272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200" b="0" dirty="0" smtClean="0">
                          <a:latin typeface="Times New Roman"/>
                          <a:ea typeface="Times New Roman"/>
                        </a:rPr>
                        <a:t>55 994,0</a:t>
                      </a:r>
                      <a:endParaRPr lang="ru-RU" sz="1200" b="0" dirty="0">
                        <a:latin typeface="Times New Roman"/>
                        <a:ea typeface="Times New Roman"/>
                      </a:endParaRPr>
                    </a:p>
                  </a:txBody>
                  <a:tcPr marL="27214" marR="272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200" b="0" dirty="0" smtClean="0">
                          <a:latin typeface="Times New Roman"/>
                          <a:ea typeface="Times New Roman"/>
                        </a:rPr>
                        <a:t>55994,0</a:t>
                      </a:r>
                      <a:endParaRPr lang="ru-RU" sz="1200" b="0" dirty="0">
                        <a:latin typeface="Times New Roman"/>
                        <a:ea typeface="Times New Roman"/>
                      </a:endParaRPr>
                    </a:p>
                  </a:txBody>
                  <a:tcPr marL="27214" marR="272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r h="857256">
                <a:tc>
                  <a:txBody>
                    <a:bodyPr/>
                    <a:lstStyle/>
                    <a:p>
                      <a:pPr indent="0" algn="l">
                        <a:lnSpc>
                          <a:spcPct val="100000"/>
                        </a:lnSpc>
                        <a:spcAft>
                          <a:spcPts val="0"/>
                        </a:spcAft>
                      </a:pPr>
                      <a:r>
                        <a:rPr lang="ru-RU" sz="1200" b="1" dirty="0" smtClean="0">
                          <a:latin typeface="Times New Roman"/>
                          <a:ea typeface="Times New Roman"/>
                        </a:rPr>
                        <a:t>Муниципальная программа "Профилактика терроризма и экстремизма на территории Пугачевского муниципального района"</a:t>
                      </a:r>
                      <a:endParaRPr lang="ru-RU" sz="1200" dirty="0">
                        <a:latin typeface="Times New Roman"/>
                        <a:ea typeface="Times New Roman"/>
                      </a:endParaRPr>
                    </a:p>
                  </a:txBody>
                  <a:tcPr marL="27214" marR="272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200" b="0" dirty="0" smtClean="0">
                          <a:latin typeface="Times New Roman"/>
                          <a:ea typeface="Times New Roman"/>
                        </a:rPr>
                        <a:t>1 275,3</a:t>
                      </a:r>
                      <a:endParaRPr lang="ru-RU" sz="1200" b="0" dirty="0">
                        <a:latin typeface="Times New Roman"/>
                        <a:ea typeface="Times New Roman"/>
                      </a:endParaRPr>
                    </a:p>
                  </a:txBody>
                  <a:tcPr marL="27214" marR="272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200" b="0" dirty="0" smtClean="0">
                          <a:latin typeface="Times New Roman"/>
                          <a:ea typeface="Times New Roman"/>
                        </a:rPr>
                        <a:t>1 411,6</a:t>
                      </a:r>
                      <a:endParaRPr lang="ru-RU" sz="1200" b="0" dirty="0">
                        <a:latin typeface="Times New Roman"/>
                        <a:ea typeface="Times New Roman"/>
                      </a:endParaRPr>
                    </a:p>
                  </a:txBody>
                  <a:tcPr marL="27214" marR="272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200" b="0" dirty="0" smtClean="0">
                          <a:latin typeface="Times New Roman"/>
                          <a:ea typeface="Times New Roman"/>
                        </a:rPr>
                        <a:t>1 514,6</a:t>
                      </a:r>
                      <a:endParaRPr lang="ru-RU" sz="1200" b="0" dirty="0">
                        <a:latin typeface="Times New Roman"/>
                        <a:ea typeface="Times New Roman"/>
                      </a:endParaRPr>
                    </a:p>
                  </a:txBody>
                  <a:tcPr marL="27214" marR="272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200" b="0" dirty="0" smtClean="0">
                          <a:latin typeface="Times New Roman"/>
                          <a:ea typeface="Times New Roman"/>
                        </a:rPr>
                        <a:t>-</a:t>
                      </a:r>
                      <a:endParaRPr lang="ru-RU" sz="1200" b="0" dirty="0">
                        <a:latin typeface="Times New Roman"/>
                        <a:ea typeface="Times New Roman"/>
                      </a:endParaRPr>
                    </a:p>
                  </a:txBody>
                  <a:tcPr marL="27214" marR="272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200" b="0" dirty="0" smtClean="0">
                          <a:latin typeface="Times New Roman"/>
                          <a:ea typeface="Times New Roman"/>
                        </a:rPr>
                        <a:t>-</a:t>
                      </a:r>
                      <a:endParaRPr lang="ru-RU" sz="1200" b="0" dirty="0">
                        <a:latin typeface="Times New Roman"/>
                        <a:ea typeface="Times New Roman"/>
                      </a:endParaRPr>
                    </a:p>
                  </a:txBody>
                  <a:tcPr marL="27214" marR="272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r h="785818">
                <a:tc>
                  <a:txBody>
                    <a:bodyPr/>
                    <a:lstStyle/>
                    <a:p>
                      <a:pPr indent="0" algn="l">
                        <a:lnSpc>
                          <a:spcPct val="100000"/>
                        </a:lnSpc>
                        <a:spcAft>
                          <a:spcPts val="0"/>
                        </a:spcAft>
                      </a:pPr>
                      <a:r>
                        <a:rPr lang="ru-RU" sz="1200" b="1" dirty="0">
                          <a:latin typeface="Times New Roman"/>
                          <a:ea typeface="Times New Roman"/>
                        </a:rPr>
                        <a:t>Муниципальная программа "Развитие сети спортивных сооружений в Пугачевском муниципальном районе"</a:t>
                      </a:r>
                      <a:endParaRPr lang="ru-RU" sz="1200" dirty="0">
                        <a:latin typeface="Times New Roman"/>
                        <a:ea typeface="Times New Roman"/>
                      </a:endParaRPr>
                    </a:p>
                  </a:txBody>
                  <a:tcPr marL="27214" marR="272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200" b="0" dirty="0" smtClean="0">
                          <a:latin typeface="Times New Roman"/>
                          <a:ea typeface="Times New Roman"/>
                        </a:rPr>
                        <a:t>9 233,3</a:t>
                      </a:r>
                      <a:endParaRPr lang="ru-RU" sz="1200" b="0" dirty="0">
                        <a:latin typeface="Times New Roman"/>
                        <a:ea typeface="Times New Roman"/>
                      </a:endParaRPr>
                    </a:p>
                  </a:txBody>
                  <a:tcPr marL="27214" marR="272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200" b="0" dirty="0" smtClean="0">
                          <a:latin typeface="Times New Roman"/>
                          <a:ea typeface="Times New Roman"/>
                        </a:rPr>
                        <a:t>822,5</a:t>
                      </a:r>
                      <a:endParaRPr lang="ru-RU" sz="1200" b="0" dirty="0">
                        <a:latin typeface="Times New Roman"/>
                        <a:ea typeface="Times New Roman"/>
                      </a:endParaRPr>
                    </a:p>
                  </a:txBody>
                  <a:tcPr marL="27214" marR="272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200" b="0" dirty="0" smtClean="0">
                          <a:latin typeface="Times New Roman"/>
                          <a:ea typeface="Times New Roman"/>
                        </a:rPr>
                        <a:t>-</a:t>
                      </a:r>
                      <a:endParaRPr lang="ru-RU" sz="1200" b="0" dirty="0">
                        <a:latin typeface="Times New Roman"/>
                        <a:ea typeface="Times New Roman"/>
                      </a:endParaRPr>
                    </a:p>
                  </a:txBody>
                  <a:tcPr marL="27214" marR="272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200" b="0" dirty="0" smtClean="0">
                          <a:latin typeface="Times New Roman"/>
                          <a:ea typeface="Times New Roman"/>
                        </a:rPr>
                        <a:t>-</a:t>
                      </a:r>
                      <a:endParaRPr lang="ru-RU" sz="1200" b="0" dirty="0">
                        <a:latin typeface="Times New Roman"/>
                        <a:ea typeface="Times New Roman"/>
                      </a:endParaRPr>
                    </a:p>
                  </a:txBody>
                  <a:tcPr marL="27214" marR="272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200" b="0" dirty="0" smtClean="0">
                          <a:latin typeface="Times New Roman"/>
                          <a:ea typeface="Times New Roman"/>
                        </a:rPr>
                        <a:t>-</a:t>
                      </a:r>
                      <a:endParaRPr lang="ru-RU" sz="1200" b="0" dirty="0">
                        <a:latin typeface="Times New Roman"/>
                        <a:ea typeface="Times New Roman"/>
                      </a:endParaRPr>
                    </a:p>
                  </a:txBody>
                  <a:tcPr marL="27214" marR="272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bl>
          </a:graphicData>
        </a:graphic>
      </p:graphicFrame>
      <p:sp>
        <p:nvSpPr>
          <p:cNvPr id="71682"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dirty="0"/>
          </a:p>
        </p:txBody>
      </p:sp>
      <p:sp>
        <p:nvSpPr>
          <p:cNvPr id="71681" name="Прямоугольник 37914"/>
          <p:cNvSpPr>
            <a:spLocks noChangeArrowheads="1"/>
          </p:cNvSpPr>
          <p:nvPr/>
        </p:nvSpPr>
        <p:spPr bwMode="auto">
          <a:xfrm>
            <a:off x="1749425" y="214291"/>
            <a:ext cx="6291263" cy="500066"/>
          </a:xfrm>
          <a:prstGeom prst="rect">
            <a:avLst/>
          </a:prstGeom>
          <a:solidFill>
            <a:srgbClr val="FDD1FB"/>
          </a:solidFill>
          <a:ln w="9525">
            <a:solidFill>
              <a:srgbClr val="BE4B48"/>
            </a:solidFill>
            <a:miter lim="800000"/>
            <a:headEnd/>
            <a:tailEnd/>
          </a:ln>
          <a:effectLst>
            <a:outerShdw dist="20000" dir="5400000" rotWithShape="0">
              <a:srgbClr val="000000">
                <a:alpha val="37999"/>
              </a:srgbClr>
            </a:outerShdw>
          </a:effectLst>
        </p:spPr>
        <p:txBody>
          <a:bodyPr vert="horz" wrap="square" lIns="91440" tIns="45720" rIns="91440" bIns="45720" numCol="1" anchor="ctr" anchorCtr="0" compatLnSpc="1">
            <a:prstTxWarp prst="textNoShape">
              <a:avLst/>
            </a:prstTxWarp>
          </a:bodyPr>
          <a:lstStyle/>
          <a:p>
            <a:pPr marL="0" marR="0" lvl="0" algn="ctr" defTabSz="914400" rtl="0" eaLnBrk="1" fontAlgn="base" latinLnBrk="0" hangingPunct="1">
              <a:lnSpc>
                <a:spcPct val="100000"/>
              </a:lnSpc>
              <a:spcBef>
                <a:spcPct val="0"/>
              </a:spcBef>
              <a:spcAft>
                <a:spcPct val="0"/>
              </a:spcAft>
              <a:buClrTx/>
              <a:buSzTx/>
              <a:buFontTx/>
              <a:buNone/>
              <a:tabLst/>
            </a:pPr>
            <a:r>
              <a:rPr kumimoji="0" lang="ru-RU" sz="26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Муниципальные программы</a:t>
            </a:r>
            <a:endParaRPr kumimoji="0" lang="ru-RU" sz="2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71684" name="Rectangle 4"/>
          <p:cNvSpPr>
            <a:spLocks noChangeArrowheads="1"/>
          </p:cNvSpPr>
          <p:nvPr/>
        </p:nvSpPr>
        <p:spPr bwMode="auto">
          <a:xfrm>
            <a:off x="285720" y="428604"/>
            <a:ext cx="8643998" cy="160043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0850" algn="l" defTabSz="914400" rtl="0" eaLnBrk="1" fontAlgn="base" latinLnBrk="0" hangingPunct="1">
              <a:lnSpc>
                <a:spcPct val="100000"/>
              </a:lnSpc>
              <a:spcBef>
                <a:spcPct val="0"/>
              </a:spcBef>
              <a:spcAft>
                <a:spcPct val="0"/>
              </a:spcAft>
              <a:buClrTx/>
              <a:buSzTx/>
              <a:buFontTx/>
              <a:buNone/>
              <a:tabLst/>
            </a:pPr>
            <a:r>
              <a:rPr kumimoji="0" lang="ru-RU" sz="600" b="0" i="0" u="none" strike="noStrike" cap="none" normalizeH="0" baseline="0" dirty="0" smtClean="0">
                <a:ln>
                  <a:noFill/>
                </a:ln>
                <a:solidFill>
                  <a:schemeClr val="tx1"/>
                </a:solidFill>
                <a:effectLst/>
                <a:latin typeface="Arial" pitchFamily="34" charset="0"/>
                <a:cs typeface="Arial" pitchFamily="34" charset="0"/>
              </a:rPr>
              <a:t/>
            </a:r>
            <a:br>
              <a:rPr kumimoji="0" lang="ru-RU" sz="600" b="0" i="0" u="none" strike="noStrike" cap="none" normalizeH="0" baseline="0" dirty="0" smtClean="0">
                <a:ln>
                  <a:noFill/>
                </a:ln>
                <a:solidFill>
                  <a:schemeClr val="tx1"/>
                </a:solidFill>
                <a:effectLst/>
                <a:latin typeface="Arial" pitchFamily="34" charset="0"/>
                <a:cs typeface="Arial" pitchFamily="34" charset="0"/>
              </a:rPr>
            </a:b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a:p>
            <a:pPr marL="0" marR="0" lvl="0" indent="450850" algn="just" defTabSz="914400" rtl="0" eaLnBrk="0" fontAlgn="base" latinLnBrk="0" hangingPunct="0">
              <a:lnSpc>
                <a:spcPct val="100000"/>
              </a:lnSpc>
              <a:spcBef>
                <a:spcPct val="0"/>
              </a:spcBef>
              <a:spcAft>
                <a:spcPct val="0"/>
              </a:spcAft>
              <a:buClrTx/>
              <a:buSzTx/>
              <a:buFontTx/>
              <a:buNone/>
              <a:tabLst/>
            </a:pPr>
            <a:r>
              <a:rPr kumimoji="0" lang="ru-RU" sz="140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Наибольшая часть расходов бюджета района в  2021-2023 годы  будет  осуществляться  путем  реализации   следующих муниципальных программ. Данные программы имеют цель, задачи и показатели эффективности, которые отражают степень их достижения, то есть действия и бюджетные средства направлены на достижение заданного результата. </a:t>
            </a:r>
            <a:endParaRPr kumimoji="0" lang="ru-RU" sz="140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Таблица 1"/>
          <p:cNvGraphicFramePr>
            <a:graphicFrameLocks noGrp="1"/>
          </p:cNvGraphicFramePr>
          <p:nvPr/>
        </p:nvGraphicFramePr>
        <p:xfrm>
          <a:off x="214283" y="214289"/>
          <a:ext cx="8643998" cy="6379643"/>
        </p:xfrm>
        <a:graphic>
          <a:graphicData uri="http://schemas.openxmlformats.org/drawingml/2006/table">
            <a:tbl>
              <a:tblPr/>
              <a:tblGrid>
                <a:gridCol w="2857520"/>
                <a:gridCol w="1143008"/>
                <a:gridCol w="1214446"/>
                <a:gridCol w="1143008"/>
                <a:gridCol w="1214446"/>
                <a:gridCol w="1071570"/>
              </a:tblGrid>
              <a:tr h="1143009">
                <a:tc>
                  <a:txBody>
                    <a:bodyPr/>
                    <a:lstStyle/>
                    <a:p>
                      <a:pPr indent="0" algn="l">
                        <a:lnSpc>
                          <a:spcPct val="100000"/>
                        </a:lnSpc>
                        <a:spcAft>
                          <a:spcPts val="0"/>
                        </a:spcAft>
                      </a:pPr>
                      <a:r>
                        <a:rPr lang="ru-RU" sz="1200" b="1" dirty="0">
                          <a:latin typeface="Times New Roman" pitchFamily="18" charset="0"/>
                          <a:ea typeface="Times New Roman"/>
                          <a:cs typeface="Times New Roman" pitchFamily="18" charset="0"/>
                        </a:rPr>
                        <a:t>Муниципальная программа "Обеспечение жилыми помещениями молодых семей, проживающих на территории Пугачевского муниципального района Саратовской области"</a:t>
                      </a:r>
                      <a:endParaRPr lang="ru-RU" sz="1200" dirty="0">
                        <a:latin typeface="Times New Roman" pitchFamily="18" charset="0"/>
                        <a:ea typeface="Times New Roman"/>
                        <a:cs typeface="Times New Roman" pitchFamily="18" charset="0"/>
                      </a:endParaRPr>
                    </a:p>
                  </a:txBody>
                  <a:tcPr marL="17318" marR="173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200" b="0" dirty="0" smtClean="0">
                          <a:latin typeface="Times New Roman" pitchFamily="18" charset="0"/>
                          <a:ea typeface="Times New Roman"/>
                          <a:cs typeface="Times New Roman" pitchFamily="18" charset="0"/>
                        </a:rPr>
                        <a:t>7 056,0</a:t>
                      </a:r>
                      <a:endParaRPr lang="ru-RU" sz="1200" b="0" dirty="0">
                        <a:latin typeface="Times New Roman" pitchFamily="18" charset="0"/>
                        <a:ea typeface="Times New Roman"/>
                        <a:cs typeface="Times New Roman" pitchFamily="18" charset="0"/>
                      </a:endParaRPr>
                    </a:p>
                  </a:txBody>
                  <a:tcPr marL="17318" marR="1731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200" b="0" dirty="0" smtClean="0">
                          <a:latin typeface="Times New Roman" pitchFamily="18" charset="0"/>
                          <a:ea typeface="Times New Roman"/>
                          <a:cs typeface="Times New Roman" pitchFamily="18" charset="0"/>
                        </a:rPr>
                        <a:t>7 371,0</a:t>
                      </a:r>
                      <a:endParaRPr lang="ru-RU" sz="1200" b="0" dirty="0">
                        <a:latin typeface="Times New Roman" pitchFamily="18" charset="0"/>
                        <a:ea typeface="Times New Roman"/>
                        <a:cs typeface="Times New Roman" pitchFamily="18" charset="0"/>
                      </a:endParaRPr>
                    </a:p>
                  </a:txBody>
                  <a:tcPr marL="17318" marR="1731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200" b="0" dirty="0" smtClean="0">
                          <a:latin typeface="Times New Roman" pitchFamily="18" charset="0"/>
                          <a:ea typeface="Times New Roman"/>
                          <a:cs typeface="Times New Roman" pitchFamily="18" charset="0"/>
                        </a:rPr>
                        <a:t>7 192,3</a:t>
                      </a:r>
                      <a:endParaRPr lang="ru-RU" sz="1200" b="0" dirty="0">
                        <a:latin typeface="Times New Roman" pitchFamily="18" charset="0"/>
                        <a:ea typeface="Times New Roman"/>
                        <a:cs typeface="Times New Roman" pitchFamily="18" charset="0"/>
                      </a:endParaRPr>
                    </a:p>
                  </a:txBody>
                  <a:tcPr marL="17318" marR="1731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200" b="0" dirty="0" smtClean="0">
                          <a:latin typeface="Times New Roman" pitchFamily="18" charset="0"/>
                          <a:ea typeface="Times New Roman"/>
                          <a:cs typeface="Times New Roman" pitchFamily="18" charset="0"/>
                        </a:rPr>
                        <a:t>-</a:t>
                      </a:r>
                      <a:endParaRPr lang="ru-RU" sz="1200" b="0" dirty="0">
                        <a:latin typeface="Times New Roman" pitchFamily="18" charset="0"/>
                        <a:ea typeface="Times New Roman"/>
                        <a:cs typeface="Times New Roman" pitchFamily="18" charset="0"/>
                      </a:endParaRPr>
                    </a:p>
                  </a:txBody>
                  <a:tcPr marL="17318" marR="1731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200" b="0" dirty="0" smtClean="0">
                          <a:latin typeface="Times New Roman" pitchFamily="18" charset="0"/>
                          <a:ea typeface="Times New Roman"/>
                          <a:cs typeface="Times New Roman" pitchFamily="18" charset="0"/>
                        </a:rPr>
                        <a:t>-</a:t>
                      </a:r>
                      <a:endParaRPr lang="ru-RU" sz="1200" b="0" dirty="0">
                        <a:latin typeface="Times New Roman" pitchFamily="18" charset="0"/>
                        <a:ea typeface="Times New Roman"/>
                        <a:cs typeface="Times New Roman" pitchFamily="18" charset="0"/>
                      </a:endParaRPr>
                    </a:p>
                  </a:txBody>
                  <a:tcPr marL="17318" marR="1731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r h="571504">
                <a:tc>
                  <a:txBody>
                    <a:bodyPr/>
                    <a:lstStyle/>
                    <a:p>
                      <a:pPr indent="0" algn="l">
                        <a:lnSpc>
                          <a:spcPct val="100000"/>
                        </a:lnSpc>
                        <a:spcAft>
                          <a:spcPts val="0"/>
                        </a:spcAft>
                      </a:pPr>
                      <a:r>
                        <a:rPr lang="ru-RU" sz="1200" b="1" dirty="0">
                          <a:latin typeface="Times New Roman" pitchFamily="18" charset="0"/>
                          <a:ea typeface="Times New Roman"/>
                          <a:cs typeface="Times New Roman" pitchFamily="18" charset="0"/>
                        </a:rPr>
                        <a:t>Муниципальная программа "Развитие культуры Пугачевского муниципального района"</a:t>
                      </a:r>
                      <a:endParaRPr lang="ru-RU" sz="1200" dirty="0">
                        <a:latin typeface="Times New Roman" pitchFamily="18" charset="0"/>
                        <a:ea typeface="Times New Roman"/>
                        <a:cs typeface="Times New Roman" pitchFamily="18" charset="0"/>
                      </a:endParaRPr>
                    </a:p>
                  </a:txBody>
                  <a:tcPr marL="17318" marR="173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200" b="0" dirty="0" smtClean="0">
                          <a:latin typeface="Times New Roman" pitchFamily="18" charset="0"/>
                          <a:ea typeface="Times New Roman"/>
                          <a:cs typeface="Times New Roman" pitchFamily="18" charset="0"/>
                        </a:rPr>
                        <a:t>104 267,1</a:t>
                      </a:r>
                      <a:endParaRPr lang="ru-RU" sz="1200" b="0" dirty="0">
                        <a:latin typeface="Times New Roman" pitchFamily="18" charset="0"/>
                        <a:ea typeface="Times New Roman"/>
                        <a:cs typeface="Times New Roman" pitchFamily="18" charset="0"/>
                      </a:endParaRPr>
                    </a:p>
                  </a:txBody>
                  <a:tcPr marL="17318" marR="1731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200" b="0" dirty="0" smtClean="0">
                          <a:latin typeface="Times New Roman" pitchFamily="18" charset="0"/>
                          <a:ea typeface="Times New Roman"/>
                          <a:cs typeface="Times New Roman" pitchFamily="18" charset="0"/>
                        </a:rPr>
                        <a:t>95 933,6</a:t>
                      </a:r>
                      <a:endParaRPr lang="ru-RU" sz="1200" b="0" dirty="0">
                        <a:latin typeface="Times New Roman" pitchFamily="18" charset="0"/>
                        <a:ea typeface="Times New Roman"/>
                        <a:cs typeface="Times New Roman" pitchFamily="18" charset="0"/>
                      </a:endParaRPr>
                    </a:p>
                  </a:txBody>
                  <a:tcPr marL="17318" marR="1731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200" b="0" dirty="0" smtClean="0">
                          <a:latin typeface="Times New Roman" pitchFamily="18" charset="0"/>
                          <a:ea typeface="Times New Roman"/>
                          <a:cs typeface="Times New Roman" pitchFamily="18" charset="0"/>
                        </a:rPr>
                        <a:t>89 485,9</a:t>
                      </a:r>
                      <a:endParaRPr lang="ru-RU" sz="1200" b="0" dirty="0">
                        <a:latin typeface="Times New Roman" pitchFamily="18" charset="0"/>
                        <a:ea typeface="Times New Roman"/>
                        <a:cs typeface="Times New Roman" pitchFamily="18" charset="0"/>
                      </a:endParaRPr>
                    </a:p>
                  </a:txBody>
                  <a:tcPr marL="17318" marR="1731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200" b="0" dirty="0" smtClean="0">
                          <a:latin typeface="Times New Roman" pitchFamily="18" charset="0"/>
                          <a:ea typeface="Times New Roman"/>
                          <a:cs typeface="Times New Roman" pitchFamily="18" charset="0"/>
                        </a:rPr>
                        <a:t>80 441,6</a:t>
                      </a:r>
                      <a:endParaRPr lang="ru-RU" sz="1200" b="0" dirty="0">
                        <a:latin typeface="Times New Roman" pitchFamily="18" charset="0"/>
                        <a:ea typeface="Times New Roman"/>
                        <a:cs typeface="Times New Roman" pitchFamily="18" charset="0"/>
                      </a:endParaRPr>
                    </a:p>
                  </a:txBody>
                  <a:tcPr marL="17318" marR="1731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200" b="0" dirty="0" smtClean="0">
                          <a:latin typeface="Times New Roman" pitchFamily="18" charset="0"/>
                          <a:ea typeface="Times New Roman"/>
                          <a:cs typeface="Times New Roman" pitchFamily="18" charset="0"/>
                        </a:rPr>
                        <a:t>83 863,0</a:t>
                      </a:r>
                      <a:endParaRPr lang="ru-RU" sz="1200" b="0" dirty="0">
                        <a:latin typeface="Times New Roman" pitchFamily="18" charset="0"/>
                        <a:ea typeface="Times New Roman"/>
                        <a:cs typeface="Times New Roman" pitchFamily="18" charset="0"/>
                      </a:endParaRPr>
                    </a:p>
                  </a:txBody>
                  <a:tcPr marL="17318" marR="1731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r h="785818">
                <a:tc>
                  <a:txBody>
                    <a:bodyPr/>
                    <a:lstStyle/>
                    <a:p>
                      <a:pPr indent="0" algn="l">
                        <a:lnSpc>
                          <a:spcPct val="100000"/>
                        </a:lnSpc>
                        <a:spcAft>
                          <a:spcPts val="0"/>
                        </a:spcAft>
                      </a:pPr>
                      <a:r>
                        <a:rPr lang="ru-RU" sz="1200" b="1" dirty="0">
                          <a:latin typeface="Times New Roman" pitchFamily="18" charset="0"/>
                          <a:ea typeface="Times New Roman"/>
                          <a:cs typeface="Times New Roman" pitchFamily="18" charset="0"/>
                        </a:rPr>
                        <a:t>Муниципальная программа "Совершенствование системы оплаты труда в муниципальных учреждениях  Пугачевского муниципального района"</a:t>
                      </a:r>
                      <a:endParaRPr lang="ru-RU" sz="1200" dirty="0">
                        <a:latin typeface="Times New Roman" pitchFamily="18" charset="0"/>
                        <a:ea typeface="Times New Roman"/>
                        <a:cs typeface="Times New Roman" pitchFamily="18" charset="0"/>
                      </a:endParaRPr>
                    </a:p>
                  </a:txBody>
                  <a:tcPr marL="17318" marR="173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200" b="0" dirty="0" smtClean="0">
                          <a:latin typeface="Times New Roman" pitchFamily="18" charset="0"/>
                          <a:ea typeface="Times New Roman"/>
                          <a:cs typeface="Times New Roman" pitchFamily="18" charset="0"/>
                        </a:rPr>
                        <a:t>14 631,8</a:t>
                      </a:r>
                      <a:endParaRPr lang="ru-RU" sz="1200" b="0" dirty="0">
                        <a:latin typeface="Times New Roman" pitchFamily="18" charset="0"/>
                        <a:ea typeface="Times New Roman"/>
                        <a:cs typeface="Times New Roman" pitchFamily="18" charset="0"/>
                      </a:endParaRPr>
                    </a:p>
                  </a:txBody>
                  <a:tcPr marL="17318" marR="1731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200" b="0" dirty="0" smtClean="0">
                          <a:latin typeface="Times New Roman" pitchFamily="18" charset="0"/>
                          <a:ea typeface="Times New Roman"/>
                          <a:cs typeface="Times New Roman" pitchFamily="18" charset="0"/>
                        </a:rPr>
                        <a:t>18 681,1</a:t>
                      </a:r>
                      <a:endParaRPr lang="ru-RU" sz="1200" b="0" dirty="0">
                        <a:latin typeface="Times New Roman" pitchFamily="18" charset="0"/>
                        <a:ea typeface="Times New Roman"/>
                        <a:cs typeface="Times New Roman" pitchFamily="18" charset="0"/>
                      </a:endParaRPr>
                    </a:p>
                  </a:txBody>
                  <a:tcPr marL="17318" marR="1731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200" b="0" dirty="0" smtClean="0">
                          <a:latin typeface="Times New Roman" pitchFamily="18" charset="0"/>
                          <a:ea typeface="Times New Roman"/>
                          <a:cs typeface="Times New Roman" pitchFamily="18" charset="0"/>
                        </a:rPr>
                        <a:t>-</a:t>
                      </a:r>
                      <a:endParaRPr lang="ru-RU" sz="1200" b="0" dirty="0">
                        <a:latin typeface="Times New Roman" pitchFamily="18" charset="0"/>
                        <a:ea typeface="Times New Roman"/>
                        <a:cs typeface="Times New Roman" pitchFamily="18" charset="0"/>
                      </a:endParaRPr>
                    </a:p>
                  </a:txBody>
                  <a:tcPr marL="17318" marR="1731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200" b="0" dirty="0" smtClean="0">
                          <a:latin typeface="Times New Roman" pitchFamily="18" charset="0"/>
                          <a:ea typeface="Times New Roman"/>
                          <a:cs typeface="Times New Roman" pitchFamily="18" charset="0"/>
                        </a:rPr>
                        <a:t>-</a:t>
                      </a:r>
                      <a:endParaRPr lang="ru-RU" sz="1200" b="0" dirty="0">
                        <a:latin typeface="Times New Roman" pitchFamily="18" charset="0"/>
                        <a:ea typeface="Times New Roman"/>
                        <a:cs typeface="Times New Roman" pitchFamily="18" charset="0"/>
                      </a:endParaRPr>
                    </a:p>
                  </a:txBody>
                  <a:tcPr marL="17318" marR="1731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200" b="0" dirty="0" smtClean="0">
                          <a:latin typeface="Times New Roman" pitchFamily="18" charset="0"/>
                          <a:ea typeface="Times New Roman"/>
                          <a:cs typeface="Times New Roman" pitchFamily="18" charset="0"/>
                        </a:rPr>
                        <a:t>-</a:t>
                      </a:r>
                      <a:endParaRPr lang="ru-RU" sz="1200" b="0" dirty="0">
                        <a:latin typeface="Times New Roman" pitchFamily="18" charset="0"/>
                        <a:ea typeface="Times New Roman"/>
                        <a:cs typeface="Times New Roman" pitchFamily="18" charset="0"/>
                      </a:endParaRPr>
                    </a:p>
                  </a:txBody>
                  <a:tcPr marL="17318" marR="1731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r h="571504">
                <a:tc>
                  <a:txBody>
                    <a:bodyPr/>
                    <a:lstStyle/>
                    <a:p>
                      <a:pPr indent="0" algn="l">
                        <a:lnSpc>
                          <a:spcPct val="100000"/>
                        </a:lnSpc>
                        <a:spcAft>
                          <a:spcPts val="0"/>
                        </a:spcAft>
                      </a:pPr>
                      <a:r>
                        <a:rPr lang="ru-RU" sz="1200" b="1" dirty="0" smtClean="0">
                          <a:latin typeface="Times New Roman" pitchFamily="18" charset="0"/>
                          <a:ea typeface="Times New Roman"/>
                          <a:cs typeface="Times New Roman" pitchFamily="18" charset="0"/>
                        </a:rPr>
                        <a:t>Муниципальная программа "Развитие туризма на территории Пугачевского муниципального района»</a:t>
                      </a:r>
                      <a:endParaRPr lang="ru-RU" sz="1200" b="1" dirty="0">
                        <a:latin typeface="Times New Roman" pitchFamily="18" charset="0"/>
                        <a:ea typeface="Times New Roman"/>
                        <a:cs typeface="Times New Roman" pitchFamily="18" charset="0"/>
                      </a:endParaRPr>
                    </a:p>
                  </a:txBody>
                  <a:tcPr marL="17318" marR="173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200" b="0" dirty="0" smtClean="0">
                          <a:latin typeface="Times New Roman" pitchFamily="18" charset="0"/>
                          <a:ea typeface="Times New Roman"/>
                          <a:cs typeface="Times New Roman" pitchFamily="18" charset="0"/>
                        </a:rPr>
                        <a:t>-</a:t>
                      </a:r>
                      <a:endParaRPr lang="ru-RU" sz="1200" b="0" dirty="0">
                        <a:latin typeface="Times New Roman" pitchFamily="18" charset="0"/>
                        <a:ea typeface="Times New Roman"/>
                        <a:cs typeface="Times New Roman" pitchFamily="18" charset="0"/>
                      </a:endParaRPr>
                    </a:p>
                  </a:txBody>
                  <a:tcPr marL="17318" marR="1731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200" b="0" dirty="0" smtClean="0">
                          <a:latin typeface="Times New Roman" pitchFamily="18" charset="0"/>
                          <a:ea typeface="Times New Roman"/>
                          <a:cs typeface="Times New Roman" pitchFamily="18" charset="0"/>
                        </a:rPr>
                        <a:t>-</a:t>
                      </a:r>
                      <a:endParaRPr lang="ru-RU" sz="1200" b="0" dirty="0">
                        <a:latin typeface="Times New Roman" pitchFamily="18" charset="0"/>
                        <a:ea typeface="Times New Roman"/>
                        <a:cs typeface="Times New Roman" pitchFamily="18" charset="0"/>
                      </a:endParaRPr>
                    </a:p>
                  </a:txBody>
                  <a:tcPr marL="17318" marR="1731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200" b="0" dirty="0" smtClean="0">
                          <a:latin typeface="Times New Roman" pitchFamily="18" charset="0"/>
                          <a:ea typeface="Times New Roman"/>
                          <a:cs typeface="Times New Roman" pitchFamily="18" charset="0"/>
                        </a:rPr>
                        <a:t>20,0</a:t>
                      </a:r>
                      <a:endParaRPr lang="ru-RU" sz="1200" b="0" dirty="0">
                        <a:latin typeface="Times New Roman" pitchFamily="18" charset="0"/>
                        <a:ea typeface="Times New Roman"/>
                        <a:cs typeface="Times New Roman" pitchFamily="18" charset="0"/>
                      </a:endParaRPr>
                    </a:p>
                  </a:txBody>
                  <a:tcPr marL="17318" marR="1731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200" b="0" dirty="0" smtClean="0">
                          <a:latin typeface="Times New Roman" pitchFamily="18" charset="0"/>
                          <a:ea typeface="Times New Roman"/>
                          <a:cs typeface="Times New Roman" pitchFamily="18" charset="0"/>
                        </a:rPr>
                        <a:t>-</a:t>
                      </a:r>
                      <a:endParaRPr lang="ru-RU" sz="1200" b="0" dirty="0">
                        <a:latin typeface="Times New Roman" pitchFamily="18" charset="0"/>
                        <a:ea typeface="Times New Roman"/>
                        <a:cs typeface="Times New Roman" pitchFamily="18" charset="0"/>
                      </a:endParaRPr>
                    </a:p>
                  </a:txBody>
                  <a:tcPr marL="17318" marR="1731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200" b="0" dirty="0" smtClean="0">
                          <a:latin typeface="Times New Roman" pitchFamily="18" charset="0"/>
                          <a:ea typeface="Times New Roman"/>
                          <a:cs typeface="Times New Roman" pitchFamily="18" charset="0"/>
                        </a:rPr>
                        <a:t>-</a:t>
                      </a:r>
                      <a:endParaRPr lang="ru-RU" sz="1200" b="0" dirty="0">
                        <a:latin typeface="Times New Roman" pitchFamily="18" charset="0"/>
                        <a:ea typeface="Times New Roman"/>
                        <a:cs typeface="Times New Roman" pitchFamily="18" charset="0"/>
                      </a:endParaRPr>
                    </a:p>
                  </a:txBody>
                  <a:tcPr marL="17318" marR="1731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r h="564608">
                <a:tc>
                  <a:txBody>
                    <a:bodyPr/>
                    <a:lstStyle/>
                    <a:p>
                      <a:pPr indent="0" algn="l">
                        <a:lnSpc>
                          <a:spcPct val="100000"/>
                        </a:lnSpc>
                        <a:spcAft>
                          <a:spcPts val="0"/>
                        </a:spcAft>
                      </a:pPr>
                      <a:r>
                        <a:rPr lang="ru-RU" sz="1200" b="1" dirty="0" smtClean="0">
                          <a:latin typeface="Times New Roman" pitchFamily="18" charset="0"/>
                          <a:ea typeface="Times New Roman"/>
                          <a:cs typeface="Times New Roman" pitchFamily="18" charset="0"/>
                        </a:rPr>
                        <a:t>Муниципальная программа «Организация и реализация мероприятий по строительству системы водоснабжения на территории Пугачевского муниципального района Саратовской области»</a:t>
                      </a:r>
                      <a:endParaRPr lang="ru-RU" sz="1200" b="1" dirty="0">
                        <a:latin typeface="Times New Roman" pitchFamily="18" charset="0"/>
                        <a:ea typeface="Times New Roman"/>
                        <a:cs typeface="Times New Roman" pitchFamily="18" charset="0"/>
                      </a:endParaRPr>
                    </a:p>
                  </a:txBody>
                  <a:tcPr marL="17318" marR="173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200" b="0" dirty="0" smtClean="0">
                          <a:latin typeface="Times New Roman" pitchFamily="18" charset="0"/>
                          <a:ea typeface="Times New Roman"/>
                          <a:cs typeface="Times New Roman" pitchFamily="18" charset="0"/>
                        </a:rPr>
                        <a:t>-</a:t>
                      </a:r>
                      <a:endParaRPr lang="ru-RU" sz="1200" b="0" dirty="0">
                        <a:latin typeface="Times New Roman" pitchFamily="18" charset="0"/>
                        <a:ea typeface="Times New Roman"/>
                        <a:cs typeface="Times New Roman" pitchFamily="18" charset="0"/>
                      </a:endParaRPr>
                    </a:p>
                  </a:txBody>
                  <a:tcPr marL="17318" marR="1731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200" b="0" dirty="0" smtClean="0">
                          <a:latin typeface="Times New Roman" pitchFamily="18" charset="0"/>
                          <a:ea typeface="Times New Roman"/>
                          <a:cs typeface="Times New Roman" pitchFamily="18" charset="0"/>
                        </a:rPr>
                        <a:t>5 525,3</a:t>
                      </a:r>
                      <a:endParaRPr lang="ru-RU" sz="1200" b="0" dirty="0">
                        <a:latin typeface="Times New Roman" pitchFamily="18" charset="0"/>
                        <a:ea typeface="Times New Roman"/>
                        <a:cs typeface="Times New Roman" pitchFamily="18" charset="0"/>
                      </a:endParaRPr>
                    </a:p>
                  </a:txBody>
                  <a:tcPr marL="17318" marR="1731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200" b="0" dirty="0" smtClean="0">
                          <a:latin typeface="Times New Roman" pitchFamily="18" charset="0"/>
                          <a:ea typeface="Times New Roman"/>
                          <a:cs typeface="Times New Roman" pitchFamily="18" charset="0"/>
                        </a:rPr>
                        <a:t>-</a:t>
                      </a:r>
                      <a:endParaRPr lang="ru-RU" sz="1200" b="0" dirty="0">
                        <a:latin typeface="Times New Roman" pitchFamily="18" charset="0"/>
                        <a:ea typeface="Times New Roman"/>
                        <a:cs typeface="Times New Roman" pitchFamily="18" charset="0"/>
                      </a:endParaRPr>
                    </a:p>
                  </a:txBody>
                  <a:tcPr marL="17318" marR="1731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200" b="0" dirty="0" smtClean="0">
                          <a:latin typeface="Times New Roman" pitchFamily="18" charset="0"/>
                          <a:ea typeface="Times New Roman"/>
                          <a:cs typeface="Times New Roman" pitchFamily="18" charset="0"/>
                        </a:rPr>
                        <a:t>-</a:t>
                      </a:r>
                      <a:endParaRPr lang="ru-RU" sz="1200" b="0" dirty="0">
                        <a:latin typeface="Times New Roman" pitchFamily="18" charset="0"/>
                        <a:ea typeface="Times New Roman"/>
                        <a:cs typeface="Times New Roman" pitchFamily="18" charset="0"/>
                      </a:endParaRPr>
                    </a:p>
                  </a:txBody>
                  <a:tcPr marL="17318" marR="1731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200" b="0" dirty="0" smtClean="0">
                          <a:latin typeface="Times New Roman" pitchFamily="18" charset="0"/>
                          <a:ea typeface="Times New Roman"/>
                          <a:cs typeface="Times New Roman" pitchFamily="18" charset="0"/>
                        </a:rPr>
                        <a:t>-</a:t>
                      </a:r>
                    </a:p>
                  </a:txBody>
                  <a:tcPr marL="17318" marR="1731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r h="564608">
                <a:tc>
                  <a:txBody>
                    <a:bodyPr/>
                    <a:lstStyle/>
                    <a:p>
                      <a:pPr indent="0" algn="l">
                        <a:lnSpc>
                          <a:spcPct val="100000"/>
                        </a:lnSpc>
                        <a:spcAft>
                          <a:spcPts val="0"/>
                        </a:spcAft>
                      </a:pPr>
                      <a:r>
                        <a:rPr lang="ru-RU" sz="1200" b="1" dirty="0" smtClean="0">
                          <a:latin typeface="Times New Roman" pitchFamily="18" charset="0"/>
                          <a:ea typeface="Times New Roman"/>
                          <a:cs typeface="Times New Roman" pitchFamily="18" charset="0"/>
                        </a:rPr>
                        <a:t>Муниципальная программа "Энергосбережение и повышение энергетической эффективности в Пугачевском муниципальном районе"</a:t>
                      </a:r>
                      <a:endParaRPr lang="ru-RU" sz="1200" b="1" dirty="0">
                        <a:latin typeface="Times New Roman" pitchFamily="18" charset="0"/>
                        <a:ea typeface="Times New Roman"/>
                        <a:cs typeface="Times New Roman" pitchFamily="18" charset="0"/>
                      </a:endParaRPr>
                    </a:p>
                  </a:txBody>
                  <a:tcPr marL="17318" marR="173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200" b="0" dirty="0" smtClean="0">
                          <a:latin typeface="Times New Roman" pitchFamily="18" charset="0"/>
                          <a:ea typeface="Times New Roman"/>
                          <a:cs typeface="Times New Roman" pitchFamily="18" charset="0"/>
                        </a:rPr>
                        <a:t>4 800,0</a:t>
                      </a:r>
                      <a:endParaRPr lang="ru-RU" sz="1200" b="0" dirty="0">
                        <a:latin typeface="Times New Roman" pitchFamily="18" charset="0"/>
                        <a:ea typeface="Times New Roman"/>
                        <a:cs typeface="Times New Roman" pitchFamily="18" charset="0"/>
                      </a:endParaRPr>
                    </a:p>
                  </a:txBody>
                  <a:tcPr marL="17318" marR="1731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200" b="0" dirty="0" smtClean="0">
                          <a:latin typeface="Times New Roman" pitchFamily="18" charset="0"/>
                          <a:ea typeface="Times New Roman"/>
                          <a:cs typeface="Times New Roman" pitchFamily="18" charset="0"/>
                        </a:rPr>
                        <a:t>4 380,0</a:t>
                      </a:r>
                      <a:endParaRPr lang="ru-RU" sz="1200" b="0" dirty="0">
                        <a:latin typeface="Times New Roman" pitchFamily="18" charset="0"/>
                        <a:ea typeface="Times New Roman"/>
                        <a:cs typeface="Times New Roman" pitchFamily="18" charset="0"/>
                      </a:endParaRPr>
                    </a:p>
                  </a:txBody>
                  <a:tcPr marL="17318" marR="1731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200" b="0" dirty="0" smtClean="0">
                          <a:latin typeface="Times New Roman" pitchFamily="18" charset="0"/>
                          <a:ea typeface="Times New Roman"/>
                          <a:cs typeface="Times New Roman" pitchFamily="18" charset="0"/>
                        </a:rPr>
                        <a:t>-</a:t>
                      </a:r>
                      <a:endParaRPr lang="ru-RU" sz="1200" b="0" dirty="0">
                        <a:latin typeface="Times New Roman" pitchFamily="18" charset="0"/>
                        <a:ea typeface="Times New Roman"/>
                        <a:cs typeface="Times New Roman" pitchFamily="18" charset="0"/>
                      </a:endParaRPr>
                    </a:p>
                  </a:txBody>
                  <a:tcPr marL="17318" marR="1731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200" b="0" dirty="0" smtClean="0">
                          <a:latin typeface="Times New Roman" pitchFamily="18" charset="0"/>
                          <a:ea typeface="Times New Roman"/>
                          <a:cs typeface="Times New Roman" pitchFamily="18" charset="0"/>
                        </a:rPr>
                        <a:t>-</a:t>
                      </a:r>
                      <a:endParaRPr lang="ru-RU" sz="1200" b="0" dirty="0">
                        <a:latin typeface="Times New Roman" pitchFamily="18" charset="0"/>
                        <a:ea typeface="Times New Roman"/>
                        <a:cs typeface="Times New Roman" pitchFamily="18" charset="0"/>
                      </a:endParaRPr>
                    </a:p>
                  </a:txBody>
                  <a:tcPr marL="17318" marR="1731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200" b="0" dirty="0" smtClean="0">
                          <a:latin typeface="Times New Roman" pitchFamily="18" charset="0"/>
                          <a:ea typeface="Times New Roman"/>
                          <a:cs typeface="Times New Roman" pitchFamily="18" charset="0"/>
                        </a:rPr>
                        <a:t>4 850,0</a:t>
                      </a:r>
                      <a:endParaRPr lang="ru-RU" sz="1200" b="0" dirty="0">
                        <a:latin typeface="Times New Roman" pitchFamily="18" charset="0"/>
                        <a:ea typeface="Times New Roman"/>
                        <a:cs typeface="Times New Roman" pitchFamily="18" charset="0"/>
                      </a:endParaRPr>
                    </a:p>
                  </a:txBody>
                  <a:tcPr marL="17318" marR="1731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r h="564608">
                <a:tc>
                  <a:txBody>
                    <a:bodyPr/>
                    <a:lstStyle/>
                    <a:p>
                      <a:pPr indent="0" algn="l">
                        <a:lnSpc>
                          <a:spcPct val="100000"/>
                        </a:lnSpc>
                        <a:spcAft>
                          <a:spcPts val="0"/>
                        </a:spcAft>
                      </a:pPr>
                      <a:r>
                        <a:rPr lang="ru-RU" sz="1200" b="1" dirty="0" smtClean="0">
                          <a:latin typeface="Times New Roman" pitchFamily="18" charset="0"/>
                          <a:ea typeface="Times New Roman"/>
                          <a:cs typeface="Times New Roman" pitchFamily="18" charset="0"/>
                        </a:rPr>
                        <a:t>Муниципальная программа "Обеспечение безопасности жизнедеятельности населения на территории Пугачевского муниципального района"</a:t>
                      </a:r>
                      <a:endParaRPr lang="ru-RU" sz="1200" b="1" dirty="0">
                        <a:latin typeface="Times New Roman" pitchFamily="18" charset="0"/>
                        <a:ea typeface="Times New Roman"/>
                        <a:cs typeface="Times New Roman" pitchFamily="18" charset="0"/>
                      </a:endParaRPr>
                    </a:p>
                  </a:txBody>
                  <a:tcPr marL="17318" marR="173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200" b="0" dirty="0" smtClean="0">
                          <a:latin typeface="Times New Roman" pitchFamily="18" charset="0"/>
                          <a:ea typeface="Times New Roman"/>
                          <a:cs typeface="Times New Roman" pitchFamily="18" charset="0"/>
                        </a:rPr>
                        <a:t>30,6</a:t>
                      </a:r>
                      <a:endParaRPr lang="ru-RU" sz="1200" b="0" dirty="0">
                        <a:latin typeface="Times New Roman" pitchFamily="18" charset="0"/>
                        <a:ea typeface="Times New Roman"/>
                        <a:cs typeface="Times New Roman" pitchFamily="18" charset="0"/>
                      </a:endParaRPr>
                    </a:p>
                  </a:txBody>
                  <a:tcPr marL="17318" marR="1731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200" b="0" dirty="0" smtClean="0">
                          <a:latin typeface="Times New Roman" pitchFamily="18" charset="0"/>
                          <a:ea typeface="Times New Roman"/>
                          <a:cs typeface="Times New Roman" pitchFamily="18" charset="0"/>
                        </a:rPr>
                        <a:t>35,0</a:t>
                      </a:r>
                      <a:endParaRPr lang="ru-RU" sz="1200" b="0" dirty="0">
                        <a:latin typeface="Times New Roman" pitchFamily="18" charset="0"/>
                        <a:ea typeface="Times New Roman"/>
                        <a:cs typeface="Times New Roman" pitchFamily="18" charset="0"/>
                      </a:endParaRPr>
                    </a:p>
                  </a:txBody>
                  <a:tcPr marL="17318" marR="1731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200" b="0" dirty="0" smtClean="0">
                          <a:latin typeface="Times New Roman" pitchFamily="18" charset="0"/>
                          <a:ea typeface="Times New Roman"/>
                          <a:cs typeface="Times New Roman" pitchFamily="18" charset="0"/>
                        </a:rPr>
                        <a:t>75,0</a:t>
                      </a:r>
                      <a:endParaRPr lang="ru-RU" sz="1200" b="0" dirty="0">
                        <a:latin typeface="Times New Roman" pitchFamily="18" charset="0"/>
                        <a:ea typeface="Times New Roman"/>
                        <a:cs typeface="Times New Roman" pitchFamily="18" charset="0"/>
                      </a:endParaRPr>
                    </a:p>
                  </a:txBody>
                  <a:tcPr marL="17318" marR="1731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200" b="0" dirty="0" smtClean="0">
                          <a:latin typeface="Times New Roman" pitchFamily="18" charset="0"/>
                          <a:ea typeface="Times New Roman"/>
                          <a:cs typeface="Times New Roman" pitchFamily="18" charset="0"/>
                        </a:rPr>
                        <a:t>-</a:t>
                      </a:r>
                      <a:endParaRPr lang="ru-RU" sz="1200" b="0" dirty="0">
                        <a:latin typeface="Times New Roman" pitchFamily="18" charset="0"/>
                        <a:ea typeface="Times New Roman"/>
                        <a:cs typeface="Times New Roman" pitchFamily="18" charset="0"/>
                      </a:endParaRPr>
                    </a:p>
                  </a:txBody>
                  <a:tcPr marL="17318" marR="1731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200" b="0" dirty="0" smtClean="0">
                          <a:latin typeface="Times New Roman" pitchFamily="18" charset="0"/>
                          <a:ea typeface="Times New Roman"/>
                          <a:cs typeface="Times New Roman" pitchFamily="18" charset="0"/>
                        </a:rPr>
                        <a:t>-</a:t>
                      </a:r>
                      <a:endParaRPr lang="ru-RU" sz="1200" b="0" dirty="0">
                        <a:latin typeface="Times New Roman" pitchFamily="18" charset="0"/>
                        <a:ea typeface="Times New Roman"/>
                        <a:cs typeface="Times New Roman" pitchFamily="18" charset="0"/>
                      </a:endParaRPr>
                    </a:p>
                  </a:txBody>
                  <a:tcPr marL="17318" marR="1731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r h="564608">
                <a:tc>
                  <a:txBody>
                    <a:bodyPr/>
                    <a:lstStyle/>
                    <a:p>
                      <a:pPr indent="0" algn="ctr">
                        <a:lnSpc>
                          <a:spcPct val="100000"/>
                        </a:lnSpc>
                        <a:spcAft>
                          <a:spcPts val="0"/>
                        </a:spcAft>
                      </a:pPr>
                      <a:endParaRPr lang="ru-RU" sz="1200" b="1" dirty="0" smtClean="0">
                        <a:latin typeface="Times New Roman" pitchFamily="18" charset="0"/>
                        <a:ea typeface="Times New Roman"/>
                        <a:cs typeface="Times New Roman" pitchFamily="18" charset="0"/>
                      </a:endParaRPr>
                    </a:p>
                    <a:p>
                      <a:pPr indent="0" algn="ctr">
                        <a:lnSpc>
                          <a:spcPct val="100000"/>
                        </a:lnSpc>
                        <a:spcAft>
                          <a:spcPts val="0"/>
                        </a:spcAft>
                      </a:pPr>
                      <a:r>
                        <a:rPr lang="ru-RU" sz="1200" b="1" dirty="0" smtClean="0">
                          <a:latin typeface="Times New Roman" pitchFamily="18" charset="0"/>
                          <a:ea typeface="Times New Roman"/>
                          <a:cs typeface="Times New Roman" pitchFamily="18" charset="0"/>
                        </a:rPr>
                        <a:t>ИТОГО</a:t>
                      </a:r>
                      <a:endParaRPr lang="ru-RU" sz="1200" b="1" dirty="0">
                        <a:latin typeface="Times New Roman" pitchFamily="18" charset="0"/>
                        <a:ea typeface="Times New Roman"/>
                        <a:cs typeface="Times New Roman" pitchFamily="18" charset="0"/>
                      </a:endParaRPr>
                    </a:p>
                  </a:txBody>
                  <a:tcPr marL="17318" marR="173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200" b="1" dirty="0" smtClean="0">
                          <a:latin typeface="Times New Roman" pitchFamily="18" charset="0"/>
                          <a:ea typeface="Times New Roman"/>
                          <a:cs typeface="Times New Roman" pitchFamily="18" charset="0"/>
                        </a:rPr>
                        <a:t>805 815,4</a:t>
                      </a:r>
                      <a:endParaRPr lang="ru-RU" sz="1200" b="1" dirty="0">
                        <a:latin typeface="Times New Roman" pitchFamily="18" charset="0"/>
                        <a:ea typeface="Times New Roman"/>
                        <a:cs typeface="Times New Roman" pitchFamily="18" charset="0"/>
                      </a:endParaRPr>
                    </a:p>
                  </a:txBody>
                  <a:tcPr marL="17318" marR="1731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200" b="1" dirty="0" smtClean="0">
                          <a:latin typeface="Times New Roman" pitchFamily="18" charset="0"/>
                          <a:ea typeface="Times New Roman"/>
                          <a:cs typeface="Times New Roman" pitchFamily="18" charset="0"/>
                        </a:rPr>
                        <a:t>881</a:t>
                      </a:r>
                      <a:r>
                        <a:rPr lang="ru-RU" sz="1200" b="1" baseline="0" dirty="0" smtClean="0">
                          <a:latin typeface="Times New Roman" pitchFamily="18" charset="0"/>
                          <a:ea typeface="Times New Roman"/>
                          <a:cs typeface="Times New Roman" pitchFamily="18" charset="0"/>
                        </a:rPr>
                        <a:t> 867,3</a:t>
                      </a:r>
                      <a:endParaRPr lang="ru-RU" sz="1200" b="1" dirty="0">
                        <a:latin typeface="Times New Roman" pitchFamily="18" charset="0"/>
                        <a:ea typeface="Times New Roman"/>
                        <a:cs typeface="Times New Roman" pitchFamily="18" charset="0"/>
                      </a:endParaRPr>
                    </a:p>
                  </a:txBody>
                  <a:tcPr marL="17318" marR="1731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200" b="1" dirty="0" smtClean="0">
                          <a:latin typeface="Times New Roman" pitchFamily="18" charset="0"/>
                          <a:ea typeface="Times New Roman"/>
                          <a:cs typeface="Times New Roman" pitchFamily="18" charset="0"/>
                        </a:rPr>
                        <a:t>867 164,6</a:t>
                      </a:r>
                      <a:endParaRPr lang="ru-RU" sz="1200" b="1" dirty="0">
                        <a:latin typeface="Times New Roman" pitchFamily="18" charset="0"/>
                        <a:ea typeface="Times New Roman"/>
                        <a:cs typeface="Times New Roman" pitchFamily="18" charset="0"/>
                      </a:endParaRPr>
                    </a:p>
                  </a:txBody>
                  <a:tcPr marL="17318" marR="1731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200" b="1" dirty="0" smtClean="0">
                          <a:latin typeface="Times New Roman" pitchFamily="18" charset="0"/>
                          <a:ea typeface="Times New Roman"/>
                          <a:cs typeface="Times New Roman" pitchFamily="18" charset="0"/>
                        </a:rPr>
                        <a:t>807 981,0</a:t>
                      </a:r>
                      <a:endParaRPr lang="ru-RU" sz="1200" b="1" dirty="0">
                        <a:latin typeface="Times New Roman" pitchFamily="18" charset="0"/>
                        <a:ea typeface="Times New Roman"/>
                        <a:cs typeface="Times New Roman" pitchFamily="18" charset="0"/>
                      </a:endParaRPr>
                    </a:p>
                  </a:txBody>
                  <a:tcPr marL="17318" marR="1731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200" b="1" dirty="0" smtClean="0">
                          <a:latin typeface="Times New Roman" pitchFamily="18" charset="0"/>
                          <a:ea typeface="Times New Roman"/>
                          <a:cs typeface="Times New Roman" pitchFamily="18" charset="0"/>
                        </a:rPr>
                        <a:t>833 322,8</a:t>
                      </a:r>
                      <a:endParaRPr lang="ru-RU" sz="1200" b="1" dirty="0">
                        <a:latin typeface="Times New Roman" pitchFamily="18" charset="0"/>
                        <a:ea typeface="Times New Roman"/>
                        <a:cs typeface="Times New Roman" pitchFamily="18" charset="0"/>
                      </a:endParaRPr>
                    </a:p>
                  </a:txBody>
                  <a:tcPr marL="17318" marR="1731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bl>
          </a:graphicData>
        </a:graphic>
      </p:graphicFrame>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idx="4294967295"/>
          </p:nvPr>
        </p:nvSpPr>
        <p:spPr>
          <a:xfrm>
            <a:off x="285720" y="274638"/>
            <a:ext cx="8643998" cy="939784"/>
          </a:xfrm>
        </p:spPr>
        <p:txBody>
          <a:bodyPr>
            <a:normAutofit/>
          </a:bodyPr>
          <a:lstStyle/>
          <a:p>
            <a:r>
              <a:rPr lang="ru-RU" sz="2000" b="1" i="1" dirty="0" smtClean="0">
                <a:latin typeface="Times New Roman" pitchFamily="18" charset="0"/>
                <a:cs typeface="Times New Roman" pitchFamily="18" charset="0"/>
              </a:rPr>
              <a:t>Целевые показатели реализации муниципальных программ Пугачевского муниципального района</a:t>
            </a:r>
            <a:endParaRPr lang="ru-RU" sz="2000" b="1" i="1" dirty="0">
              <a:latin typeface="Times New Roman" pitchFamily="18" charset="0"/>
              <a:cs typeface="Times New Roman" pitchFamily="18" charset="0"/>
            </a:endParaRPr>
          </a:p>
        </p:txBody>
      </p:sp>
      <p:graphicFrame>
        <p:nvGraphicFramePr>
          <p:cNvPr id="6" name="Таблица 5"/>
          <p:cNvGraphicFramePr>
            <a:graphicFrameLocks noGrp="1"/>
          </p:cNvGraphicFramePr>
          <p:nvPr/>
        </p:nvGraphicFramePr>
        <p:xfrm>
          <a:off x="285720" y="1285862"/>
          <a:ext cx="8643998" cy="5194703"/>
        </p:xfrm>
        <a:graphic>
          <a:graphicData uri="http://schemas.openxmlformats.org/drawingml/2006/table">
            <a:tbl>
              <a:tblPr/>
              <a:tblGrid>
                <a:gridCol w="1643074"/>
                <a:gridCol w="3463536"/>
                <a:gridCol w="806773"/>
                <a:gridCol w="656057"/>
                <a:gridCol w="682653"/>
                <a:gridCol w="664924"/>
                <a:gridCol w="726981"/>
              </a:tblGrid>
              <a:tr h="368069">
                <a:tc>
                  <a:txBody>
                    <a:bodyPr/>
                    <a:lstStyle/>
                    <a:p>
                      <a:pPr algn="ctr" fontAlgn="b"/>
                      <a:r>
                        <a:rPr lang="ru-RU" sz="1000" b="1" i="0" u="none" strike="noStrike" baseline="0" dirty="0">
                          <a:solidFill>
                            <a:srgbClr val="000000"/>
                          </a:solidFill>
                          <a:latin typeface="Times New Roman"/>
                        </a:rPr>
                        <a:t>Наименование муниципальной программы</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ctr"/>
                      <a:r>
                        <a:rPr lang="ru-RU" sz="1000" b="1" i="0" u="none" strike="noStrike" baseline="0" dirty="0">
                          <a:solidFill>
                            <a:srgbClr val="000000"/>
                          </a:solidFill>
                          <a:latin typeface="Times New Roman"/>
                        </a:rPr>
                        <a:t>Целевые показатели</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
                      <a:r>
                        <a:rPr lang="ru-RU" sz="1000" b="1" i="0" u="none" strike="noStrike" baseline="0" dirty="0">
                          <a:solidFill>
                            <a:srgbClr val="000000"/>
                          </a:solidFill>
                          <a:latin typeface="Times New Roman"/>
                        </a:rPr>
                        <a:t>Отчет </a:t>
                      </a:r>
                      <a:r>
                        <a:rPr lang="ru-RU" sz="1000" b="1" i="0" u="none" strike="noStrike" baseline="0" dirty="0" smtClean="0">
                          <a:solidFill>
                            <a:srgbClr val="000000"/>
                          </a:solidFill>
                          <a:latin typeface="Times New Roman"/>
                        </a:rPr>
                        <a:t>2019 </a:t>
                      </a:r>
                      <a:r>
                        <a:rPr lang="ru-RU" sz="1000" b="1" i="0" u="none" strike="noStrike" baseline="0" dirty="0">
                          <a:solidFill>
                            <a:srgbClr val="000000"/>
                          </a:solidFill>
                          <a:latin typeface="Times New Roman"/>
                        </a:rPr>
                        <a:t>года</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
                      <a:r>
                        <a:rPr lang="ru-RU" sz="1000" b="1" i="0" u="none" strike="noStrike" baseline="0" dirty="0">
                          <a:solidFill>
                            <a:srgbClr val="000000"/>
                          </a:solidFill>
                          <a:latin typeface="Times New Roman"/>
                        </a:rPr>
                        <a:t>Оценка </a:t>
                      </a:r>
                      <a:r>
                        <a:rPr lang="ru-RU" sz="1000" b="1" i="0" u="none" strike="noStrike" baseline="0" dirty="0" smtClean="0">
                          <a:solidFill>
                            <a:srgbClr val="000000"/>
                          </a:solidFill>
                          <a:latin typeface="Times New Roman"/>
                        </a:rPr>
                        <a:t>2020 </a:t>
                      </a:r>
                      <a:r>
                        <a:rPr lang="ru-RU" sz="1000" b="1" i="0" u="none" strike="noStrike" baseline="0" dirty="0">
                          <a:solidFill>
                            <a:srgbClr val="000000"/>
                          </a:solidFill>
                          <a:latin typeface="Times New Roman"/>
                        </a:rPr>
                        <a:t>года</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
                      <a:r>
                        <a:rPr lang="ru-RU" sz="1000" b="1" i="0" u="none" strike="noStrike" baseline="0" dirty="0">
                          <a:solidFill>
                            <a:srgbClr val="000000"/>
                          </a:solidFill>
                          <a:latin typeface="Times New Roman"/>
                        </a:rPr>
                        <a:t>План </a:t>
                      </a:r>
                      <a:r>
                        <a:rPr lang="ru-RU" sz="1000" b="1" i="0" u="none" strike="noStrike" baseline="0" dirty="0" smtClean="0">
                          <a:solidFill>
                            <a:srgbClr val="000000"/>
                          </a:solidFill>
                          <a:latin typeface="Times New Roman"/>
                        </a:rPr>
                        <a:t>2021 </a:t>
                      </a:r>
                      <a:r>
                        <a:rPr lang="ru-RU" sz="1000" b="1" i="0" u="none" strike="noStrike" baseline="0" dirty="0">
                          <a:solidFill>
                            <a:srgbClr val="000000"/>
                          </a:solidFill>
                          <a:latin typeface="Times New Roman"/>
                        </a:rPr>
                        <a:t>года</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
                      <a:r>
                        <a:rPr lang="ru-RU" sz="1000" b="1" i="0" u="none" strike="noStrike" baseline="0" dirty="0">
                          <a:solidFill>
                            <a:srgbClr val="000000"/>
                          </a:solidFill>
                          <a:latin typeface="Times New Roman"/>
                        </a:rPr>
                        <a:t>План </a:t>
                      </a:r>
                      <a:r>
                        <a:rPr lang="ru-RU" sz="1000" b="1" i="0" u="none" strike="noStrike" baseline="0" dirty="0" smtClean="0">
                          <a:solidFill>
                            <a:srgbClr val="000000"/>
                          </a:solidFill>
                          <a:latin typeface="Times New Roman"/>
                        </a:rPr>
                        <a:t>2022 </a:t>
                      </a:r>
                      <a:r>
                        <a:rPr lang="ru-RU" sz="1000" b="1" i="0" u="none" strike="noStrike" baseline="0" dirty="0">
                          <a:solidFill>
                            <a:srgbClr val="000000"/>
                          </a:solidFill>
                          <a:latin typeface="Times New Roman"/>
                        </a:rPr>
                        <a:t>года</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
                      <a:r>
                        <a:rPr lang="ru-RU" sz="1000" b="1" i="0" u="none" strike="noStrike" baseline="0" dirty="0">
                          <a:solidFill>
                            <a:srgbClr val="000000"/>
                          </a:solidFill>
                          <a:latin typeface="Times New Roman"/>
                        </a:rPr>
                        <a:t>План </a:t>
                      </a:r>
                      <a:r>
                        <a:rPr lang="ru-RU" sz="1000" b="1" i="0" u="none" strike="noStrike" baseline="0" dirty="0" smtClean="0">
                          <a:solidFill>
                            <a:srgbClr val="000000"/>
                          </a:solidFill>
                          <a:latin typeface="Times New Roman"/>
                        </a:rPr>
                        <a:t>2023 </a:t>
                      </a:r>
                      <a:r>
                        <a:rPr lang="ru-RU" sz="1000" b="1" i="0" u="none" strike="noStrike" baseline="0" dirty="0">
                          <a:solidFill>
                            <a:srgbClr val="000000"/>
                          </a:solidFill>
                          <a:latin typeface="Times New Roman"/>
                        </a:rPr>
                        <a:t>года</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r h="180119">
                <a:tc rowSpan="10">
                  <a:txBody>
                    <a:bodyPr/>
                    <a:lstStyle/>
                    <a:p>
                      <a:pPr algn="l" rtl="0" fontAlgn="t"/>
                      <a:r>
                        <a:rPr lang="ru-RU" sz="1000" b="1" i="0" u="none" strike="noStrike" baseline="0" dirty="0">
                          <a:solidFill>
                            <a:srgbClr val="000000"/>
                          </a:solidFill>
                          <a:latin typeface="Times New Roman"/>
                        </a:rPr>
                        <a:t>Муниципальная </a:t>
                      </a:r>
                      <a:endParaRPr lang="ru-RU" sz="1000" b="1" i="0" u="none" strike="noStrike" baseline="0" dirty="0" smtClean="0">
                        <a:solidFill>
                          <a:srgbClr val="000000"/>
                        </a:solidFill>
                        <a:latin typeface="Times New Roman"/>
                      </a:endParaRPr>
                    </a:p>
                    <a:p>
                      <a:pPr algn="l" rtl="0" fontAlgn="t"/>
                      <a:r>
                        <a:rPr lang="ru-RU" sz="1000" b="1" i="0" u="none" strike="noStrike" baseline="0" dirty="0" smtClean="0">
                          <a:solidFill>
                            <a:srgbClr val="000000"/>
                          </a:solidFill>
                          <a:latin typeface="Times New Roman"/>
                        </a:rPr>
                        <a:t>программа </a:t>
                      </a:r>
                      <a:r>
                        <a:rPr lang="ru-RU" sz="1000" b="1" i="0" u="none" strike="noStrike" baseline="0" dirty="0">
                          <a:solidFill>
                            <a:srgbClr val="000000"/>
                          </a:solidFill>
                          <a:latin typeface="Times New Roman"/>
                        </a:rPr>
                        <a:t>" Развитие образования Пугачевского муниципального района"</a:t>
                      </a:r>
                      <a:r>
                        <a:rPr lang="ru-RU" sz="1000" b="0" i="0" u="none" strike="noStrike" baseline="0" dirty="0">
                          <a:solidFill>
                            <a:srgbClr val="000000"/>
                          </a:solidFill>
                          <a:latin typeface="Times New Roman"/>
                        </a:rPr>
                        <a:t> </a:t>
                      </a:r>
                      <a:endParaRPr lang="ru-RU" sz="1000" b="1" i="0" u="none" strike="noStrike" baseline="0" dirty="0">
                        <a:solidFill>
                          <a:srgbClr val="000000"/>
                        </a:solidFill>
                        <a:latin typeface="Times New Roman"/>
                      </a:endParaRPr>
                    </a:p>
                  </a:txBody>
                  <a:tcPr marL="4339" marR="4339" marT="4339"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b"/>
                      <a:r>
                        <a:rPr lang="ru-RU" sz="1000" b="0" i="0" u="none" strike="noStrike" baseline="0" dirty="0">
                          <a:solidFill>
                            <a:srgbClr val="000000"/>
                          </a:solidFill>
                          <a:latin typeface="Times New Roman"/>
                        </a:rPr>
                        <a:t>охват обучающихся горячим питанием </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smtClean="0">
                          <a:solidFill>
                            <a:srgbClr val="000000"/>
                          </a:solidFill>
                          <a:latin typeface="Times New Roman"/>
                        </a:rPr>
                        <a:t>99%</a:t>
                      </a:r>
                      <a:endParaRPr lang="ru-RU" sz="1000" b="0" i="0" u="none" strike="noStrike" baseline="0" dirty="0">
                        <a:solidFill>
                          <a:srgbClr val="000000"/>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100%</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100%</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100%</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100%</a:t>
                      </a:r>
                    </a:p>
                  </a:txBody>
                  <a:tcPr marL="4339" marR="4339" marT="4339"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r>
              <a:tr h="344536">
                <a:tc vMerge="1">
                  <a:txBody>
                    <a:bodyPr/>
                    <a:lstStyle/>
                    <a:p>
                      <a:endParaRPr lang="ru-RU"/>
                    </a:p>
                  </a:txBody>
                  <a:tcPr/>
                </a:tc>
                <a:tc>
                  <a:txBody>
                    <a:bodyPr/>
                    <a:lstStyle/>
                    <a:p>
                      <a:pPr algn="l" fontAlgn="b"/>
                      <a:r>
                        <a:rPr lang="ru-RU" sz="1000" b="0" i="0" u="none" strike="noStrike" baseline="0" dirty="0">
                          <a:solidFill>
                            <a:srgbClr val="000000"/>
                          </a:solidFill>
                          <a:latin typeface="Times New Roman"/>
                        </a:rPr>
                        <a:t>доля обучающихся 10-11 классов, проходящих профильное обучение </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100%</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100%</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100%</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100%</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100%</a:t>
                      </a:r>
                    </a:p>
                  </a:txBody>
                  <a:tcPr marL="4339" marR="4339" marT="4339"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r>
              <a:tr h="344536">
                <a:tc vMerge="1">
                  <a:txBody>
                    <a:bodyPr/>
                    <a:lstStyle/>
                    <a:p>
                      <a:endParaRPr lang="ru-RU"/>
                    </a:p>
                  </a:txBody>
                  <a:tcPr/>
                </a:tc>
                <a:tc>
                  <a:txBody>
                    <a:bodyPr/>
                    <a:lstStyle/>
                    <a:p>
                      <a:pPr algn="l" fontAlgn="b"/>
                      <a:r>
                        <a:rPr lang="ru-RU" sz="1000" b="0" i="0" u="none" strike="noStrike" baseline="0" dirty="0">
                          <a:solidFill>
                            <a:srgbClr val="000000"/>
                          </a:solidFill>
                          <a:latin typeface="Times New Roman"/>
                        </a:rPr>
                        <a:t>доля обучающихся 9-х классов, успешно прошедших государственную итоговую аттестацию </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smtClean="0">
                          <a:solidFill>
                            <a:srgbClr val="000000"/>
                          </a:solidFill>
                          <a:latin typeface="Times New Roman"/>
                        </a:rPr>
                        <a:t>96,5%</a:t>
                      </a:r>
                      <a:endParaRPr lang="ru-RU" sz="1000" b="0" i="0" u="none" strike="noStrike" baseline="0" dirty="0">
                        <a:solidFill>
                          <a:srgbClr val="000000"/>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100%</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100%</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100%</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100%</a:t>
                      </a:r>
                    </a:p>
                  </a:txBody>
                  <a:tcPr marL="4339" marR="4339" marT="4339"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r>
              <a:tr h="360236">
                <a:tc vMerge="1">
                  <a:txBody>
                    <a:bodyPr/>
                    <a:lstStyle/>
                    <a:p>
                      <a:endParaRPr lang="ru-RU"/>
                    </a:p>
                  </a:txBody>
                  <a:tcPr/>
                </a:tc>
                <a:tc>
                  <a:txBody>
                    <a:bodyPr/>
                    <a:lstStyle/>
                    <a:p>
                      <a:pPr algn="l" fontAlgn="b"/>
                      <a:r>
                        <a:rPr lang="ru-RU" sz="1000" b="0" i="0" u="none" strike="noStrike" baseline="0" dirty="0">
                          <a:solidFill>
                            <a:srgbClr val="000000"/>
                          </a:solidFill>
                          <a:latin typeface="Times New Roman"/>
                        </a:rPr>
                        <a:t>доля обучающихся 11-х классов, успешно прошедших государственную итоговую аттестацию </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100%</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100%</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100%</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100%</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100%</a:t>
                      </a:r>
                    </a:p>
                  </a:txBody>
                  <a:tcPr marL="4339" marR="4339" marT="4339"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r>
              <a:tr h="514385">
                <a:tc vMerge="1">
                  <a:txBody>
                    <a:bodyPr/>
                    <a:lstStyle/>
                    <a:p>
                      <a:endParaRPr lang="ru-RU"/>
                    </a:p>
                  </a:txBody>
                  <a:tcPr/>
                </a:tc>
                <a:tc>
                  <a:txBody>
                    <a:bodyPr/>
                    <a:lstStyle/>
                    <a:p>
                      <a:pPr algn="l" fontAlgn="b"/>
                      <a:r>
                        <a:rPr lang="ru-RU" sz="1000" b="0" i="0" u="none" strike="noStrike" baseline="0" dirty="0">
                          <a:solidFill>
                            <a:srgbClr val="000000"/>
                          </a:solidFill>
                          <a:latin typeface="Times New Roman"/>
                        </a:rPr>
                        <a:t>доля</a:t>
                      </a:r>
                      <a:r>
                        <a:rPr lang="ru-RU" sz="1000" b="0" i="0" u="none" strike="noStrike" baseline="0" dirty="0">
                          <a:solidFill>
                            <a:srgbClr val="FF0000"/>
                          </a:solidFill>
                          <a:latin typeface="Times New Roman"/>
                        </a:rPr>
                        <a:t> </a:t>
                      </a:r>
                      <a:r>
                        <a:rPr lang="ru-RU" sz="1000" b="0" i="0" u="none" strike="noStrike" baseline="0" dirty="0">
                          <a:solidFill>
                            <a:srgbClr val="000000"/>
                          </a:solidFill>
                          <a:latin typeface="Times New Roman"/>
                        </a:rPr>
                        <a:t>общеобразовательных учреждений, отвечающих современным требованиям к условиям осуществления образовательного процесса </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107%</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100%</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100%</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100%</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100%</a:t>
                      </a:r>
                    </a:p>
                  </a:txBody>
                  <a:tcPr marL="4339" marR="4339" marT="4339"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r>
              <a:tr h="514385">
                <a:tc vMerge="1">
                  <a:txBody>
                    <a:bodyPr/>
                    <a:lstStyle/>
                    <a:p>
                      <a:endParaRPr lang="ru-RU"/>
                    </a:p>
                  </a:txBody>
                  <a:tcPr/>
                </a:tc>
                <a:tc>
                  <a:txBody>
                    <a:bodyPr/>
                    <a:lstStyle/>
                    <a:p>
                      <a:pPr algn="l" fontAlgn="b"/>
                      <a:r>
                        <a:rPr lang="ru-RU" sz="1000" b="0" i="0" u="none" strike="noStrike" baseline="0" dirty="0">
                          <a:solidFill>
                            <a:srgbClr val="000000"/>
                          </a:solidFill>
                          <a:latin typeface="Times New Roman"/>
                        </a:rPr>
                        <a:t>доля учреждений, в которых условия воспитания детей соответствуют требованиям федерального государственного образовательного стандарта дошкольного образования -</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100%</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100%</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100%</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100%</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100%</a:t>
                      </a:r>
                    </a:p>
                  </a:txBody>
                  <a:tcPr marL="4339" marR="4339" marT="4339"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r>
              <a:tr h="514385">
                <a:tc vMerge="1">
                  <a:txBody>
                    <a:bodyPr/>
                    <a:lstStyle/>
                    <a:p>
                      <a:endParaRPr lang="ru-RU"/>
                    </a:p>
                  </a:txBody>
                  <a:tcPr/>
                </a:tc>
                <a:tc>
                  <a:txBody>
                    <a:bodyPr/>
                    <a:lstStyle/>
                    <a:p>
                      <a:pPr algn="l" fontAlgn="b"/>
                      <a:r>
                        <a:rPr lang="ru-RU" sz="1000" b="0" i="0" u="none" strike="noStrike" baseline="0" dirty="0">
                          <a:solidFill>
                            <a:srgbClr val="000000"/>
                          </a:solidFill>
                          <a:latin typeface="Times New Roman"/>
                        </a:rPr>
                        <a:t>  Обеспечение учебной литературой муниципальных образовательных учреждений за счет средств субвенции на образовательную деятельность</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100%</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100%</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100%</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100%</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100%</a:t>
                      </a:r>
                    </a:p>
                  </a:txBody>
                  <a:tcPr marL="4339" marR="4339" marT="4339"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r>
              <a:tr h="540356">
                <a:tc vMerge="1">
                  <a:txBody>
                    <a:bodyPr/>
                    <a:lstStyle/>
                    <a:p>
                      <a:endParaRPr lang="ru-RU"/>
                    </a:p>
                  </a:txBody>
                  <a:tcPr/>
                </a:tc>
                <a:tc>
                  <a:txBody>
                    <a:bodyPr/>
                    <a:lstStyle/>
                    <a:p>
                      <a:pPr algn="l" fontAlgn="b"/>
                      <a:r>
                        <a:rPr lang="ru-RU" sz="1000" b="0" i="0" u="none" strike="noStrike" baseline="0" dirty="0">
                          <a:solidFill>
                            <a:srgbClr val="000000"/>
                          </a:solidFill>
                          <a:latin typeface="Times New Roman"/>
                        </a:rPr>
                        <a:t>количество обучающихся охваченных основными и дополнительными общеобразовательными программами цифрового и гуманитарного профилей</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397 чел.</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smtClean="0">
                          <a:solidFill>
                            <a:srgbClr val="000000"/>
                          </a:solidFill>
                          <a:latin typeface="Times New Roman"/>
                        </a:rPr>
                        <a:t>2106 чел</a:t>
                      </a:r>
                      <a:r>
                        <a:rPr lang="ru-RU" sz="1000" b="0" i="0" u="none" strike="noStrike" baseline="0" dirty="0">
                          <a:solidFill>
                            <a:srgbClr val="000000"/>
                          </a:solidFill>
                          <a:latin typeface="Times New Roman"/>
                        </a:rPr>
                        <a:t>.</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2 205 чел.</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2 205 чел.</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smtClean="0">
                          <a:solidFill>
                            <a:srgbClr val="000000"/>
                          </a:solidFill>
                          <a:latin typeface="Times New Roman"/>
                        </a:rPr>
                        <a:t>2 205 </a:t>
                      </a:r>
                      <a:r>
                        <a:rPr lang="ru-RU" sz="1000" b="0" i="0" u="none" strike="noStrike" baseline="0" dirty="0">
                          <a:solidFill>
                            <a:srgbClr val="000000"/>
                          </a:solidFill>
                          <a:latin typeface="Times New Roman"/>
                        </a:rPr>
                        <a:t>чел.</a:t>
                      </a:r>
                    </a:p>
                  </a:txBody>
                  <a:tcPr marL="4339" marR="4339" marT="4339"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r>
              <a:tr h="605271">
                <a:tc vMerge="1">
                  <a:txBody>
                    <a:bodyPr/>
                    <a:lstStyle/>
                    <a:p>
                      <a:endParaRPr lang="ru-RU"/>
                    </a:p>
                  </a:txBody>
                  <a:tcPr/>
                </a:tc>
                <a:tc>
                  <a:txBody>
                    <a:bodyPr/>
                    <a:lstStyle/>
                    <a:p>
                      <a:pPr algn="l" fontAlgn="b"/>
                      <a:r>
                        <a:rPr lang="ru-RU" sz="1000" b="0" i="0" u="none" strike="noStrike" baseline="0" dirty="0">
                          <a:solidFill>
                            <a:srgbClr val="000000"/>
                          </a:solidFill>
                          <a:latin typeface="Times New Roman"/>
                        </a:rPr>
                        <a:t>доля детей в возрасте от 5 до 18 лет, использующих сертификаты дополнительного образования в статусе сертификатов персонифицированного финансирования</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не менее </a:t>
                      </a:r>
                      <a:endParaRPr lang="ru-RU" sz="1000" b="0" i="0" u="none" strike="noStrike" baseline="0" dirty="0" smtClean="0">
                        <a:solidFill>
                          <a:srgbClr val="000000"/>
                        </a:solidFill>
                        <a:latin typeface="Times New Roman"/>
                      </a:endParaRPr>
                    </a:p>
                    <a:p>
                      <a:pPr algn="ctr" fontAlgn="b"/>
                      <a:r>
                        <a:rPr lang="ru-RU" sz="1000" b="0" i="0" u="none" strike="noStrike" baseline="0" dirty="0" smtClean="0">
                          <a:solidFill>
                            <a:srgbClr val="000000"/>
                          </a:solidFill>
                          <a:latin typeface="Times New Roman"/>
                        </a:rPr>
                        <a:t>5</a:t>
                      </a:r>
                      <a:r>
                        <a:rPr lang="ru-RU" sz="1000" b="0" i="0" u="none" strike="noStrike" baseline="0" dirty="0">
                          <a:solidFill>
                            <a:srgbClr val="000000"/>
                          </a:solidFill>
                          <a:latin typeface="Times New Roman"/>
                        </a:rPr>
                        <a:t>%</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не менее 5%</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не менее </a:t>
                      </a:r>
                      <a:r>
                        <a:rPr lang="ru-RU" sz="1000" b="0" i="0" u="none" strike="noStrike" baseline="0" dirty="0" smtClean="0">
                          <a:solidFill>
                            <a:srgbClr val="000000"/>
                          </a:solidFill>
                          <a:latin typeface="Times New Roman"/>
                        </a:rPr>
                        <a:t>7%</a:t>
                      </a:r>
                      <a:endParaRPr lang="ru-RU" sz="1000" b="0" i="0" u="none" strike="noStrike" baseline="0" dirty="0">
                        <a:solidFill>
                          <a:srgbClr val="000000"/>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не менее </a:t>
                      </a:r>
                      <a:r>
                        <a:rPr lang="ru-RU" sz="1000" b="0" i="0" u="none" strike="noStrike" baseline="0" dirty="0" smtClean="0">
                          <a:solidFill>
                            <a:srgbClr val="000000"/>
                          </a:solidFill>
                          <a:latin typeface="Times New Roman"/>
                        </a:rPr>
                        <a:t>7%</a:t>
                      </a:r>
                      <a:endParaRPr lang="ru-RU" sz="1000" b="0" i="0" u="none" strike="noStrike" baseline="0" dirty="0">
                        <a:solidFill>
                          <a:srgbClr val="000000"/>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не менее </a:t>
                      </a:r>
                      <a:endParaRPr lang="ru-RU" sz="1000" b="0" i="0" u="none" strike="noStrike" baseline="0" dirty="0" smtClean="0">
                        <a:solidFill>
                          <a:srgbClr val="000000"/>
                        </a:solidFill>
                        <a:latin typeface="Times New Roman"/>
                      </a:endParaRPr>
                    </a:p>
                    <a:p>
                      <a:pPr algn="ctr" fontAlgn="b"/>
                      <a:r>
                        <a:rPr lang="ru-RU" sz="1000" b="0" i="0" u="none" strike="noStrike" baseline="0" dirty="0" smtClean="0">
                          <a:solidFill>
                            <a:srgbClr val="000000"/>
                          </a:solidFill>
                          <a:latin typeface="Times New Roman"/>
                        </a:rPr>
                        <a:t>7%</a:t>
                      </a:r>
                      <a:endParaRPr lang="ru-RU" sz="1000" b="0" i="0" u="none" strike="noStrike" baseline="0" dirty="0">
                        <a:solidFill>
                          <a:srgbClr val="000000"/>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r>
              <a:tr h="908425">
                <a:tc vMerge="1">
                  <a:txBody>
                    <a:bodyPr/>
                    <a:lstStyle/>
                    <a:p>
                      <a:endParaRPr lang="ru-RU"/>
                    </a:p>
                  </a:txBody>
                  <a:tcPr/>
                </a:tc>
                <a:tc>
                  <a:txBody>
                    <a:bodyPr/>
                    <a:lstStyle/>
                    <a:p>
                      <a:pPr algn="l" fontAlgn="b"/>
                      <a:r>
                        <a:rPr lang="ru-RU" sz="1000" b="0" i="0" u="none" strike="noStrike" baseline="0" dirty="0">
                          <a:solidFill>
                            <a:srgbClr val="000000"/>
                          </a:solidFill>
                          <a:latin typeface="Times New Roman"/>
                        </a:rPr>
                        <a:t>    Обеспечение участия педагогических работников образовательных учреждений в межрегиональных, всероссийских, областных и районных конференциях, семинарах и совещаниях по проблемам организации воспитательной работы</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smtClean="0">
                          <a:solidFill>
                            <a:srgbClr val="000000"/>
                          </a:solidFill>
                          <a:latin typeface="Times New Roman"/>
                        </a:rPr>
                        <a:t>96%</a:t>
                      </a:r>
                      <a:endParaRPr lang="ru-RU" sz="1000" b="0" i="0" u="none" strike="noStrike" baseline="0" dirty="0">
                        <a:solidFill>
                          <a:srgbClr val="000000"/>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smtClean="0">
                          <a:solidFill>
                            <a:srgbClr val="000000"/>
                          </a:solidFill>
                          <a:latin typeface="Times New Roman"/>
                        </a:rPr>
                        <a:t>95%</a:t>
                      </a:r>
                      <a:endParaRPr lang="ru-RU" sz="1000" b="0" i="0" u="none" strike="noStrike" baseline="0" dirty="0">
                        <a:solidFill>
                          <a:srgbClr val="000000"/>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100%</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100%</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100%</a:t>
                      </a:r>
                    </a:p>
                  </a:txBody>
                  <a:tcPr marL="4339" marR="4339" marT="4339"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bl>
          </a:graphicData>
        </a:graphic>
      </p:graphicFrame>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Таблица 5"/>
          <p:cNvGraphicFramePr>
            <a:graphicFrameLocks noGrp="1"/>
          </p:cNvGraphicFramePr>
          <p:nvPr/>
        </p:nvGraphicFramePr>
        <p:xfrm>
          <a:off x="285720" y="339879"/>
          <a:ext cx="8643998" cy="4862054"/>
        </p:xfrm>
        <a:graphic>
          <a:graphicData uri="http://schemas.openxmlformats.org/drawingml/2006/table">
            <a:tbl>
              <a:tblPr/>
              <a:tblGrid>
                <a:gridCol w="2305066"/>
                <a:gridCol w="2624156"/>
                <a:gridCol w="785818"/>
                <a:gridCol w="785818"/>
                <a:gridCol w="714380"/>
                <a:gridCol w="714380"/>
                <a:gridCol w="714380"/>
              </a:tblGrid>
              <a:tr h="738095">
                <a:tc rowSpan="2">
                  <a:txBody>
                    <a:bodyPr/>
                    <a:lstStyle/>
                    <a:p>
                      <a:pPr algn="l" rtl="0" fontAlgn="t"/>
                      <a:r>
                        <a:rPr lang="ru-RU" sz="1000" b="1" i="0" u="none" strike="noStrike" baseline="0" dirty="0">
                          <a:solidFill>
                            <a:srgbClr val="000000"/>
                          </a:solidFill>
                          <a:latin typeface="Times New Roman"/>
                        </a:rPr>
                        <a:t>Муниципальная программа "Развитие транспортной системы, повышение безопасности дорожного движения, территориальное планирование и благоустройство Пугачевского района Саратовской области"</a:t>
                      </a:r>
                      <a:r>
                        <a:rPr lang="ru-RU" sz="1000" b="0" i="0" u="none" strike="noStrike" baseline="0" dirty="0">
                          <a:solidFill>
                            <a:srgbClr val="000000"/>
                          </a:solidFill>
                          <a:latin typeface="Times New Roman"/>
                        </a:rPr>
                        <a:t> </a:t>
                      </a:r>
                      <a:endParaRPr lang="ru-RU" sz="1000" b="1" i="0" u="none" strike="noStrike" baseline="0" dirty="0">
                        <a:solidFill>
                          <a:srgbClr val="000000"/>
                        </a:solidFill>
                        <a:latin typeface="Times New Roman"/>
                      </a:endParaRPr>
                    </a:p>
                  </a:txBody>
                  <a:tcPr marL="4339" marR="4339" marT="4339"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b"/>
                      <a:r>
                        <a:rPr lang="ru-RU" sz="1000" b="0" i="0" u="none" strike="noStrike" baseline="0" dirty="0">
                          <a:solidFill>
                            <a:srgbClr val="000000"/>
                          </a:solidFill>
                          <a:latin typeface="Times New Roman"/>
                        </a:rPr>
                        <a:t>содержание в нормативном состоянии автомобильные дороги общего пользования местного значения на территории района</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813,3 км</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smtClean="0">
                          <a:solidFill>
                            <a:srgbClr val="000000"/>
                          </a:solidFill>
                          <a:latin typeface="Times New Roman"/>
                        </a:rPr>
                        <a:t>817,5 </a:t>
                      </a:r>
                      <a:r>
                        <a:rPr lang="ru-RU" sz="1000" b="0" i="0" u="none" strike="noStrike" baseline="0" dirty="0">
                          <a:solidFill>
                            <a:srgbClr val="000000"/>
                          </a:solidFill>
                          <a:latin typeface="Times New Roman"/>
                        </a:rPr>
                        <a:t>км</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smtClean="0">
                          <a:solidFill>
                            <a:srgbClr val="000000"/>
                          </a:solidFill>
                          <a:latin typeface="Times New Roman"/>
                        </a:rPr>
                        <a:t>821,7 </a:t>
                      </a:r>
                      <a:r>
                        <a:rPr lang="ru-RU" sz="1000" b="0" i="0" u="none" strike="noStrike" baseline="0" dirty="0">
                          <a:solidFill>
                            <a:srgbClr val="000000"/>
                          </a:solidFill>
                          <a:latin typeface="Times New Roman"/>
                        </a:rPr>
                        <a:t>км</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smtClean="0">
                          <a:solidFill>
                            <a:srgbClr val="000000"/>
                          </a:solidFill>
                          <a:latin typeface="Times New Roman"/>
                        </a:rPr>
                        <a:t>825,9 </a:t>
                      </a:r>
                      <a:r>
                        <a:rPr lang="ru-RU" sz="1000" b="0" i="0" u="none" strike="noStrike" baseline="0" dirty="0">
                          <a:solidFill>
                            <a:srgbClr val="000000"/>
                          </a:solidFill>
                          <a:latin typeface="Times New Roman"/>
                        </a:rPr>
                        <a:t>км</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smtClean="0">
                          <a:solidFill>
                            <a:srgbClr val="000000"/>
                          </a:solidFill>
                          <a:latin typeface="Times New Roman"/>
                        </a:rPr>
                        <a:t>830,1 </a:t>
                      </a:r>
                      <a:r>
                        <a:rPr lang="ru-RU" sz="1000" b="0" i="0" u="none" strike="noStrike" baseline="0" dirty="0">
                          <a:solidFill>
                            <a:srgbClr val="000000"/>
                          </a:solidFill>
                          <a:latin typeface="Times New Roman"/>
                        </a:rPr>
                        <a:t>км</a:t>
                      </a:r>
                    </a:p>
                  </a:txBody>
                  <a:tcPr marL="4339" marR="4339" marT="4339"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r>
              <a:tr h="399801">
                <a:tc vMerge="1">
                  <a:txBody>
                    <a:bodyPr/>
                    <a:lstStyle/>
                    <a:p>
                      <a:endParaRPr lang="ru-RU"/>
                    </a:p>
                  </a:txBody>
                  <a:tcPr/>
                </a:tc>
                <a:tc>
                  <a:txBody>
                    <a:bodyPr/>
                    <a:lstStyle/>
                    <a:p>
                      <a:pPr algn="l" fontAlgn="b"/>
                      <a:r>
                        <a:rPr lang="ru-RU" sz="1000" b="0" i="0" u="none" strike="noStrike" baseline="0" dirty="0">
                          <a:solidFill>
                            <a:srgbClr val="000000"/>
                          </a:solidFill>
                          <a:latin typeface="Times New Roman"/>
                        </a:rPr>
                        <a:t>установка и содержание дорожных знаков</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smtClean="0">
                          <a:solidFill>
                            <a:srgbClr val="000000"/>
                          </a:solidFill>
                          <a:latin typeface="Times New Roman"/>
                        </a:rPr>
                        <a:t>32 шт.</a:t>
                      </a:r>
                      <a:endParaRPr lang="ru-RU" sz="1000" b="0" i="0" u="none" strike="noStrike" baseline="0" dirty="0">
                        <a:solidFill>
                          <a:srgbClr val="000000"/>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smtClean="0">
                          <a:solidFill>
                            <a:srgbClr val="000000"/>
                          </a:solidFill>
                          <a:latin typeface="Times New Roman"/>
                        </a:rPr>
                        <a:t>33 </a:t>
                      </a:r>
                      <a:r>
                        <a:rPr lang="ru-RU" sz="1000" b="0" i="0" u="none" strike="noStrike" baseline="0" dirty="0">
                          <a:solidFill>
                            <a:srgbClr val="000000"/>
                          </a:solidFill>
                          <a:latin typeface="Times New Roman"/>
                        </a:rPr>
                        <a:t>шт.</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33 шт.</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smtClean="0">
                          <a:solidFill>
                            <a:srgbClr val="000000"/>
                          </a:solidFill>
                          <a:latin typeface="Times New Roman"/>
                        </a:rPr>
                        <a:t>33 шт.</a:t>
                      </a:r>
                      <a:endParaRPr lang="ru-RU" sz="1000" b="0" i="0" u="none" strike="noStrike" baseline="0" dirty="0">
                        <a:solidFill>
                          <a:srgbClr val="000000"/>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smtClean="0">
                          <a:solidFill>
                            <a:srgbClr val="000000"/>
                          </a:solidFill>
                          <a:latin typeface="Times New Roman"/>
                        </a:rPr>
                        <a:t>33 шт.</a:t>
                      </a:r>
                      <a:endParaRPr lang="ru-RU" sz="1000" b="0" i="0" u="none" strike="noStrike" baseline="0" dirty="0">
                        <a:solidFill>
                          <a:srgbClr val="000000"/>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r h="862366">
                <a:tc rowSpan="2">
                  <a:txBody>
                    <a:bodyPr/>
                    <a:lstStyle/>
                    <a:p>
                      <a:pPr algn="l" rtl="0" fontAlgn="t"/>
                      <a:r>
                        <a:rPr lang="ru-RU" sz="1000" b="1" i="0" u="none" strike="noStrike" baseline="0" dirty="0">
                          <a:solidFill>
                            <a:srgbClr val="000000"/>
                          </a:solidFill>
                          <a:latin typeface="Times New Roman"/>
                        </a:rPr>
                        <a:t>Муниципальная программа "Профилактика правонарушений, терроризма, экстремизма и противодействие незаконному обороту наркотических средств"</a:t>
                      </a:r>
                      <a:r>
                        <a:rPr lang="ru-RU" sz="1000" b="0" i="0" u="none" strike="noStrike" baseline="0" dirty="0">
                          <a:solidFill>
                            <a:srgbClr val="000000"/>
                          </a:solidFill>
                          <a:latin typeface="Times New Roman"/>
                        </a:rPr>
                        <a:t> </a:t>
                      </a:r>
                      <a:endParaRPr lang="ru-RU" sz="1000" b="1" i="0" u="none" strike="noStrike" baseline="0" dirty="0">
                        <a:solidFill>
                          <a:srgbClr val="000000"/>
                        </a:solidFill>
                        <a:latin typeface="Times New Roman"/>
                      </a:endParaRPr>
                    </a:p>
                  </a:txBody>
                  <a:tcPr marL="4339" marR="4339" marT="4339"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rtl="0" fontAlgn="t"/>
                      <a:r>
                        <a:rPr lang="ru-RU" sz="1000" b="0" i="0" u="none" strike="noStrike" baseline="0" dirty="0">
                          <a:solidFill>
                            <a:srgbClr val="000000"/>
                          </a:solidFill>
                          <a:latin typeface="Times New Roman"/>
                        </a:rPr>
                        <a:t>Снижение возможности совершения террористических актов на территории района, создание системы технической защиты объектов социальной сферы  (средства тревожной сигнализации)                                  </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47 учреждений</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smtClean="0">
                          <a:solidFill>
                            <a:srgbClr val="000000"/>
                          </a:solidFill>
                          <a:latin typeface="Times New Roman"/>
                        </a:rPr>
                        <a:t>49 </a:t>
                      </a:r>
                      <a:r>
                        <a:rPr lang="ru-RU" sz="1000" b="0" i="0" u="none" strike="noStrike" baseline="0" dirty="0">
                          <a:solidFill>
                            <a:srgbClr val="000000"/>
                          </a:solidFill>
                          <a:latin typeface="Times New Roman"/>
                        </a:rPr>
                        <a:t>учреждений</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49 учреждений</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49 учреждений</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49 учреждений</a:t>
                      </a:r>
                    </a:p>
                  </a:txBody>
                  <a:tcPr marL="4339" marR="4339" marT="4339"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r>
              <a:tr h="857256">
                <a:tc vMerge="1">
                  <a:txBody>
                    <a:bodyPr/>
                    <a:lstStyle/>
                    <a:p>
                      <a:endParaRPr lang="ru-RU"/>
                    </a:p>
                  </a:txBody>
                  <a:tcPr/>
                </a:tc>
                <a:tc>
                  <a:txBody>
                    <a:bodyPr/>
                    <a:lstStyle/>
                    <a:p>
                      <a:pPr algn="l" fontAlgn="b"/>
                      <a:r>
                        <a:rPr lang="ru-RU" sz="1000" b="0" i="0" u="none" strike="noStrike" baseline="0" dirty="0">
                          <a:solidFill>
                            <a:srgbClr val="000000"/>
                          </a:solidFill>
                          <a:latin typeface="Times New Roman"/>
                        </a:rPr>
                        <a:t>изготовление и распространение памяток по профилактике терроризма, правила поведения при угрозе и совершении террористического акта (рынки, общественный транспорт</a:t>
                      </a:r>
                      <a:r>
                        <a:rPr lang="ru-RU" sz="1000" b="0" i="0" u="none" strike="noStrike" baseline="0" dirty="0" smtClean="0">
                          <a:solidFill>
                            <a:srgbClr val="000000"/>
                          </a:solidFill>
                          <a:latin typeface="Times New Roman"/>
                        </a:rPr>
                        <a:t>)</a:t>
                      </a:r>
                    </a:p>
                    <a:p>
                      <a:pPr algn="l" fontAlgn="b"/>
                      <a:endParaRPr lang="ru-RU" sz="1000" b="0" i="0" u="none" strike="noStrike" baseline="0" dirty="0">
                        <a:solidFill>
                          <a:srgbClr val="000000"/>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smtClean="0">
                          <a:solidFill>
                            <a:srgbClr val="000000"/>
                          </a:solidFill>
                          <a:latin typeface="Times New Roman"/>
                        </a:rPr>
                        <a:t>300 </a:t>
                      </a:r>
                      <a:r>
                        <a:rPr lang="ru-RU" sz="1000" b="0" i="0" u="none" strike="noStrike" baseline="0" dirty="0">
                          <a:solidFill>
                            <a:srgbClr val="000000"/>
                          </a:solidFill>
                          <a:latin typeface="Times New Roman"/>
                        </a:rPr>
                        <a:t>шт.</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smtClean="0">
                          <a:solidFill>
                            <a:srgbClr val="000000"/>
                          </a:solidFill>
                          <a:latin typeface="Times New Roman"/>
                        </a:rPr>
                        <a:t>350 </a:t>
                      </a:r>
                      <a:r>
                        <a:rPr lang="ru-RU" sz="1000" b="0" i="0" u="none" strike="noStrike" baseline="0" dirty="0">
                          <a:solidFill>
                            <a:srgbClr val="000000"/>
                          </a:solidFill>
                          <a:latin typeface="Times New Roman"/>
                        </a:rPr>
                        <a:t>шт.</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smtClean="0">
                          <a:solidFill>
                            <a:srgbClr val="000000"/>
                          </a:solidFill>
                          <a:latin typeface="Times New Roman"/>
                        </a:rPr>
                        <a:t>400 </a:t>
                      </a:r>
                      <a:r>
                        <a:rPr lang="ru-RU" sz="1000" b="0" i="0" u="none" strike="noStrike" baseline="0" dirty="0">
                          <a:solidFill>
                            <a:srgbClr val="000000"/>
                          </a:solidFill>
                          <a:latin typeface="Times New Roman"/>
                        </a:rPr>
                        <a:t>шт.</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smtClean="0">
                          <a:solidFill>
                            <a:srgbClr val="000000"/>
                          </a:solidFill>
                          <a:latin typeface="Times New Roman"/>
                        </a:rPr>
                        <a:t>400 </a:t>
                      </a:r>
                      <a:r>
                        <a:rPr lang="ru-RU" sz="1000" b="0" i="0" u="none" strike="noStrike" baseline="0" dirty="0">
                          <a:solidFill>
                            <a:srgbClr val="000000"/>
                          </a:solidFill>
                          <a:latin typeface="Times New Roman"/>
                        </a:rPr>
                        <a:t>шт.</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smtClean="0">
                          <a:solidFill>
                            <a:srgbClr val="000000"/>
                          </a:solidFill>
                          <a:latin typeface="Times New Roman"/>
                        </a:rPr>
                        <a:t>400 </a:t>
                      </a:r>
                      <a:r>
                        <a:rPr lang="ru-RU" sz="1000" b="0" i="0" u="none" strike="noStrike" baseline="0" dirty="0">
                          <a:solidFill>
                            <a:srgbClr val="000000"/>
                          </a:solidFill>
                          <a:latin typeface="Times New Roman"/>
                        </a:rPr>
                        <a:t>шт.</a:t>
                      </a:r>
                    </a:p>
                  </a:txBody>
                  <a:tcPr marL="4339" marR="4339" marT="4339"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r h="302900">
                <a:tc rowSpan="4">
                  <a:txBody>
                    <a:bodyPr/>
                    <a:lstStyle/>
                    <a:p>
                      <a:pPr algn="l" rtl="0" fontAlgn="t"/>
                      <a:r>
                        <a:rPr lang="ru-RU" sz="1000" b="1" i="0" u="none" strike="noStrike" baseline="0" dirty="0">
                          <a:solidFill>
                            <a:srgbClr val="000000"/>
                          </a:solidFill>
                          <a:latin typeface="Times New Roman"/>
                        </a:rPr>
                        <a:t>Муниципальная программа "Развитие сети спортивных сооружений в Пугачевском муниципальном районе"</a:t>
                      </a:r>
                      <a:r>
                        <a:rPr lang="ru-RU" sz="1000" b="0" i="0" u="none" strike="noStrike" baseline="0" dirty="0">
                          <a:solidFill>
                            <a:srgbClr val="000000"/>
                          </a:solidFill>
                          <a:latin typeface="Times New Roman"/>
                        </a:rPr>
                        <a:t> </a:t>
                      </a:r>
                      <a:endParaRPr lang="ru-RU" sz="1000" b="1" i="0" u="none" strike="noStrike" baseline="0" dirty="0">
                        <a:solidFill>
                          <a:srgbClr val="000000"/>
                        </a:solidFill>
                        <a:latin typeface="Times New Roman"/>
                      </a:endParaRPr>
                    </a:p>
                  </a:txBody>
                  <a:tcPr marL="4339" marR="4339" marT="4339"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rtl="0" fontAlgn="b"/>
                      <a:r>
                        <a:rPr lang="ru-RU" sz="1000" b="0" i="0" u="none" strike="noStrike" baseline="0" dirty="0">
                          <a:solidFill>
                            <a:srgbClr val="000000"/>
                          </a:solidFill>
                          <a:latin typeface="Times New Roman"/>
                        </a:rPr>
                        <a:t>расширение возможности организации тренировок </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524 шт.</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524 шт.</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 -</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 -</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 -</a:t>
                      </a:r>
                    </a:p>
                  </a:txBody>
                  <a:tcPr marL="4339" marR="4339" marT="4339"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r>
              <a:tr h="486634">
                <a:tc vMerge="1">
                  <a:txBody>
                    <a:bodyPr/>
                    <a:lstStyle/>
                    <a:p>
                      <a:endParaRPr lang="ru-RU"/>
                    </a:p>
                  </a:txBody>
                  <a:tcPr/>
                </a:tc>
                <a:tc>
                  <a:txBody>
                    <a:bodyPr/>
                    <a:lstStyle/>
                    <a:p>
                      <a:pPr algn="l" rtl="0" fontAlgn="b"/>
                      <a:r>
                        <a:rPr lang="ru-RU" sz="1000" b="0" i="0" u="none" strike="noStrike" baseline="0" dirty="0">
                          <a:solidFill>
                            <a:srgbClr val="000000"/>
                          </a:solidFill>
                          <a:latin typeface="Times New Roman"/>
                        </a:rPr>
                        <a:t>установка круговых и прямых беговых дорожек на стадионе</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3 шт.</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smtClean="0">
                          <a:solidFill>
                            <a:srgbClr val="000000"/>
                          </a:solidFill>
                          <a:latin typeface="Times New Roman"/>
                        </a:rPr>
                        <a:t>-</a:t>
                      </a:r>
                      <a:endParaRPr lang="ru-RU" sz="1000" b="0" i="0" u="none" strike="noStrike" baseline="0" dirty="0">
                        <a:solidFill>
                          <a:srgbClr val="000000"/>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 -</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 -</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 -</a:t>
                      </a:r>
                    </a:p>
                  </a:txBody>
                  <a:tcPr marL="4339" marR="4339" marT="4339"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r>
              <a:tr h="492062">
                <a:tc vMerge="1">
                  <a:txBody>
                    <a:bodyPr/>
                    <a:lstStyle/>
                    <a:p>
                      <a:endParaRPr lang="ru-RU"/>
                    </a:p>
                  </a:txBody>
                  <a:tcPr/>
                </a:tc>
                <a:tc>
                  <a:txBody>
                    <a:bodyPr/>
                    <a:lstStyle/>
                    <a:p>
                      <a:pPr algn="l" fontAlgn="b"/>
                      <a:r>
                        <a:rPr lang="ru-RU" sz="1000" b="0" i="0" u="none" strike="noStrike" baseline="0" dirty="0">
                          <a:solidFill>
                            <a:srgbClr val="000000"/>
                          </a:solidFill>
                          <a:latin typeface="Times New Roman"/>
                        </a:rPr>
                        <a:t>увеличение числа жителей района, систематически занимающихся физической культурой и спортом</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до 35%</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до </a:t>
                      </a:r>
                      <a:r>
                        <a:rPr lang="ru-RU" sz="1000" b="0" i="0" u="none" strike="noStrike" baseline="0" dirty="0" smtClean="0">
                          <a:solidFill>
                            <a:srgbClr val="000000"/>
                          </a:solidFill>
                          <a:latin typeface="Times New Roman"/>
                        </a:rPr>
                        <a:t>40%</a:t>
                      </a:r>
                      <a:endParaRPr lang="ru-RU" sz="1000" b="0" i="0" u="none" strike="noStrike" baseline="0" dirty="0">
                        <a:solidFill>
                          <a:srgbClr val="000000"/>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 - </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 - </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 - </a:t>
                      </a:r>
                    </a:p>
                  </a:txBody>
                  <a:tcPr marL="4339" marR="4339" marT="4339"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r>
              <a:tr h="716701">
                <a:tc vMerge="1">
                  <a:txBody>
                    <a:bodyPr/>
                    <a:lstStyle/>
                    <a:p>
                      <a:endParaRPr lang="ru-RU"/>
                    </a:p>
                  </a:txBody>
                  <a:tcPr/>
                </a:tc>
                <a:tc>
                  <a:txBody>
                    <a:bodyPr/>
                    <a:lstStyle/>
                    <a:p>
                      <a:pPr algn="l" fontAlgn="b"/>
                      <a:r>
                        <a:rPr lang="ru-RU" sz="1000" b="0" i="0" u="none" strike="noStrike" baseline="0" dirty="0">
                          <a:solidFill>
                            <a:srgbClr val="000000"/>
                          </a:solidFill>
                          <a:latin typeface="Times New Roman"/>
                        </a:rPr>
                        <a:t>увеличение числа детей и подростков, занимающихся в спортивных школах и секциях района</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до 40%</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до </a:t>
                      </a:r>
                      <a:r>
                        <a:rPr lang="ru-RU" sz="1000" b="0" i="0" u="none" strike="noStrike" baseline="0" dirty="0" smtClean="0">
                          <a:solidFill>
                            <a:srgbClr val="000000"/>
                          </a:solidFill>
                          <a:latin typeface="Times New Roman"/>
                        </a:rPr>
                        <a:t>45%</a:t>
                      </a:r>
                      <a:endParaRPr lang="ru-RU" sz="1000" b="0" i="0" u="none" strike="noStrike" baseline="0" dirty="0">
                        <a:solidFill>
                          <a:srgbClr val="000000"/>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 - </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 - </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 - </a:t>
                      </a:r>
                    </a:p>
                  </a:txBody>
                  <a:tcPr marL="4339" marR="4339" marT="4339"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bl>
          </a:graphicData>
        </a:graphic>
      </p:graphicFrame>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Таблица 2"/>
          <p:cNvGraphicFramePr>
            <a:graphicFrameLocks noGrp="1"/>
          </p:cNvGraphicFramePr>
          <p:nvPr/>
        </p:nvGraphicFramePr>
        <p:xfrm>
          <a:off x="357158" y="285728"/>
          <a:ext cx="8501122" cy="6143237"/>
        </p:xfrm>
        <a:graphic>
          <a:graphicData uri="http://schemas.openxmlformats.org/drawingml/2006/table">
            <a:tbl>
              <a:tblPr/>
              <a:tblGrid>
                <a:gridCol w="2145333"/>
                <a:gridCol w="2145332"/>
                <a:gridCol w="677865"/>
                <a:gridCol w="551231"/>
                <a:gridCol w="573579"/>
                <a:gridCol w="558680"/>
                <a:gridCol w="1849102"/>
              </a:tblGrid>
              <a:tr h="1051673">
                <a:tc>
                  <a:txBody>
                    <a:bodyPr/>
                    <a:lstStyle/>
                    <a:p>
                      <a:pPr algn="l" rtl="0" fontAlgn="b"/>
                      <a:r>
                        <a:rPr lang="ru-RU" sz="1000" b="1" i="0" u="none" strike="noStrike" baseline="0" dirty="0">
                          <a:solidFill>
                            <a:srgbClr val="000000"/>
                          </a:solidFill>
                          <a:latin typeface="Times New Roman"/>
                        </a:rPr>
                        <a:t>Муниципальная программа "Обеспечение жилыми помещениями молодых семей, проживающих на территории Пугачевского муниципального района Саратовской области" </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rtl="0" fontAlgn="t"/>
                      <a:r>
                        <a:rPr lang="ru-RU" sz="1000" b="0" i="0" u="none" strike="noStrike" baseline="0" dirty="0">
                          <a:solidFill>
                            <a:srgbClr val="000000"/>
                          </a:solidFill>
                          <a:latin typeface="Times New Roman"/>
                        </a:rPr>
                        <a:t>количество выданных  свидетельств о праве на получение социальной выплаты</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10 шт.</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15 шт.</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smtClean="0">
                          <a:solidFill>
                            <a:srgbClr val="000000"/>
                          </a:solidFill>
                          <a:latin typeface="Times New Roman"/>
                        </a:rPr>
                        <a:t>15 шт.</a:t>
                      </a:r>
                      <a:endParaRPr lang="ru-RU" sz="1000" b="0" i="0" u="none" strike="noStrike" baseline="0" dirty="0">
                        <a:solidFill>
                          <a:srgbClr val="000000"/>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smtClean="0">
                          <a:solidFill>
                            <a:srgbClr val="000000"/>
                          </a:solidFill>
                          <a:latin typeface="Times New Roman"/>
                        </a:rPr>
                        <a:t>15 шт.</a:t>
                      </a:r>
                      <a:endParaRPr lang="ru-RU" sz="1000" b="0" i="0" u="none" strike="noStrike" baseline="0" dirty="0">
                        <a:solidFill>
                          <a:srgbClr val="000000"/>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smtClean="0">
                          <a:solidFill>
                            <a:srgbClr val="000000"/>
                          </a:solidFill>
                          <a:latin typeface="Times New Roman"/>
                        </a:rPr>
                        <a:t>15 шт.</a:t>
                      </a:r>
                      <a:endParaRPr lang="ru-RU" sz="1000" b="0" i="0" u="none" strike="noStrike" baseline="0" dirty="0">
                        <a:solidFill>
                          <a:srgbClr val="000000"/>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r>
              <a:tr h="532132">
                <a:tc rowSpan="7">
                  <a:txBody>
                    <a:bodyPr/>
                    <a:lstStyle/>
                    <a:p>
                      <a:pPr algn="l" rtl="0" fontAlgn="t"/>
                      <a:r>
                        <a:rPr lang="ru-RU" sz="1000" b="1" i="0" u="none" strike="noStrike" baseline="0" dirty="0">
                          <a:solidFill>
                            <a:srgbClr val="000000"/>
                          </a:solidFill>
                          <a:latin typeface="Times New Roman"/>
                        </a:rPr>
                        <a:t>Муниципальная программа "Развитие культуры Пугачевского муниципального района"</a:t>
                      </a:r>
                      <a:r>
                        <a:rPr lang="ru-RU" sz="1000" b="0" i="0" u="none" strike="noStrike" baseline="0" dirty="0">
                          <a:solidFill>
                            <a:srgbClr val="000000"/>
                          </a:solidFill>
                          <a:latin typeface="Times New Roman"/>
                        </a:rPr>
                        <a:t> </a:t>
                      </a:r>
                      <a:endParaRPr lang="ru-RU" sz="1000" b="1" i="0" u="none" strike="noStrike" baseline="0" dirty="0">
                        <a:solidFill>
                          <a:srgbClr val="000000"/>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rtl="0" fontAlgn="t"/>
                      <a:r>
                        <a:rPr lang="ru-RU" sz="1000" b="0" i="0" u="none" strike="noStrike" baseline="0" dirty="0">
                          <a:solidFill>
                            <a:srgbClr val="000000"/>
                          </a:solidFill>
                          <a:latin typeface="Times New Roman"/>
                        </a:rPr>
                        <a:t>увеличение количества учащихся ДШИ - участников конкурсов и фестивалей</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0,2%</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smtClean="0">
                          <a:solidFill>
                            <a:srgbClr val="000000"/>
                          </a:solidFill>
                          <a:latin typeface="Times New Roman"/>
                        </a:rPr>
                        <a:t>-</a:t>
                      </a:r>
                      <a:endParaRPr lang="ru-RU" sz="1000" b="0" i="0" u="none" strike="noStrike" baseline="0" dirty="0">
                        <a:solidFill>
                          <a:srgbClr val="000000"/>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 -</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 -</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 -</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r>
              <a:tr h="630773">
                <a:tc vMerge="1">
                  <a:txBody>
                    <a:bodyPr/>
                    <a:lstStyle/>
                    <a:p>
                      <a:endParaRPr lang="ru-RU"/>
                    </a:p>
                  </a:txBody>
                  <a:tcPr/>
                </a:tc>
                <a:tc>
                  <a:txBody>
                    <a:bodyPr/>
                    <a:lstStyle/>
                    <a:p>
                      <a:pPr algn="l" rtl="0" fontAlgn="t"/>
                      <a:r>
                        <a:rPr lang="ru-RU" sz="1000" b="0" i="0" u="none" strike="noStrike" baseline="0" dirty="0">
                          <a:solidFill>
                            <a:srgbClr val="000000"/>
                          </a:solidFill>
                          <a:latin typeface="Times New Roman"/>
                        </a:rPr>
                        <a:t>сохранение достигнутых показателей повышения оплаты труда работников учреждений культуры</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100%</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100%</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100%</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100%</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100%</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r>
              <a:tr h="928694">
                <a:tc vMerge="1">
                  <a:txBody>
                    <a:bodyPr/>
                    <a:lstStyle/>
                    <a:p>
                      <a:endParaRPr lang="ru-RU"/>
                    </a:p>
                  </a:txBody>
                  <a:tcPr/>
                </a:tc>
                <a:tc>
                  <a:txBody>
                    <a:bodyPr/>
                    <a:lstStyle/>
                    <a:p>
                      <a:pPr algn="l" rtl="0" fontAlgn="t"/>
                      <a:r>
                        <a:rPr lang="ru-RU" sz="1000" b="0" i="0" u="none" strike="noStrike" baseline="0" dirty="0">
                          <a:solidFill>
                            <a:srgbClr val="000000"/>
                          </a:solidFill>
                          <a:latin typeface="Times New Roman"/>
                        </a:rPr>
                        <a:t>сохранение достигнутых показателей повышения оплаты труда педагогическим работникам образовательных  учреждений дополнительного образования детей</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100%</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100%</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100%</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100%</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100%</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r>
              <a:tr h="714380">
                <a:tc vMerge="1">
                  <a:txBody>
                    <a:bodyPr/>
                    <a:lstStyle/>
                    <a:p>
                      <a:endParaRPr lang="ru-RU"/>
                    </a:p>
                  </a:txBody>
                  <a:tcPr/>
                </a:tc>
                <a:tc>
                  <a:txBody>
                    <a:bodyPr/>
                    <a:lstStyle/>
                    <a:p>
                      <a:pPr algn="l" rtl="0" fontAlgn="t"/>
                      <a:r>
                        <a:rPr lang="ru-RU" sz="1000" b="0" i="0" u="none" strike="noStrike" baseline="0" dirty="0">
                          <a:solidFill>
                            <a:srgbClr val="000000"/>
                          </a:solidFill>
                          <a:latin typeface="Times New Roman"/>
                        </a:rPr>
                        <a:t>оснащение материально-технической базы учреждений культуры, в том числе создание виртуального концертного зала</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smtClean="0">
                          <a:solidFill>
                            <a:srgbClr val="000000"/>
                          </a:solidFill>
                          <a:latin typeface="Times New Roman"/>
                        </a:rPr>
                        <a:t>1 шт.</a:t>
                      </a:r>
                      <a:endParaRPr lang="ru-RU" sz="1000" b="0" i="0" u="none" strike="noStrike" baseline="0" dirty="0">
                        <a:solidFill>
                          <a:srgbClr val="000000"/>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smtClean="0">
                          <a:solidFill>
                            <a:srgbClr val="000000"/>
                          </a:solidFill>
                          <a:latin typeface="Times New Roman"/>
                        </a:rPr>
                        <a:t>-</a:t>
                      </a:r>
                      <a:endParaRPr lang="ru-RU" sz="1000" b="0" i="0" u="none" strike="noStrike" baseline="0" dirty="0">
                        <a:solidFill>
                          <a:srgbClr val="000000"/>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 -</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 -</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 -</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r>
              <a:tr h="500066">
                <a:tc vMerge="1">
                  <a:txBody>
                    <a:bodyPr/>
                    <a:lstStyle/>
                    <a:p>
                      <a:endParaRPr lang="ru-RU"/>
                    </a:p>
                  </a:txBody>
                  <a:tcPr/>
                </a:tc>
                <a:tc>
                  <a:txBody>
                    <a:bodyPr/>
                    <a:lstStyle/>
                    <a:p>
                      <a:pPr algn="l" rtl="0" fontAlgn="t"/>
                      <a:r>
                        <a:rPr lang="ru-RU" sz="1000" b="0" i="0" u="none" strike="noStrike" baseline="0" dirty="0">
                          <a:solidFill>
                            <a:srgbClr val="000000"/>
                          </a:solidFill>
                          <a:latin typeface="Times New Roman"/>
                        </a:rPr>
                        <a:t>поступление новых экземпляров книг в библиотечные фонды</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131 экз.</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103 экз.</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 -</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 -</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 -</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r>
              <a:tr h="354127">
                <a:tc vMerge="1">
                  <a:txBody>
                    <a:bodyPr/>
                    <a:lstStyle/>
                    <a:p>
                      <a:endParaRPr lang="ru-RU"/>
                    </a:p>
                  </a:txBody>
                  <a:tcPr/>
                </a:tc>
                <a:tc>
                  <a:txBody>
                    <a:bodyPr/>
                    <a:lstStyle/>
                    <a:p>
                      <a:pPr algn="l" rtl="0" fontAlgn="t"/>
                      <a:r>
                        <a:rPr lang="ru-RU" sz="1000" b="0" i="0" u="none" strike="noStrike" baseline="0" dirty="0">
                          <a:solidFill>
                            <a:srgbClr val="000000"/>
                          </a:solidFill>
                          <a:latin typeface="Times New Roman"/>
                        </a:rPr>
                        <a:t>увеличение количества обслуженного населения в библиотеках</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0,1%</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0,1%</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0,1%</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0,1%</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0,1%</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r>
              <a:tr h="360253">
                <a:tc vMerge="1">
                  <a:txBody>
                    <a:bodyPr/>
                    <a:lstStyle/>
                    <a:p>
                      <a:endParaRPr lang="ru-RU"/>
                    </a:p>
                  </a:txBody>
                  <a:tcPr/>
                </a:tc>
                <a:tc>
                  <a:txBody>
                    <a:bodyPr/>
                    <a:lstStyle/>
                    <a:p>
                      <a:pPr algn="l" rtl="0" fontAlgn="t"/>
                      <a:r>
                        <a:rPr lang="ru-RU" sz="1000" b="0" i="0" u="none" strike="noStrike" baseline="0" dirty="0">
                          <a:solidFill>
                            <a:srgbClr val="000000"/>
                          </a:solidFill>
                          <a:latin typeface="Times New Roman"/>
                        </a:rPr>
                        <a:t>увеличение числа посетителей музеев</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0,1%</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0,2%</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smtClean="0">
                          <a:solidFill>
                            <a:srgbClr val="000000"/>
                          </a:solidFill>
                          <a:latin typeface="Times New Roman"/>
                        </a:rPr>
                        <a:t>0,3%</a:t>
                      </a:r>
                      <a:endParaRPr lang="ru-RU" sz="1000" b="0" i="0" u="none" strike="noStrike" baseline="0" dirty="0">
                        <a:solidFill>
                          <a:srgbClr val="000000"/>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smtClean="0">
                          <a:solidFill>
                            <a:srgbClr val="000000"/>
                          </a:solidFill>
                          <a:latin typeface="Times New Roman"/>
                        </a:rPr>
                        <a:t>0,3%</a:t>
                      </a:r>
                      <a:endParaRPr lang="ru-RU" sz="1000" b="0" i="0" u="none" strike="noStrike" baseline="0" dirty="0">
                        <a:solidFill>
                          <a:srgbClr val="000000"/>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smtClean="0">
                          <a:solidFill>
                            <a:srgbClr val="000000"/>
                          </a:solidFill>
                          <a:latin typeface="Times New Roman"/>
                        </a:rPr>
                        <a:t>0,3%</a:t>
                      </a:r>
                      <a:endParaRPr lang="ru-RU" sz="1000" b="0" i="0" u="none" strike="noStrike" baseline="0" dirty="0">
                        <a:solidFill>
                          <a:srgbClr val="000000"/>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r>
              <a:tr h="266067">
                <a:tc>
                  <a:txBody>
                    <a:bodyPr/>
                    <a:lstStyle/>
                    <a:p>
                      <a:pPr algn="l" rtl="0" fontAlgn="t"/>
                      <a:r>
                        <a:rPr lang="ru-RU" sz="1000" b="1" i="0" u="none" strike="noStrike" baseline="0" dirty="0" smtClean="0">
                          <a:solidFill>
                            <a:srgbClr val="000000"/>
                          </a:solidFill>
                          <a:latin typeface="Times New Roman"/>
                        </a:rPr>
                        <a:t>Муниципальная программа "Организация и реализация мероприятий по строительству системы водоснабжения на территории Пугачевского муниципального района Саратовской области"</a:t>
                      </a:r>
                      <a:endParaRPr lang="ru-RU" sz="1000" b="1" i="0" u="none" strike="noStrike" baseline="0" dirty="0">
                        <a:solidFill>
                          <a:srgbClr val="000000"/>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rtl="0" fontAlgn="t"/>
                      <a:r>
                        <a:rPr lang="ru-RU" sz="1000" kern="1200" dirty="0" smtClean="0">
                          <a:solidFill>
                            <a:schemeClr val="tx1"/>
                          </a:solidFill>
                          <a:latin typeface="Times New Roman" pitchFamily="18" charset="0"/>
                          <a:ea typeface="+mn-ea"/>
                          <a:cs typeface="Times New Roman" pitchFamily="18" charset="0"/>
                        </a:rPr>
                        <a:t>увеличение количества граждан обеспеченных качественной питьевой водой</a:t>
                      </a:r>
                      <a:endParaRPr lang="ru-RU" sz="1000" b="0" i="0" u="none" strike="noStrike" baseline="0" dirty="0">
                        <a:solidFill>
                          <a:srgbClr val="000000"/>
                        </a:solidFill>
                        <a:latin typeface="Times New Roman" pitchFamily="18" charset="0"/>
                        <a:cs typeface="Times New Roman" pitchFamily="18" charset="0"/>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smtClean="0">
                          <a:solidFill>
                            <a:srgbClr val="000000"/>
                          </a:solidFill>
                          <a:latin typeface="Times New Roman"/>
                        </a:rPr>
                        <a:t>-</a:t>
                      </a:r>
                      <a:endParaRPr lang="ru-RU" sz="1000" b="0" i="0" u="none" strike="noStrike" baseline="0" dirty="0">
                        <a:solidFill>
                          <a:srgbClr val="000000"/>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smtClean="0">
                          <a:solidFill>
                            <a:srgbClr val="000000"/>
                          </a:solidFill>
                          <a:latin typeface="Times New Roman"/>
                        </a:rPr>
                        <a:t>400 чел.</a:t>
                      </a:r>
                      <a:endParaRPr lang="ru-RU" sz="1000" b="0" i="0" u="none" strike="noStrike" baseline="0" dirty="0">
                        <a:solidFill>
                          <a:srgbClr val="000000"/>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smtClean="0">
                          <a:solidFill>
                            <a:srgbClr val="000000"/>
                          </a:solidFill>
                          <a:latin typeface="Times New Roman"/>
                        </a:rPr>
                        <a:t>-</a:t>
                      </a:r>
                      <a:endParaRPr lang="ru-RU" sz="1000" b="0" i="0" u="none" strike="noStrike" baseline="0" dirty="0">
                        <a:solidFill>
                          <a:srgbClr val="000000"/>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smtClean="0">
                          <a:solidFill>
                            <a:srgbClr val="000000"/>
                          </a:solidFill>
                          <a:latin typeface="Times New Roman"/>
                        </a:rPr>
                        <a:t>-</a:t>
                      </a:r>
                      <a:endParaRPr lang="ru-RU" sz="1000" b="0" i="0" u="none" strike="noStrike" baseline="0" dirty="0">
                        <a:solidFill>
                          <a:srgbClr val="000000"/>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smtClean="0">
                          <a:solidFill>
                            <a:srgbClr val="000000"/>
                          </a:solidFill>
                          <a:latin typeface="Times New Roman"/>
                        </a:rPr>
                        <a:t>-</a:t>
                      </a:r>
                      <a:endParaRPr lang="ru-RU" sz="1000" b="0" i="0" u="none" strike="noStrike" baseline="0" dirty="0">
                        <a:solidFill>
                          <a:srgbClr val="000000"/>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r>
            </a:tbl>
          </a:graphicData>
        </a:graphic>
      </p:graphicFrame>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Таблица 1"/>
          <p:cNvGraphicFramePr>
            <a:graphicFrameLocks noGrp="1"/>
          </p:cNvGraphicFramePr>
          <p:nvPr/>
        </p:nvGraphicFramePr>
        <p:xfrm>
          <a:off x="285720" y="214290"/>
          <a:ext cx="8572559" cy="6009693"/>
        </p:xfrm>
        <a:graphic>
          <a:graphicData uri="http://schemas.openxmlformats.org/drawingml/2006/table">
            <a:tbl>
              <a:tblPr/>
              <a:tblGrid>
                <a:gridCol w="2428892"/>
                <a:gridCol w="2571768"/>
                <a:gridCol w="785818"/>
                <a:gridCol w="728669"/>
                <a:gridCol w="677012"/>
                <a:gridCol w="659427"/>
                <a:gridCol w="720973"/>
              </a:tblGrid>
              <a:tr h="1001909">
                <a:tc>
                  <a:txBody>
                    <a:bodyPr/>
                    <a:lstStyle/>
                    <a:p>
                      <a:pPr algn="l" rtl="0" fontAlgn="t"/>
                      <a:r>
                        <a:rPr lang="ru-RU" sz="1000" b="1" i="0" u="none" strike="noStrike" baseline="0" dirty="0">
                          <a:solidFill>
                            <a:srgbClr val="000000"/>
                          </a:solidFill>
                          <a:latin typeface="Times New Roman"/>
                        </a:rPr>
                        <a:t>Муниципальная программа "Совершенствование системы оплаты труда в муниципальных учреждениях  Пугачевского муниципального района"</a:t>
                      </a:r>
                      <a:r>
                        <a:rPr lang="ru-RU" sz="1000" b="0" i="0" u="none" strike="noStrike" baseline="0" dirty="0">
                          <a:solidFill>
                            <a:srgbClr val="000000"/>
                          </a:solidFill>
                          <a:latin typeface="Times New Roman"/>
                        </a:rPr>
                        <a:t> </a:t>
                      </a:r>
                      <a:endParaRPr lang="ru-RU" sz="1000" b="1" i="0" u="none" strike="noStrike" baseline="0" dirty="0">
                        <a:solidFill>
                          <a:srgbClr val="000000"/>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rtl="0" fontAlgn="t"/>
                      <a:r>
                        <a:rPr lang="ru-RU" sz="1000" b="0" i="0" u="none" strike="noStrike" baseline="0" dirty="0">
                          <a:solidFill>
                            <a:srgbClr val="000000"/>
                          </a:solidFill>
                          <a:latin typeface="Times New Roman"/>
                        </a:rPr>
                        <a:t>Обеспечение месячной заработной платы работников муниципальных учреждений и органов местного самоуправления, полностью отработавших за этот период норму рабочего времени и выполнивших нормы труда (трудовые обязанности), в размере МРОТ</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100%</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100%</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100%</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100%</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100%</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r>
              <a:tr h="693050">
                <a:tc rowSpan="2">
                  <a:txBody>
                    <a:bodyPr/>
                    <a:lstStyle/>
                    <a:p>
                      <a:pPr algn="l" rtl="0" fontAlgn="t"/>
                      <a:r>
                        <a:rPr lang="ru-RU" sz="1000" b="1" i="0" u="none" strike="noStrike" baseline="0" dirty="0" smtClean="0">
                          <a:solidFill>
                            <a:srgbClr val="000000"/>
                          </a:solidFill>
                          <a:latin typeface="Times New Roman"/>
                        </a:rPr>
                        <a:t>Муниципальная программа "Развитие туризма на территории Пугачевского муниципального района"</a:t>
                      </a:r>
                      <a:endParaRPr lang="ru-RU" sz="1000" b="1" i="0" u="none" strike="noStrike" baseline="0" dirty="0">
                        <a:solidFill>
                          <a:srgbClr val="000000"/>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rtl="0" fontAlgn="t"/>
                      <a:r>
                        <a:rPr lang="ru-RU" sz="1000" kern="1200" dirty="0" smtClean="0">
                          <a:solidFill>
                            <a:schemeClr val="tx1"/>
                          </a:solidFill>
                          <a:latin typeface="Times New Roman" pitchFamily="18" charset="0"/>
                          <a:ea typeface="+mn-ea"/>
                          <a:cs typeface="Times New Roman" pitchFamily="18" charset="0"/>
                        </a:rPr>
                        <a:t>Увеличение количества  туристов,  прибывших  на  территорию Пугачевского района</a:t>
                      </a:r>
                      <a:endParaRPr lang="ru-RU" sz="1000" b="0" i="0" u="none" strike="noStrike" baseline="0" dirty="0">
                        <a:solidFill>
                          <a:srgbClr val="000000"/>
                        </a:solidFill>
                        <a:latin typeface="Times New Roman" pitchFamily="18" charset="0"/>
                        <a:cs typeface="Times New Roman" pitchFamily="18" charset="0"/>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smtClean="0">
                          <a:solidFill>
                            <a:srgbClr val="000000"/>
                          </a:solidFill>
                          <a:latin typeface="Times New Roman"/>
                        </a:rPr>
                        <a:t>-</a:t>
                      </a:r>
                      <a:endParaRPr lang="ru-RU" sz="1000" b="0" i="0" u="none" strike="noStrike" baseline="0" dirty="0">
                        <a:solidFill>
                          <a:srgbClr val="000000"/>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smtClean="0">
                          <a:solidFill>
                            <a:srgbClr val="000000"/>
                          </a:solidFill>
                          <a:latin typeface="Times New Roman"/>
                        </a:rPr>
                        <a:t>-</a:t>
                      </a:r>
                      <a:endParaRPr lang="ru-RU" sz="1000" b="0" i="0" u="none" strike="noStrike" baseline="0" dirty="0">
                        <a:solidFill>
                          <a:srgbClr val="000000"/>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smtClean="0">
                          <a:solidFill>
                            <a:srgbClr val="000000"/>
                          </a:solidFill>
                          <a:latin typeface="Times New Roman"/>
                        </a:rPr>
                        <a:t>до 30 тыс. чел.</a:t>
                      </a:r>
                      <a:endParaRPr lang="ru-RU" sz="1000" b="0" i="0" u="none" strike="noStrike" baseline="0" dirty="0">
                        <a:solidFill>
                          <a:srgbClr val="000000"/>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smtClean="0">
                          <a:solidFill>
                            <a:srgbClr val="000000"/>
                          </a:solidFill>
                          <a:latin typeface="Times New Roman"/>
                        </a:rPr>
                        <a:t>-</a:t>
                      </a:r>
                      <a:endParaRPr lang="ru-RU" sz="1000" b="0" i="0" u="none" strike="noStrike" baseline="0" dirty="0">
                        <a:solidFill>
                          <a:srgbClr val="000000"/>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endParaRPr lang="ru-RU" sz="1000" b="0" i="0" u="none" strike="noStrike" baseline="0" dirty="0">
                        <a:solidFill>
                          <a:srgbClr val="000000"/>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r>
              <a:tr h="693050">
                <a:tc vMerge="1">
                  <a:txBody>
                    <a:bodyPr/>
                    <a:lstStyle/>
                    <a:p>
                      <a:pPr algn="l" rtl="0" fontAlgn="t"/>
                      <a:endParaRPr lang="ru-RU" sz="1000" b="1" i="0" u="none" strike="noStrike" baseline="0" dirty="0">
                        <a:solidFill>
                          <a:srgbClr val="000000"/>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rtl="0" fontAlgn="t"/>
                      <a:r>
                        <a:rPr lang="ru-RU" sz="1000" kern="1200" dirty="0" smtClean="0">
                          <a:solidFill>
                            <a:schemeClr val="tx1"/>
                          </a:solidFill>
                          <a:latin typeface="Times New Roman" pitchFamily="18" charset="0"/>
                          <a:ea typeface="+mn-ea"/>
                          <a:cs typeface="Times New Roman" pitchFamily="18" charset="0"/>
                        </a:rPr>
                        <a:t>Увеличение количества информационной продукции о туристическом потенциале</a:t>
                      </a:r>
                      <a:endParaRPr lang="ru-RU" sz="1000" b="0" i="0" u="none" strike="noStrike" baseline="0" dirty="0">
                        <a:solidFill>
                          <a:srgbClr val="000000"/>
                        </a:solidFill>
                        <a:latin typeface="Times New Roman" pitchFamily="18" charset="0"/>
                        <a:cs typeface="Times New Roman" pitchFamily="18" charset="0"/>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smtClean="0">
                          <a:solidFill>
                            <a:srgbClr val="000000"/>
                          </a:solidFill>
                          <a:latin typeface="Times New Roman"/>
                        </a:rPr>
                        <a:t>-</a:t>
                      </a:r>
                      <a:endParaRPr lang="ru-RU" sz="1000" b="0" i="0" u="none" strike="noStrike" baseline="0" dirty="0">
                        <a:solidFill>
                          <a:srgbClr val="000000"/>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smtClean="0">
                          <a:solidFill>
                            <a:srgbClr val="000000"/>
                          </a:solidFill>
                          <a:latin typeface="Times New Roman"/>
                        </a:rPr>
                        <a:t>-</a:t>
                      </a:r>
                      <a:endParaRPr lang="ru-RU" sz="1000" b="0" i="0" u="none" strike="noStrike" baseline="0" dirty="0">
                        <a:solidFill>
                          <a:srgbClr val="000000"/>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smtClean="0">
                          <a:solidFill>
                            <a:srgbClr val="000000"/>
                          </a:solidFill>
                          <a:latin typeface="Times New Roman"/>
                        </a:rPr>
                        <a:t>1900 шт.</a:t>
                      </a:r>
                      <a:endParaRPr lang="ru-RU" sz="1000" b="0" i="0" u="none" strike="noStrike" baseline="0" dirty="0">
                        <a:solidFill>
                          <a:srgbClr val="000000"/>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smtClean="0">
                          <a:solidFill>
                            <a:srgbClr val="000000"/>
                          </a:solidFill>
                          <a:latin typeface="Times New Roman"/>
                        </a:rPr>
                        <a:t>-</a:t>
                      </a:r>
                      <a:endParaRPr lang="ru-RU" sz="1000" b="0" i="0" u="none" strike="noStrike" baseline="0" dirty="0">
                        <a:solidFill>
                          <a:srgbClr val="000000"/>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smtClean="0">
                          <a:solidFill>
                            <a:srgbClr val="000000"/>
                          </a:solidFill>
                          <a:latin typeface="Times New Roman"/>
                        </a:rPr>
                        <a:t>-</a:t>
                      </a:r>
                      <a:endParaRPr lang="ru-RU" sz="1000" b="0" i="0" u="none" strike="noStrike" baseline="0" dirty="0">
                        <a:solidFill>
                          <a:srgbClr val="000000"/>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r>
              <a:tr h="693050">
                <a:tc rowSpan="3">
                  <a:txBody>
                    <a:bodyPr/>
                    <a:lstStyle/>
                    <a:p>
                      <a:pPr algn="l" rtl="0" fontAlgn="t"/>
                      <a:r>
                        <a:rPr lang="ru-RU" sz="1000" b="1" i="0" u="none" strike="noStrike" baseline="0" dirty="0">
                          <a:solidFill>
                            <a:srgbClr val="000000"/>
                          </a:solidFill>
                          <a:latin typeface="Times New Roman"/>
                        </a:rPr>
                        <a:t>Муниципальная программа "Энергосбережение и повышение энергетической эффективности в Пугачевском муниципальном районе"</a:t>
                      </a:r>
                      <a:r>
                        <a:rPr lang="ru-RU" sz="1000" b="0" i="0" u="none" strike="noStrike" baseline="0" dirty="0">
                          <a:solidFill>
                            <a:srgbClr val="000000"/>
                          </a:solidFill>
                          <a:latin typeface="Times New Roman"/>
                        </a:rPr>
                        <a:t> </a:t>
                      </a:r>
                      <a:endParaRPr lang="ru-RU" sz="1000" b="1" i="0" u="none" strike="noStrike" baseline="0" dirty="0">
                        <a:solidFill>
                          <a:srgbClr val="000000"/>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rtl="0" fontAlgn="t"/>
                      <a:r>
                        <a:rPr lang="ru-RU" sz="1000" b="0" i="0" u="none" strike="noStrike" baseline="0" dirty="0">
                          <a:solidFill>
                            <a:srgbClr val="000000"/>
                          </a:solidFill>
                          <a:latin typeface="Times New Roman"/>
                        </a:rPr>
                        <a:t>Ликвидация неэффективной эксплуатации энергетического оборудования и инженерных сетей и модернизация системы теплоснабжения объектов бюджетной сферы</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4 </a:t>
                      </a:r>
                      <a:endParaRPr lang="ru-RU" sz="1000" b="0" i="0" u="none" strike="noStrike" baseline="0" dirty="0" smtClean="0">
                        <a:solidFill>
                          <a:srgbClr val="000000"/>
                        </a:solidFill>
                        <a:latin typeface="Times New Roman"/>
                      </a:endParaRPr>
                    </a:p>
                    <a:p>
                      <a:pPr algn="ctr" fontAlgn="b"/>
                      <a:r>
                        <a:rPr lang="ru-RU" sz="1000" b="0" i="0" u="none" strike="noStrike" baseline="0" dirty="0" smtClean="0">
                          <a:solidFill>
                            <a:srgbClr val="000000"/>
                          </a:solidFill>
                          <a:latin typeface="Times New Roman"/>
                        </a:rPr>
                        <a:t>учреждения</a:t>
                      </a:r>
                      <a:endParaRPr lang="ru-RU" sz="1000" b="0" i="0" u="none" strike="noStrike" baseline="0" dirty="0">
                        <a:solidFill>
                          <a:srgbClr val="000000"/>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smtClean="0">
                          <a:solidFill>
                            <a:srgbClr val="000000"/>
                          </a:solidFill>
                          <a:latin typeface="Times New Roman"/>
                        </a:rPr>
                        <a:t>1 учреждение</a:t>
                      </a:r>
                      <a:endParaRPr lang="ru-RU" sz="1000" b="0" i="0" u="none" strike="noStrike" baseline="0" dirty="0">
                        <a:solidFill>
                          <a:srgbClr val="000000"/>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 -</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 -</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smtClean="0">
                          <a:solidFill>
                            <a:srgbClr val="000000"/>
                          </a:solidFill>
                          <a:latin typeface="Times New Roman"/>
                        </a:rPr>
                        <a:t>4 </a:t>
                      </a:r>
                    </a:p>
                    <a:p>
                      <a:pPr algn="ctr" fontAlgn="b"/>
                      <a:r>
                        <a:rPr lang="ru-RU" sz="1000" b="0" i="0" u="none" strike="noStrike" baseline="0" dirty="0" smtClean="0">
                          <a:solidFill>
                            <a:srgbClr val="000000"/>
                          </a:solidFill>
                          <a:latin typeface="Times New Roman"/>
                        </a:rPr>
                        <a:t>учреждения</a:t>
                      </a:r>
                      <a:endParaRPr lang="ru-RU" sz="1000" b="0" i="0" u="none" strike="noStrike" baseline="0" dirty="0">
                        <a:solidFill>
                          <a:srgbClr val="000000"/>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r>
              <a:tr h="338992">
                <a:tc vMerge="1">
                  <a:txBody>
                    <a:bodyPr/>
                    <a:lstStyle/>
                    <a:p>
                      <a:endParaRPr lang="ru-RU"/>
                    </a:p>
                  </a:txBody>
                  <a:tcPr/>
                </a:tc>
                <a:tc>
                  <a:txBody>
                    <a:bodyPr/>
                    <a:lstStyle/>
                    <a:p>
                      <a:pPr algn="l" fontAlgn="b"/>
                      <a:r>
                        <a:rPr lang="ru-RU" sz="1000" b="0" i="0" u="none" strike="noStrike" baseline="0" dirty="0">
                          <a:solidFill>
                            <a:srgbClr val="000000"/>
                          </a:solidFill>
                          <a:latin typeface="Times New Roman"/>
                        </a:rPr>
                        <a:t>экономия топлива на объектах бюджетной сферы</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smtClean="0">
                          <a:solidFill>
                            <a:srgbClr val="000000"/>
                          </a:solidFill>
                          <a:latin typeface="Times New Roman"/>
                        </a:rPr>
                        <a:t>28,9</a:t>
                      </a:r>
                    </a:p>
                    <a:p>
                      <a:pPr algn="ctr" fontAlgn="b"/>
                      <a:r>
                        <a:rPr lang="ru-RU" sz="1000" b="0" i="0" u="none" strike="noStrike" baseline="0" dirty="0" smtClean="0">
                          <a:solidFill>
                            <a:srgbClr val="000000"/>
                          </a:solidFill>
                          <a:latin typeface="Times New Roman"/>
                        </a:rPr>
                        <a:t> </a:t>
                      </a:r>
                      <a:r>
                        <a:rPr lang="ru-RU" sz="1000" b="0" i="0" u="none" strike="noStrike" baseline="0" dirty="0">
                          <a:solidFill>
                            <a:srgbClr val="000000"/>
                          </a:solidFill>
                          <a:latin typeface="Times New Roman"/>
                        </a:rPr>
                        <a:t>т.у.т./год</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smtClean="0">
                          <a:solidFill>
                            <a:srgbClr val="000000"/>
                          </a:solidFill>
                          <a:latin typeface="Times New Roman"/>
                        </a:rPr>
                        <a:t>0,2 млн.куб.м</a:t>
                      </a:r>
                      <a:endParaRPr lang="ru-RU" sz="1000" b="0" i="0" u="none" strike="noStrike" baseline="0" dirty="0">
                        <a:solidFill>
                          <a:srgbClr val="000000"/>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 -</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 -</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 -</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r>
              <a:tr h="836180">
                <a:tc vMerge="1">
                  <a:txBody>
                    <a:bodyPr/>
                    <a:lstStyle/>
                    <a:p>
                      <a:endParaRPr lang="ru-RU"/>
                    </a:p>
                  </a:txBody>
                  <a:tcPr/>
                </a:tc>
                <a:tc>
                  <a:txBody>
                    <a:bodyPr/>
                    <a:lstStyle/>
                    <a:p>
                      <a:pPr algn="l" fontAlgn="b"/>
                      <a:r>
                        <a:rPr lang="ru-RU" sz="1000" b="0" i="0" u="none" strike="noStrike" baseline="0" dirty="0">
                          <a:solidFill>
                            <a:srgbClr val="000000"/>
                          </a:solidFill>
                          <a:latin typeface="Times New Roman"/>
                        </a:rPr>
                        <a:t>снижение энергозатрат, оптимизация и автоматизация работы теплоисточников и коммунальных систем бюджетной сферы, экономия затрат на топливно-энергетические ресурсы в объеме</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4 630,6 тыс. руб./год</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smtClean="0">
                          <a:solidFill>
                            <a:srgbClr val="000000"/>
                          </a:solidFill>
                          <a:latin typeface="Times New Roman"/>
                        </a:rPr>
                        <a:t>1105,1 тыс. руб</a:t>
                      </a:r>
                      <a:r>
                        <a:rPr lang="ru-RU" sz="1000" b="0" i="0" u="none" strike="noStrike" baseline="0" dirty="0">
                          <a:solidFill>
                            <a:srgbClr val="000000"/>
                          </a:solidFill>
                          <a:latin typeface="Times New Roman"/>
                        </a:rPr>
                        <a:t>./год</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 -</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 -</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kern="1200" dirty="0" smtClean="0">
                          <a:solidFill>
                            <a:schemeClr val="tx1"/>
                          </a:solidFill>
                          <a:latin typeface="Times New Roman" pitchFamily="18" charset="0"/>
                          <a:ea typeface="+mn-ea"/>
                          <a:cs typeface="Times New Roman" pitchFamily="18" charset="0"/>
                        </a:rPr>
                        <a:t>1105,1 тыс. руб.</a:t>
                      </a:r>
                      <a:endParaRPr lang="ru-RU" sz="1000" b="0" i="0" u="none" strike="noStrike" baseline="0" dirty="0">
                        <a:solidFill>
                          <a:srgbClr val="000000"/>
                        </a:solidFill>
                        <a:latin typeface="Times New Roman" pitchFamily="18" charset="0"/>
                        <a:cs typeface="Times New Roman" pitchFamily="18" charset="0"/>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r>
              <a:tr h="693050">
                <a:tc rowSpan="4">
                  <a:txBody>
                    <a:bodyPr/>
                    <a:lstStyle/>
                    <a:p>
                      <a:pPr algn="l" rtl="0" fontAlgn="t"/>
                      <a:r>
                        <a:rPr lang="ru-RU" sz="1000" b="1" i="0" u="none" strike="noStrike" baseline="0" dirty="0">
                          <a:solidFill>
                            <a:srgbClr val="000000"/>
                          </a:solidFill>
                          <a:latin typeface="Times New Roman"/>
                        </a:rPr>
                        <a:t>Муниципальная программа "Обеспечение безопасности жизнедеятельности населения на территории Пугачевского муниципального района </a:t>
                      </a:r>
                      <a:r>
                        <a:rPr lang="ru-RU" sz="1000" b="1" i="0" u="none" strike="noStrike" baseline="0" dirty="0" smtClean="0">
                          <a:solidFill>
                            <a:srgbClr val="000000"/>
                          </a:solidFill>
                          <a:latin typeface="Times New Roman"/>
                        </a:rPr>
                        <a:t>на"</a:t>
                      </a:r>
                      <a:r>
                        <a:rPr lang="ru-RU" sz="1000" b="0" i="0" u="none" strike="noStrike" baseline="0" dirty="0" smtClean="0">
                          <a:solidFill>
                            <a:srgbClr val="000000"/>
                          </a:solidFill>
                          <a:latin typeface="Times New Roman"/>
                        </a:rPr>
                        <a:t> </a:t>
                      </a:r>
                      <a:endParaRPr lang="ru-RU" sz="1000" b="1" i="0" u="none" strike="noStrike" baseline="0" dirty="0">
                        <a:solidFill>
                          <a:srgbClr val="000000"/>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ru-RU" sz="1000" b="0" i="0" u="none" strike="noStrike" baseline="0" dirty="0">
                          <a:solidFill>
                            <a:srgbClr val="000000"/>
                          </a:solidFill>
                          <a:latin typeface="Times New Roman"/>
                        </a:rPr>
                        <a:t>Охват населения наглядными пособиями по обеспечению безопасности в области гражданской обороны и чрезвычайным ситуациям, пожарной безопасности и безопасности на водных объектах</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100%</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100%</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smtClean="0">
                          <a:solidFill>
                            <a:srgbClr val="000000"/>
                          </a:solidFill>
                          <a:latin typeface="Times New Roman"/>
                        </a:rPr>
                        <a:t>100%</a:t>
                      </a:r>
                      <a:endParaRPr lang="ru-RU" sz="1000" b="0" i="0" u="none" strike="noStrike" baseline="0" dirty="0">
                        <a:solidFill>
                          <a:srgbClr val="000000"/>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 -</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 -</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r>
              <a:tr h="173262">
                <a:tc vMerge="1">
                  <a:txBody>
                    <a:bodyPr/>
                    <a:lstStyle/>
                    <a:p>
                      <a:endParaRPr lang="ru-RU"/>
                    </a:p>
                  </a:txBody>
                  <a:tcPr/>
                </a:tc>
                <a:tc>
                  <a:txBody>
                    <a:bodyPr/>
                    <a:lstStyle/>
                    <a:p>
                      <a:pPr algn="l" fontAlgn="b"/>
                      <a:r>
                        <a:rPr lang="ru-RU" sz="1000" b="0" i="0" u="none" strike="noStrike" baseline="0" dirty="0">
                          <a:solidFill>
                            <a:srgbClr val="000000"/>
                          </a:solidFill>
                          <a:latin typeface="Times New Roman"/>
                        </a:rPr>
                        <a:t>закупка и установка знаков на водных объектах</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5 шт.</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5 шт.</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ru-RU" sz="1000" b="0" i="0" u="none" strike="noStrike" baseline="0" dirty="0" smtClean="0">
                          <a:solidFill>
                            <a:srgbClr val="000000"/>
                          </a:solidFill>
                          <a:latin typeface="Times New Roman"/>
                        </a:rPr>
                        <a:t>7 шт.</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 -</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 -</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r>
              <a:tr h="338992">
                <a:tc vMerge="1">
                  <a:txBody>
                    <a:bodyPr/>
                    <a:lstStyle/>
                    <a:p>
                      <a:endParaRPr lang="ru-RU"/>
                    </a:p>
                  </a:txBody>
                  <a:tcPr/>
                </a:tc>
                <a:tc>
                  <a:txBody>
                    <a:bodyPr/>
                    <a:lstStyle/>
                    <a:p>
                      <a:pPr algn="l" fontAlgn="b"/>
                      <a:r>
                        <a:rPr lang="ru-RU" sz="1000" b="0" i="0" u="none" strike="noStrike" baseline="0" dirty="0">
                          <a:solidFill>
                            <a:srgbClr val="000000"/>
                          </a:solidFill>
                          <a:latin typeface="Times New Roman"/>
                        </a:rPr>
                        <a:t>закупка и использование средств для тушения пожаров</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2 шт.</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2 шт.</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smtClean="0">
                          <a:solidFill>
                            <a:srgbClr val="000000"/>
                          </a:solidFill>
                          <a:latin typeface="Times New Roman"/>
                        </a:rPr>
                        <a:t>-</a:t>
                      </a:r>
                      <a:endParaRPr lang="ru-RU" sz="1000" b="0" i="0" u="none" strike="noStrike" baseline="0" dirty="0">
                        <a:solidFill>
                          <a:srgbClr val="000000"/>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 -</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 -</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r>
              <a:tr h="338992">
                <a:tc vMerge="1">
                  <a:txBody>
                    <a:bodyPr/>
                    <a:lstStyle/>
                    <a:p>
                      <a:pPr algn="l" rtl="0" fontAlgn="t"/>
                      <a:endParaRPr lang="ru-RU" sz="1000" b="1" i="0" u="none" strike="noStrike" baseline="0" dirty="0">
                        <a:solidFill>
                          <a:srgbClr val="000000"/>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ru-RU" sz="1000" kern="1200" dirty="0" smtClean="0">
                          <a:solidFill>
                            <a:schemeClr val="tx1"/>
                          </a:solidFill>
                          <a:latin typeface="Times New Roman" pitchFamily="18" charset="0"/>
                          <a:ea typeface="+mn-ea"/>
                          <a:cs typeface="Times New Roman" pitchFamily="18" charset="0"/>
                        </a:rPr>
                        <a:t>Закупка автономных дымовых датчиков со встроенным звуковым </a:t>
                      </a:r>
                      <a:r>
                        <a:rPr lang="ru-RU" sz="1000" kern="1200" dirty="0" err="1" smtClean="0">
                          <a:solidFill>
                            <a:schemeClr val="tx1"/>
                          </a:solidFill>
                          <a:latin typeface="Times New Roman" pitchFamily="18" charset="0"/>
                          <a:ea typeface="+mn-ea"/>
                          <a:cs typeface="Times New Roman" pitchFamily="18" charset="0"/>
                        </a:rPr>
                        <a:t>извещателем</a:t>
                      </a:r>
                      <a:endParaRPr lang="ru-RU" sz="1000" b="0" i="0" u="none" strike="noStrike" baseline="0" dirty="0">
                        <a:solidFill>
                          <a:srgbClr val="000000"/>
                        </a:solidFill>
                        <a:latin typeface="Times New Roman" pitchFamily="18" charset="0"/>
                        <a:cs typeface="Times New Roman" pitchFamily="18" charset="0"/>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smtClean="0">
                          <a:solidFill>
                            <a:srgbClr val="000000"/>
                          </a:solidFill>
                          <a:latin typeface="Times New Roman"/>
                        </a:rPr>
                        <a:t>-</a:t>
                      </a:r>
                      <a:endParaRPr lang="ru-RU" sz="1000" b="0" i="0" u="none" strike="noStrike" baseline="0" dirty="0">
                        <a:solidFill>
                          <a:srgbClr val="000000"/>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smtClean="0">
                          <a:solidFill>
                            <a:srgbClr val="000000"/>
                          </a:solidFill>
                          <a:latin typeface="Times New Roman"/>
                        </a:rPr>
                        <a:t>-</a:t>
                      </a:r>
                      <a:endParaRPr lang="ru-RU" sz="1000" b="0" i="0" u="none" strike="noStrike" baseline="0" dirty="0">
                        <a:solidFill>
                          <a:srgbClr val="000000"/>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smtClean="0">
                          <a:solidFill>
                            <a:srgbClr val="000000"/>
                          </a:solidFill>
                          <a:latin typeface="Times New Roman"/>
                        </a:rPr>
                        <a:t>10 шт.</a:t>
                      </a:r>
                      <a:endParaRPr lang="ru-RU" sz="1000" b="0" i="0" u="none" strike="noStrike" baseline="0" dirty="0">
                        <a:solidFill>
                          <a:srgbClr val="000000"/>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endParaRPr lang="ru-RU" sz="1000" b="0" i="0" u="none" strike="noStrike" baseline="0" dirty="0">
                        <a:solidFill>
                          <a:srgbClr val="000000"/>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endParaRPr lang="ru-RU" sz="1000" b="0" i="0" u="none" strike="noStrike" baseline="0" dirty="0">
                        <a:solidFill>
                          <a:srgbClr val="000000"/>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r>
            </a:tbl>
          </a:graphicData>
        </a:graphic>
      </p:graphicFrame>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Таблица 1"/>
          <p:cNvGraphicFramePr>
            <a:graphicFrameLocks noGrp="1"/>
          </p:cNvGraphicFramePr>
          <p:nvPr/>
        </p:nvGraphicFramePr>
        <p:xfrm>
          <a:off x="214282" y="1062825"/>
          <a:ext cx="8643998" cy="5221592"/>
        </p:xfrm>
        <a:graphic>
          <a:graphicData uri="http://schemas.openxmlformats.org/drawingml/2006/table">
            <a:tbl>
              <a:tblPr/>
              <a:tblGrid>
                <a:gridCol w="3000396"/>
                <a:gridCol w="1143008"/>
                <a:gridCol w="1143008"/>
                <a:gridCol w="1143008"/>
                <a:gridCol w="1071570"/>
                <a:gridCol w="1143008"/>
              </a:tblGrid>
              <a:tr h="569044">
                <a:tc>
                  <a:txBody>
                    <a:bodyPr/>
                    <a:lstStyle/>
                    <a:p>
                      <a:pPr indent="0" algn="ctr">
                        <a:lnSpc>
                          <a:spcPct val="100000"/>
                        </a:lnSpc>
                        <a:spcAft>
                          <a:spcPts val="0"/>
                        </a:spcAft>
                      </a:pPr>
                      <a:r>
                        <a:rPr lang="ru-RU" sz="1100" b="1" dirty="0">
                          <a:latin typeface="Times New Roman"/>
                          <a:ea typeface="Times New Roman"/>
                        </a:rPr>
                        <a:t>Наименование показателя</a:t>
                      </a:r>
                      <a:endParaRPr lang="ru-RU" sz="1100" dirty="0">
                        <a:latin typeface="Times New Roman"/>
                        <a:ea typeface="Times New Roman"/>
                      </a:endParaRPr>
                    </a:p>
                  </a:txBody>
                  <a:tcPr marL="36358" marR="363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b="1" dirty="0" smtClean="0">
                          <a:latin typeface="Times New Roman"/>
                          <a:ea typeface="Times New Roman"/>
                        </a:rPr>
                        <a:t>2019год</a:t>
                      </a:r>
                      <a:endParaRPr lang="ru-RU" sz="1100" dirty="0">
                        <a:latin typeface="Times New Roman"/>
                        <a:ea typeface="Times New Roman"/>
                      </a:endParaRPr>
                    </a:p>
                  </a:txBody>
                  <a:tcPr marL="36358" marR="363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b="1" dirty="0" smtClean="0">
                          <a:latin typeface="Times New Roman"/>
                          <a:ea typeface="Times New Roman"/>
                        </a:rPr>
                        <a:t>2020 </a:t>
                      </a:r>
                      <a:r>
                        <a:rPr lang="ru-RU" sz="1100" b="1" dirty="0">
                          <a:latin typeface="Times New Roman"/>
                          <a:ea typeface="Times New Roman"/>
                        </a:rPr>
                        <a:t>год</a:t>
                      </a:r>
                      <a:endParaRPr lang="ru-RU" sz="1100" dirty="0">
                        <a:latin typeface="Times New Roman"/>
                        <a:ea typeface="Times New Roman"/>
                      </a:endParaRPr>
                    </a:p>
                  </a:txBody>
                  <a:tcPr marL="36358" marR="363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b="1" dirty="0" smtClean="0">
                          <a:latin typeface="Times New Roman"/>
                          <a:ea typeface="Times New Roman"/>
                        </a:rPr>
                        <a:t>2021 </a:t>
                      </a:r>
                      <a:r>
                        <a:rPr lang="ru-RU" sz="1100" b="1" dirty="0">
                          <a:latin typeface="Times New Roman"/>
                          <a:ea typeface="Times New Roman"/>
                        </a:rPr>
                        <a:t>год</a:t>
                      </a:r>
                      <a:endParaRPr lang="ru-RU" sz="1100" dirty="0">
                        <a:latin typeface="Times New Roman"/>
                        <a:ea typeface="Times New Roman"/>
                      </a:endParaRPr>
                    </a:p>
                  </a:txBody>
                  <a:tcPr marL="36358" marR="363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b="1" dirty="0" smtClean="0">
                          <a:latin typeface="Times New Roman"/>
                          <a:ea typeface="Times New Roman"/>
                        </a:rPr>
                        <a:t>2022 </a:t>
                      </a:r>
                      <a:r>
                        <a:rPr lang="ru-RU" sz="1100" b="1" dirty="0">
                          <a:latin typeface="Times New Roman"/>
                          <a:ea typeface="Times New Roman"/>
                        </a:rPr>
                        <a:t>год</a:t>
                      </a:r>
                      <a:endParaRPr lang="ru-RU" sz="1100" dirty="0">
                        <a:latin typeface="Times New Roman"/>
                        <a:ea typeface="Times New Roman"/>
                      </a:endParaRPr>
                    </a:p>
                  </a:txBody>
                  <a:tcPr marL="36358" marR="363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b="1" dirty="0" smtClean="0">
                          <a:latin typeface="Times New Roman"/>
                          <a:ea typeface="Times New Roman"/>
                        </a:rPr>
                        <a:t>2023 </a:t>
                      </a:r>
                      <a:r>
                        <a:rPr lang="ru-RU" sz="1100" b="1" dirty="0">
                          <a:latin typeface="Times New Roman"/>
                          <a:ea typeface="Times New Roman"/>
                        </a:rPr>
                        <a:t>год</a:t>
                      </a:r>
                      <a:endParaRPr lang="ru-RU" sz="1100" dirty="0">
                        <a:latin typeface="Times New Roman"/>
                        <a:ea typeface="Times New Roman"/>
                      </a:endParaRPr>
                    </a:p>
                  </a:txBody>
                  <a:tcPr marL="36358" marR="363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r h="359392">
                <a:tc>
                  <a:txBody>
                    <a:bodyPr/>
                    <a:lstStyle/>
                    <a:p>
                      <a:pPr indent="0" algn="l">
                        <a:lnSpc>
                          <a:spcPct val="100000"/>
                        </a:lnSpc>
                        <a:spcAft>
                          <a:spcPts val="0"/>
                        </a:spcAft>
                      </a:pPr>
                      <a:r>
                        <a:rPr lang="ru-RU" sz="1100" b="1" dirty="0">
                          <a:latin typeface="Times New Roman"/>
                          <a:ea typeface="Times New Roman"/>
                        </a:rPr>
                        <a:t>ИСТОЧНИКИ ФИНАНСИРОВАНИЯ ДЕФИЦИТА  БЮДЖЕТА, ВСЕГО</a:t>
                      </a:r>
                      <a:endParaRPr lang="ru-RU" sz="1100" dirty="0">
                        <a:latin typeface="Times New Roman"/>
                        <a:ea typeface="Times New Roman"/>
                      </a:endParaRPr>
                    </a:p>
                  </a:txBody>
                  <a:tcPr marL="36358" marR="3635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b="1" dirty="0" smtClean="0">
                          <a:latin typeface="Times New Roman"/>
                          <a:ea typeface="Times New Roman"/>
                        </a:rPr>
                        <a:t>-20 171,5</a:t>
                      </a:r>
                      <a:endParaRPr lang="ru-RU" sz="1100" dirty="0">
                        <a:latin typeface="Times New Roman"/>
                        <a:ea typeface="Times New Roman"/>
                      </a:endParaRPr>
                    </a:p>
                  </a:txBody>
                  <a:tcPr marL="36358" marR="363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b="1" dirty="0" smtClean="0">
                          <a:latin typeface="Times New Roman"/>
                          <a:ea typeface="Times New Roman"/>
                        </a:rPr>
                        <a:t>4 294,3</a:t>
                      </a:r>
                      <a:endParaRPr lang="ru-RU" sz="1100" dirty="0">
                        <a:latin typeface="Times New Roman"/>
                        <a:ea typeface="Times New Roman"/>
                      </a:endParaRPr>
                    </a:p>
                  </a:txBody>
                  <a:tcPr marL="36358" marR="363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b="1" dirty="0" smtClean="0">
                          <a:latin typeface="Times New Roman"/>
                          <a:ea typeface="Times New Roman"/>
                        </a:rPr>
                        <a:t>257,1</a:t>
                      </a:r>
                      <a:endParaRPr lang="ru-RU" sz="1100" dirty="0">
                        <a:latin typeface="Times New Roman"/>
                        <a:ea typeface="Times New Roman"/>
                      </a:endParaRPr>
                    </a:p>
                  </a:txBody>
                  <a:tcPr marL="36358" marR="363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b="1" dirty="0" smtClean="0">
                          <a:latin typeface="Times New Roman"/>
                          <a:ea typeface="Times New Roman"/>
                        </a:rPr>
                        <a:t>-41 999,5</a:t>
                      </a:r>
                      <a:endParaRPr lang="ru-RU" sz="1100" dirty="0">
                        <a:latin typeface="Times New Roman"/>
                        <a:ea typeface="Times New Roman"/>
                      </a:endParaRPr>
                    </a:p>
                  </a:txBody>
                  <a:tcPr marL="36358" marR="363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b="1" dirty="0" smtClean="0">
                          <a:latin typeface="Times New Roman"/>
                          <a:ea typeface="Times New Roman"/>
                        </a:rPr>
                        <a:t>-15</a:t>
                      </a:r>
                      <a:r>
                        <a:rPr lang="ru-RU" sz="1100" b="1" baseline="0" dirty="0" smtClean="0">
                          <a:latin typeface="Times New Roman"/>
                          <a:ea typeface="Times New Roman"/>
                        </a:rPr>
                        <a:t> 000,0</a:t>
                      </a:r>
                      <a:endParaRPr lang="ru-RU" sz="1100" dirty="0">
                        <a:latin typeface="Times New Roman"/>
                        <a:ea typeface="Times New Roman"/>
                      </a:endParaRPr>
                    </a:p>
                  </a:txBody>
                  <a:tcPr marL="36358" marR="363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r h="539087">
                <a:tc>
                  <a:txBody>
                    <a:bodyPr/>
                    <a:lstStyle/>
                    <a:p>
                      <a:pPr indent="0" algn="l">
                        <a:lnSpc>
                          <a:spcPct val="100000"/>
                        </a:lnSpc>
                        <a:spcAft>
                          <a:spcPts val="0"/>
                        </a:spcAft>
                      </a:pPr>
                      <a:r>
                        <a:rPr lang="ru-RU" sz="1100" dirty="0">
                          <a:latin typeface="Times New Roman"/>
                          <a:ea typeface="Times New Roman"/>
                        </a:rPr>
                        <a:t>Погашение бюджетом муниципального района  кредитов от кредитных организаций в валюте Российской Федерации </a:t>
                      </a:r>
                    </a:p>
                  </a:txBody>
                  <a:tcPr marL="36358" marR="3635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dirty="0" smtClean="0">
                          <a:latin typeface="Times New Roman"/>
                          <a:ea typeface="Times New Roman"/>
                        </a:rPr>
                        <a:t>0,0</a:t>
                      </a:r>
                      <a:endParaRPr lang="ru-RU" sz="1100" dirty="0">
                        <a:latin typeface="Times New Roman"/>
                        <a:ea typeface="Times New Roman"/>
                      </a:endParaRPr>
                    </a:p>
                  </a:txBody>
                  <a:tcPr marL="36358" marR="363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dirty="0">
                          <a:latin typeface="Times New Roman"/>
                          <a:ea typeface="Times New Roman"/>
                        </a:rPr>
                        <a:t>0,0</a:t>
                      </a:r>
                    </a:p>
                  </a:txBody>
                  <a:tcPr marL="36358" marR="363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dirty="0" smtClean="0">
                          <a:latin typeface="Times New Roman"/>
                          <a:ea typeface="Times New Roman"/>
                        </a:rPr>
                        <a:t>0,0</a:t>
                      </a:r>
                      <a:endParaRPr lang="ru-RU" sz="1100" dirty="0">
                        <a:latin typeface="Times New Roman"/>
                        <a:ea typeface="Times New Roman"/>
                      </a:endParaRPr>
                    </a:p>
                  </a:txBody>
                  <a:tcPr marL="36358" marR="363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dirty="0" smtClean="0">
                          <a:latin typeface="Times New Roman"/>
                          <a:ea typeface="Times New Roman"/>
                        </a:rPr>
                        <a:t>0,0</a:t>
                      </a:r>
                      <a:endParaRPr lang="ru-RU" sz="1100" dirty="0">
                        <a:latin typeface="Times New Roman"/>
                        <a:ea typeface="Times New Roman"/>
                      </a:endParaRPr>
                    </a:p>
                  </a:txBody>
                  <a:tcPr marL="36358" marR="363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dirty="0" smtClean="0">
                          <a:latin typeface="Times New Roman"/>
                          <a:ea typeface="Times New Roman"/>
                        </a:rPr>
                        <a:t>0,0</a:t>
                      </a:r>
                      <a:endParaRPr lang="ru-RU" sz="1100" dirty="0">
                        <a:latin typeface="Times New Roman"/>
                        <a:ea typeface="Times New Roman"/>
                      </a:endParaRPr>
                    </a:p>
                  </a:txBody>
                  <a:tcPr marL="36358" marR="363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r h="718783">
                <a:tc>
                  <a:txBody>
                    <a:bodyPr/>
                    <a:lstStyle/>
                    <a:p>
                      <a:pPr indent="0" algn="l">
                        <a:lnSpc>
                          <a:spcPct val="100000"/>
                        </a:lnSpc>
                        <a:spcAft>
                          <a:spcPts val="0"/>
                        </a:spcAft>
                      </a:pPr>
                      <a:r>
                        <a:rPr lang="ru-RU" sz="1100" dirty="0">
                          <a:latin typeface="Times New Roman"/>
                          <a:ea typeface="Times New Roman"/>
                        </a:rPr>
                        <a:t>Получение кредитов от других бюджетов бюджетной системы Российской Федерации бюджетом муниципального района  в валюте Российской Федерации</a:t>
                      </a:r>
                    </a:p>
                  </a:txBody>
                  <a:tcPr marL="36358" marR="3635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dirty="0" smtClean="0">
                          <a:latin typeface="Times New Roman"/>
                          <a:ea typeface="Times New Roman"/>
                        </a:rPr>
                        <a:t>26 999,5</a:t>
                      </a:r>
                      <a:endParaRPr lang="ru-RU" sz="1100" dirty="0">
                        <a:latin typeface="Times New Roman"/>
                        <a:ea typeface="Times New Roman"/>
                      </a:endParaRPr>
                    </a:p>
                  </a:txBody>
                  <a:tcPr marL="36358" marR="363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dirty="0">
                          <a:latin typeface="Times New Roman"/>
                          <a:ea typeface="Times New Roman"/>
                        </a:rPr>
                        <a:t>0,0</a:t>
                      </a:r>
                    </a:p>
                  </a:txBody>
                  <a:tcPr marL="36358" marR="363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dirty="0" smtClean="0">
                          <a:latin typeface="Times New Roman"/>
                          <a:ea typeface="Times New Roman"/>
                        </a:rPr>
                        <a:t>30 000,0</a:t>
                      </a:r>
                      <a:endParaRPr lang="ru-RU" sz="1100" dirty="0">
                        <a:latin typeface="Times New Roman"/>
                        <a:ea typeface="Times New Roman"/>
                      </a:endParaRPr>
                    </a:p>
                  </a:txBody>
                  <a:tcPr marL="36358" marR="363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dirty="0">
                          <a:latin typeface="Times New Roman"/>
                          <a:ea typeface="Times New Roman"/>
                        </a:rPr>
                        <a:t>0,0</a:t>
                      </a:r>
                    </a:p>
                  </a:txBody>
                  <a:tcPr marL="36358" marR="363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dirty="0" smtClean="0">
                          <a:latin typeface="Times New Roman"/>
                          <a:ea typeface="Times New Roman"/>
                        </a:rPr>
                        <a:t>0,0</a:t>
                      </a:r>
                      <a:endParaRPr lang="ru-RU" sz="1100" dirty="0">
                        <a:latin typeface="Times New Roman"/>
                        <a:ea typeface="Times New Roman"/>
                      </a:endParaRPr>
                    </a:p>
                  </a:txBody>
                  <a:tcPr marL="36358" marR="363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r h="746871">
                <a:tc>
                  <a:txBody>
                    <a:bodyPr/>
                    <a:lstStyle/>
                    <a:p>
                      <a:pPr indent="0" algn="l">
                        <a:lnSpc>
                          <a:spcPct val="100000"/>
                        </a:lnSpc>
                        <a:spcAft>
                          <a:spcPts val="0"/>
                        </a:spcAft>
                      </a:pPr>
                      <a:r>
                        <a:rPr lang="ru-RU" sz="1100" dirty="0">
                          <a:latin typeface="Times New Roman"/>
                          <a:ea typeface="Times New Roman"/>
                        </a:rPr>
                        <a:t>Погашение бюджетом муниципального района кредитов от других бюджетов бюджетной системы Российской Федерации  в валюте Российской Федерации</a:t>
                      </a:r>
                    </a:p>
                  </a:txBody>
                  <a:tcPr marL="36358" marR="3635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dirty="0" smtClean="0">
                          <a:latin typeface="Times New Roman"/>
                          <a:ea typeface="Times New Roman"/>
                        </a:rPr>
                        <a:t>-51 073,7</a:t>
                      </a:r>
                      <a:endParaRPr lang="ru-RU" sz="1100" dirty="0">
                        <a:latin typeface="Times New Roman"/>
                        <a:ea typeface="Times New Roman"/>
                      </a:endParaRPr>
                    </a:p>
                  </a:txBody>
                  <a:tcPr marL="36358" marR="363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dirty="0" smtClean="0">
                          <a:latin typeface="Times New Roman"/>
                          <a:ea typeface="Times New Roman"/>
                        </a:rPr>
                        <a:t>-11 850,0</a:t>
                      </a:r>
                      <a:endParaRPr lang="ru-RU" sz="1100" dirty="0">
                        <a:latin typeface="Times New Roman"/>
                        <a:ea typeface="Times New Roman"/>
                      </a:endParaRPr>
                    </a:p>
                  </a:txBody>
                  <a:tcPr marL="36358" marR="363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dirty="0" smtClean="0">
                          <a:latin typeface="Times New Roman"/>
                          <a:ea typeface="Times New Roman"/>
                        </a:rPr>
                        <a:t>-30 000,0</a:t>
                      </a:r>
                      <a:endParaRPr lang="ru-RU" sz="1100" dirty="0">
                        <a:latin typeface="Times New Roman"/>
                        <a:ea typeface="Times New Roman"/>
                      </a:endParaRPr>
                    </a:p>
                  </a:txBody>
                  <a:tcPr marL="36358" marR="363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dirty="0" smtClean="0">
                          <a:latin typeface="Times New Roman"/>
                          <a:ea typeface="Times New Roman"/>
                        </a:rPr>
                        <a:t>-41 999,5</a:t>
                      </a:r>
                      <a:endParaRPr lang="ru-RU" sz="1100" dirty="0">
                        <a:latin typeface="Times New Roman"/>
                        <a:ea typeface="Times New Roman"/>
                      </a:endParaRPr>
                    </a:p>
                  </a:txBody>
                  <a:tcPr marL="36358" marR="363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dirty="0" smtClean="0">
                          <a:latin typeface="Times New Roman"/>
                          <a:ea typeface="Times New Roman"/>
                        </a:rPr>
                        <a:t>-15 000,0</a:t>
                      </a:r>
                      <a:endParaRPr lang="ru-RU" sz="1100" dirty="0">
                        <a:latin typeface="Times New Roman"/>
                        <a:ea typeface="Times New Roman"/>
                      </a:endParaRPr>
                    </a:p>
                  </a:txBody>
                  <a:tcPr marL="36358" marR="363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r h="933196">
                <a:tc>
                  <a:txBody>
                    <a:bodyPr/>
                    <a:lstStyle/>
                    <a:p>
                      <a:pPr indent="0" algn="l">
                        <a:lnSpc>
                          <a:spcPct val="100000"/>
                        </a:lnSpc>
                        <a:spcAft>
                          <a:spcPts val="0"/>
                        </a:spcAft>
                      </a:pPr>
                      <a:r>
                        <a:rPr lang="ru-RU" sz="1100" dirty="0">
                          <a:latin typeface="Times New Roman"/>
                          <a:ea typeface="Times New Roman"/>
                        </a:rPr>
                        <a:t>Предоставление бюджетных кредитов другим бюджетам бюджетной системы Российской Федерации </a:t>
                      </a:r>
                      <a:r>
                        <a:rPr lang="ru-RU" sz="1100" u="sng" dirty="0">
                          <a:latin typeface="Times New Roman"/>
                          <a:ea typeface="Times New Roman"/>
                        </a:rPr>
                        <a:t>для частичного покрытия дефицитов </a:t>
                      </a:r>
                      <a:r>
                        <a:rPr lang="ru-RU" sz="1100" dirty="0">
                          <a:latin typeface="Times New Roman"/>
                          <a:ea typeface="Times New Roman"/>
                        </a:rPr>
                        <a:t>из бюджета муниципального района в валюте Российской Федерации</a:t>
                      </a:r>
                    </a:p>
                  </a:txBody>
                  <a:tcPr marL="36358" marR="3635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dirty="0" smtClean="0">
                          <a:latin typeface="Times New Roman"/>
                          <a:ea typeface="Times New Roman"/>
                        </a:rPr>
                        <a:t>-150,0</a:t>
                      </a:r>
                      <a:endParaRPr lang="ru-RU" sz="1100" dirty="0">
                        <a:latin typeface="Times New Roman"/>
                        <a:ea typeface="Times New Roman"/>
                      </a:endParaRPr>
                    </a:p>
                  </a:txBody>
                  <a:tcPr marL="36358" marR="363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dirty="0" smtClean="0">
                          <a:latin typeface="Times New Roman"/>
                          <a:ea typeface="Times New Roman"/>
                        </a:rPr>
                        <a:t>-300,0</a:t>
                      </a:r>
                      <a:endParaRPr lang="ru-RU" sz="1100" dirty="0">
                        <a:latin typeface="Times New Roman"/>
                        <a:ea typeface="Times New Roman"/>
                      </a:endParaRPr>
                    </a:p>
                  </a:txBody>
                  <a:tcPr marL="36358" marR="363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dirty="0">
                          <a:latin typeface="Times New Roman"/>
                          <a:ea typeface="Times New Roman"/>
                        </a:rPr>
                        <a:t>0,0</a:t>
                      </a:r>
                    </a:p>
                  </a:txBody>
                  <a:tcPr marL="36358" marR="363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dirty="0">
                          <a:latin typeface="Times New Roman"/>
                          <a:ea typeface="Times New Roman"/>
                        </a:rPr>
                        <a:t>0,0</a:t>
                      </a:r>
                    </a:p>
                  </a:txBody>
                  <a:tcPr marL="36358" marR="363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dirty="0" smtClean="0">
                          <a:latin typeface="Times New Roman"/>
                          <a:ea typeface="Times New Roman"/>
                        </a:rPr>
                        <a:t>0,0</a:t>
                      </a:r>
                      <a:endParaRPr lang="ru-RU" sz="1100" dirty="0">
                        <a:latin typeface="Times New Roman"/>
                        <a:ea typeface="Times New Roman"/>
                      </a:endParaRPr>
                    </a:p>
                  </a:txBody>
                  <a:tcPr marL="36358" marR="363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r h="898479">
                <a:tc>
                  <a:txBody>
                    <a:bodyPr/>
                    <a:lstStyle/>
                    <a:p>
                      <a:pPr indent="0" algn="l">
                        <a:lnSpc>
                          <a:spcPct val="100000"/>
                        </a:lnSpc>
                        <a:spcAft>
                          <a:spcPts val="0"/>
                        </a:spcAft>
                      </a:pPr>
                      <a:r>
                        <a:rPr lang="ru-RU" sz="1100" dirty="0">
                          <a:latin typeface="Times New Roman"/>
                          <a:ea typeface="Times New Roman"/>
                        </a:rPr>
                        <a:t>Возврат бюджетных кредитов другим бюджетам бюджетной системы Российской Федерации </a:t>
                      </a:r>
                      <a:r>
                        <a:rPr lang="ru-RU" sz="1100" u="sng" dirty="0">
                          <a:latin typeface="Times New Roman"/>
                          <a:ea typeface="Times New Roman"/>
                        </a:rPr>
                        <a:t>для частичного покрытия дефицитов </a:t>
                      </a:r>
                      <a:r>
                        <a:rPr lang="ru-RU" sz="1100" dirty="0">
                          <a:latin typeface="Times New Roman"/>
                          <a:ea typeface="Times New Roman"/>
                        </a:rPr>
                        <a:t>из бюджета муниципального района в валюте Российской Федерации</a:t>
                      </a:r>
                    </a:p>
                  </a:txBody>
                  <a:tcPr marL="36358" marR="3635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dirty="0" smtClean="0">
                          <a:latin typeface="Times New Roman"/>
                          <a:ea typeface="Times New Roman"/>
                        </a:rPr>
                        <a:t>429,5</a:t>
                      </a:r>
                      <a:endParaRPr lang="ru-RU" sz="1100" dirty="0">
                        <a:latin typeface="Times New Roman"/>
                        <a:ea typeface="Times New Roman"/>
                      </a:endParaRPr>
                    </a:p>
                  </a:txBody>
                  <a:tcPr marL="36358" marR="363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dirty="0" smtClean="0">
                          <a:latin typeface="Times New Roman"/>
                          <a:ea typeface="Times New Roman"/>
                        </a:rPr>
                        <a:t>42,9</a:t>
                      </a:r>
                      <a:endParaRPr lang="ru-RU" sz="1100" dirty="0">
                        <a:latin typeface="Times New Roman"/>
                        <a:ea typeface="Times New Roman"/>
                      </a:endParaRPr>
                    </a:p>
                  </a:txBody>
                  <a:tcPr marL="36358" marR="363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dirty="0" smtClean="0">
                          <a:latin typeface="Times New Roman"/>
                          <a:ea typeface="Times New Roman"/>
                        </a:rPr>
                        <a:t>257,1</a:t>
                      </a:r>
                      <a:endParaRPr lang="ru-RU" sz="1100" dirty="0">
                        <a:latin typeface="Times New Roman"/>
                        <a:ea typeface="Times New Roman"/>
                      </a:endParaRPr>
                    </a:p>
                  </a:txBody>
                  <a:tcPr marL="36358" marR="363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dirty="0">
                          <a:latin typeface="Times New Roman"/>
                          <a:ea typeface="Times New Roman"/>
                        </a:rPr>
                        <a:t>0,0 </a:t>
                      </a:r>
                    </a:p>
                  </a:txBody>
                  <a:tcPr marL="36358" marR="363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dirty="0" smtClean="0">
                          <a:latin typeface="Times New Roman"/>
                          <a:ea typeface="Times New Roman"/>
                        </a:rPr>
                        <a:t>0,0</a:t>
                      </a:r>
                      <a:endParaRPr lang="ru-RU" sz="1100" dirty="0">
                        <a:latin typeface="Times New Roman"/>
                        <a:ea typeface="Times New Roman"/>
                      </a:endParaRPr>
                    </a:p>
                  </a:txBody>
                  <a:tcPr marL="36358" marR="363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r h="456740">
                <a:tc>
                  <a:txBody>
                    <a:bodyPr/>
                    <a:lstStyle/>
                    <a:p>
                      <a:pPr indent="0" algn="l">
                        <a:lnSpc>
                          <a:spcPct val="100000"/>
                        </a:lnSpc>
                        <a:spcAft>
                          <a:spcPts val="0"/>
                        </a:spcAft>
                      </a:pPr>
                      <a:r>
                        <a:rPr lang="ru-RU" sz="1100" dirty="0">
                          <a:latin typeface="Times New Roman"/>
                          <a:ea typeface="Times New Roman"/>
                        </a:rPr>
                        <a:t>Изменение остатков средств на счетах по учету средств бюджета</a:t>
                      </a:r>
                    </a:p>
                  </a:txBody>
                  <a:tcPr marL="36358" marR="3635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dirty="0" smtClean="0">
                          <a:latin typeface="Times New Roman"/>
                          <a:ea typeface="Times New Roman"/>
                        </a:rPr>
                        <a:t>3 623,2</a:t>
                      </a:r>
                      <a:endParaRPr lang="ru-RU" sz="1100" dirty="0">
                        <a:latin typeface="Times New Roman"/>
                        <a:ea typeface="Times New Roman"/>
                      </a:endParaRPr>
                    </a:p>
                  </a:txBody>
                  <a:tcPr marL="36358" marR="363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dirty="0" smtClean="0">
                          <a:latin typeface="Times New Roman"/>
                          <a:ea typeface="Times New Roman"/>
                        </a:rPr>
                        <a:t>16 401,4</a:t>
                      </a:r>
                      <a:endParaRPr lang="ru-RU" sz="1100" dirty="0">
                        <a:latin typeface="Times New Roman"/>
                        <a:ea typeface="Times New Roman"/>
                      </a:endParaRPr>
                    </a:p>
                  </a:txBody>
                  <a:tcPr marL="36358" marR="363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dirty="0">
                          <a:latin typeface="Times New Roman"/>
                          <a:ea typeface="Times New Roman"/>
                        </a:rPr>
                        <a:t>0,0</a:t>
                      </a:r>
                    </a:p>
                  </a:txBody>
                  <a:tcPr marL="36358" marR="363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dirty="0">
                          <a:latin typeface="Times New Roman"/>
                          <a:ea typeface="Times New Roman"/>
                        </a:rPr>
                        <a:t>0,0</a:t>
                      </a:r>
                    </a:p>
                  </a:txBody>
                  <a:tcPr marL="36358" marR="363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dirty="0" smtClean="0">
                          <a:latin typeface="Times New Roman"/>
                          <a:ea typeface="Times New Roman"/>
                        </a:rPr>
                        <a:t>0,0</a:t>
                      </a:r>
                      <a:endParaRPr lang="ru-RU" sz="1100" dirty="0">
                        <a:latin typeface="Times New Roman"/>
                        <a:ea typeface="Times New Roman"/>
                      </a:endParaRPr>
                    </a:p>
                  </a:txBody>
                  <a:tcPr marL="36358" marR="363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bl>
          </a:graphicData>
        </a:graphic>
      </p:graphicFrame>
      <p:sp>
        <p:nvSpPr>
          <p:cNvPr id="68610"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dirty="0"/>
          </a:p>
        </p:txBody>
      </p:sp>
      <p:sp>
        <p:nvSpPr>
          <p:cNvPr id="68609" name="Прямоугольник 314"/>
          <p:cNvSpPr>
            <a:spLocks noChangeArrowheads="1"/>
          </p:cNvSpPr>
          <p:nvPr/>
        </p:nvSpPr>
        <p:spPr bwMode="auto">
          <a:xfrm>
            <a:off x="785786" y="214290"/>
            <a:ext cx="7670800" cy="695325"/>
          </a:xfrm>
          <a:prstGeom prst="rect">
            <a:avLst/>
          </a:prstGeom>
          <a:solidFill>
            <a:schemeClr val="accent5">
              <a:lumMod val="40000"/>
              <a:lumOff val="60000"/>
            </a:schemeClr>
          </a:solidFill>
          <a:ln w="9525">
            <a:solidFill>
              <a:srgbClr val="4A7EBB"/>
            </a:solidFill>
            <a:miter lim="800000"/>
            <a:headEnd/>
            <a:tailEnd/>
          </a:ln>
          <a:effectLst>
            <a:outerShdw dist="20000" dir="5400000" rotWithShape="0">
              <a:srgbClr val="000000">
                <a:alpha val="37999"/>
              </a:srgbClr>
            </a:outerShdw>
          </a:effectLst>
        </p:spPr>
        <p:txBody>
          <a:bodyPr vert="horz" wrap="square" lIns="91440" tIns="45720" rIns="91440" bIns="45720" numCol="1" anchor="ctr" anchorCtr="0" compatLnSpc="1">
            <a:prstTxWarp prst="textNoShape">
              <a:avLst/>
            </a:prstTxWarp>
          </a:bodyPr>
          <a:lstStyle/>
          <a:p>
            <a:pPr marL="0" marR="0" lvl="0" indent="450850" algn="ctr" defTabSz="914400" rtl="0" eaLnBrk="1" fontAlgn="base" latinLnBrk="0" hangingPunct="1">
              <a:lnSpc>
                <a:spcPct val="100000"/>
              </a:lnSpc>
              <a:spcBef>
                <a:spcPct val="0"/>
              </a:spcBef>
              <a:spcAft>
                <a:spcPct val="0"/>
              </a:spcAft>
              <a:buClrTx/>
              <a:buSzTx/>
              <a:buFontTx/>
              <a:buNone/>
              <a:tabLst/>
            </a:pPr>
            <a:r>
              <a:rPr kumimoji="0" lang="ru-RU" sz="24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4.  Источники финансирования дефицита районного бюджета</a:t>
            </a:r>
            <a:endParaRPr kumimoji="0" lang="ru-RU" sz="24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68612" name="Rectangle 4"/>
          <p:cNvSpPr>
            <a:spLocks noChangeArrowheads="1"/>
          </p:cNvSpPr>
          <p:nvPr/>
        </p:nvSpPr>
        <p:spPr bwMode="auto">
          <a:xfrm>
            <a:off x="95250" y="45720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450850" algn="l" defTabSz="914400" rtl="0" eaLnBrk="1" fontAlgn="base" latinLnBrk="0" hangingPunct="1">
              <a:lnSpc>
                <a:spcPct val="100000"/>
              </a:lnSpc>
              <a:spcBef>
                <a:spcPct val="0"/>
              </a:spcBef>
              <a:spcAft>
                <a:spcPct val="0"/>
              </a:spcAft>
              <a:buClrTx/>
              <a:buSzTx/>
              <a:buFontTx/>
              <a:buNone/>
              <a:tabLst/>
            </a:pPr>
            <a:r>
              <a:rPr kumimoji="0" lang="ru-RU" sz="600" b="0" i="0" u="none" strike="noStrike" cap="none" normalizeH="0" baseline="0" dirty="0" smtClean="0">
                <a:ln>
                  <a:noFill/>
                </a:ln>
                <a:solidFill>
                  <a:schemeClr val="tx1"/>
                </a:solidFill>
                <a:effectLst/>
                <a:latin typeface="Arial" pitchFamily="34" charset="0"/>
                <a:cs typeface="Arial" pitchFamily="34" charset="0"/>
              </a:rPr>
              <a:t/>
            </a:r>
            <a:br>
              <a:rPr kumimoji="0" lang="ru-RU" sz="600" b="0" i="0" u="none" strike="noStrike" cap="none" normalizeH="0" baseline="0" dirty="0" smtClean="0">
                <a:ln>
                  <a:noFill/>
                </a:ln>
                <a:solidFill>
                  <a:schemeClr val="tx1"/>
                </a:solidFill>
                <a:effectLst/>
                <a:latin typeface="Arial" pitchFamily="34" charset="0"/>
                <a:cs typeface="Arial" pitchFamily="34" charset="0"/>
              </a:rPr>
            </a:b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14282" y="274638"/>
            <a:ext cx="8643998" cy="868346"/>
          </a:xfrm>
        </p:spPr>
        <p:txBody>
          <a:bodyPr>
            <a:normAutofit/>
          </a:bodyPr>
          <a:lstStyle/>
          <a:p>
            <a:r>
              <a:rPr lang="ru-RU" sz="1900" b="1" dirty="0" smtClean="0">
                <a:latin typeface="Times New Roman" pitchFamily="18" charset="0"/>
                <a:cs typeface="Times New Roman" pitchFamily="18" charset="0"/>
              </a:rPr>
              <a:t>Социально-значимые проекты Пугачевского муниципального района реализованные в 2020 году и планируемые к реализации в 2021-2023 годах</a:t>
            </a:r>
            <a:endParaRPr lang="ru-RU" sz="1900" b="1" dirty="0">
              <a:latin typeface="Times New Roman" pitchFamily="18" charset="0"/>
              <a:cs typeface="Times New Roman" pitchFamily="18" charset="0"/>
            </a:endParaRPr>
          </a:p>
        </p:txBody>
      </p:sp>
      <p:sp>
        <p:nvSpPr>
          <p:cNvPr id="3" name="Содержимое 2"/>
          <p:cNvSpPr>
            <a:spLocks noGrp="1"/>
          </p:cNvSpPr>
          <p:nvPr>
            <p:ph idx="1"/>
          </p:nvPr>
        </p:nvSpPr>
        <p:spPr>
          <a:xfrm>
            <a:off x="457200" y="1428736"/>
            <a:ext cx="8329642" cy="5214974"/>
          </a:xfrm>
        </p:spPr>
        <p:txBody>
          <a:bodyPr>
            <a:normAutofit fontScale="25000" lnSpcReduction="20000"/>
          </a:bodyPr>
          <a:lstStyle/>
          <a:p>
            <a:pPr marL="0" lvl="0" indent="354013" algn="ctr" eaLnBrk="0" fontAlgn="base" hangingPunct="0">
              <a:spcBef>
                <a:spcPct val="0"/>
              </a:spcBef>
              <a:spcAft>
                <a:spcPct val="0"/>
              </a:spcAft>
              <a:buNone/>
            </a:pPr>
            <a:r>
              <a:rPr lang="ru-RU" sz="5600" u="sng" dirty="0" smtClean="0">
                <a:latin typeface="Georgia" pitchFamily="18" charset="0"/>
                <a:ea typeface="Times New Roman" pitchFamily="18" charset="0"/>
                <a:cs typeface="Times New Roman" pitchFamily="18" charset="0"/>
              </a:rPr>
              <a:t>В 2020 году выполнены обязательства по финансированию следующих </a:t>
            </a:r>
            <a:r>
              <a:rPr lang="ru-RU" sz="5600" u="sng" dirty="0" err="1" smtClean="0">
                <a:latin typeface="Georgia" pitchFamily="18" charset="0"/>
                <a:ea typeface="Times New Roman" pitchFamily="18" charset="0"/>
                <a:cs typeface="Times New Roman" pitchFamily="18" charset="0"/>
              </a:rPr>
              <a:t>социально-значимымых</a:t>
            </a:r>
            <a:r>
              <a:rPr lang="ru-RU" sz="5600" u="sng" dirty="0" smtClean="0">
                <a:latin typeface="Georgia" pitchFamily="18" charset="0"/>
                <a:ea typeface="Times New Roman" pitchFamily="18" charset="0"/>
                <a:cs typeface="Times New Roman" pitchFamily="18" charset="0"/>
              </a:rPr>
              <a:t> проектов:</a:t>
            </a:r>
            <a:endParaRPr lang="ru-RU" u="sng" dirty="0" smtClean="0">
              <a:latin typeface="Georgia" pitchFamily="18" charset="0"/>
              <a:ea typeface="Times New Roman" pitchFamily="18" charset="0"/>
              <a:cs typeface="Times New Roman" pitchFamily="18" charset="0"/>
            </a:endParaRPr>
          </a:p>
          <a:p>
            <a:pPr marL="0" lvl="0" indent="354013" algn="ctr" eaLnBrk="0" fontAlgn="base" hangingPunct="0">
              <a:spcBef>
                <a:spcPct val="0"/>
              </a:spcBef>
              <a:spcAft>
                <a:spcPct val="0"/>
              </a:spcAft>
              <a:buNone/>
            </a:pPr>
            <a:endParaRPr lang="ru-RU" u="sng" dirty="0" smtClean="0">
              <a:latin typeface="Georgia" pitchFamily="18" charset="0"/>
              <a:ea typeface="Times New Roman" pitchFamily="18" charset="0"/>
              <a:cs typeface="Times New Roman" pitchFamily="18" charset="0"/>
            </a:endParaRPr>
          </a:p>
          <a:p>
            <a:pPr marL="0" lvl="0" indent="354013" eaLnBrk="0" fontAlgn="base" hangingPunct="0">
              <a:spcBef>
                <a:spcPct val="0"/>
              </a:spcBef>
              <a:spcAft>
                <a:spcPct val="0"/>
              </a:spcAft>
              <a:buNone/>
            </a:pPr>
            <a:endParaRPr lang="ru-RU" u="sng" dirty="0" smtClean="0">
              <a:latin typeface="Georgia" pitchFamily="18" charset="0"/>
              <a:ea typeface="Times New Roman" pitchFamily="18" charset="0"/>
              <a:cs typeface="Times New Roman" pitchFamily="18" charset="0"/>
            </a:endParaRPr>
          </a:p>
          <a:p>
            <a:pPr marL="0" indent="354013" algn="just" eaLnBrk="0" fontAlgn="base" hangingPunct="0">
              <a:spcBef>
                <a:spcPct val="0"/>
              </a:spcBef>
              <a:spcAft>
                <a:spcPct val="0"/>
              </a:spcAft>
              <a:buNone/>
            </a:pPr>
            <a:r>
              <a:rPr lang="ru-RU" sz="5600" dirty="0" smtClean="0">
                <a:latin typeface="Times New Roman" pitchFamily="18" charset="0"/>
                <a:cs typeface="Times New Roman" pitchFamily="18" charset="0"/>
              </a:rPr>
              <a:t>1. В рамках энергосбережения и повышения </a:t>
            </a:r>
            <a:r>
              <a:rPr lang="ru-RU" sz="5600" dirty="0" err="1" smtClean="0">
                <a:latin typeface="Times New Roman" pitchFamily="18" charset="0"/>
                <a:cs typeface="Times New Roman" pitchFamily="18" charset="0"/>
              </a:rPr>
              <a:t>энергоэффективности</a:t>
            </a:r>
            <a:r>
              <a:rPr lang="ru-RU" sz="5600" dirty="0" smtClean="0">
                <a:latin typeface="Times New Roman" pitchFamily="18" charset="0"/>
                <a:cs typeface="Times New Roman" pitchFamily="18" charset="0"/>
              </a:rPr>
              <a:t> использования энергетических ресурсов системы теплоснабжения заключен </a:t>
            </a:r>
            <a:r>
              <a:rPr lang="ru-RU" sz="5600" dirty="0" err="1" smtClean="0">
                <a:latin typeface="Times New Roman" pitchFamily="18" charset="0"/>
                <a:cs typeface="Times New Roman" pitchFamily="18" charset="0"/>
              </a:rPr>
              <a:t>энергосервисный</a:t>
            </a:r>
            <a:r>
              <a:rPr lang="ru-RU" sz="5600" dirty="0" smtClean="0">
                <a:latin typeface="Times New Roman" pitchFamily="18" charset="0"/>
                <a:cs typeface="Times New Roman" pitchFamily="18" charset="0"/>
              </a:rPr>
              <a:t> контракт на замену отопительной системы и оконных блоков в МОУ «ООШ с.Каменка», так же в рамках комплексной разработки методических рекомендаций по внедрению современных технологий при эксплуатации образовательных зданий с целью рационального использования объектов имущественного комплекса области проведены энергосберегающие мероприятия по модернизации системы теплоснабжения в 2 образовательных учреждениях: МОУ «СОШ с. Преображенка» и МОУ «ООШ п. Чапаевский». На данные мероприятия направлено 4 380,0 тыс. рублей.</a:t>
            </a:r>
          </a:p>
          <a:p>
            <a:pPr marL="0" indent="354013" algn="just" eaLnBrk="0" fontAlgn="base" hangingPunct="0">
              <a:spcBef>
                <a:spcPct val="0"/>
              </a:spcBef>
              <a:spcAft>
                <a:spcPct val="0"/>
              </a:spcAft>
              <a:buNone/>
            </a:pPr>
            <a:endParaRPr lang="ru-RU" sz="5600" dirty="0" smtClean="0">
              <a:latin typeface="Times New Roman" pitchFamily="18" charset="0"/>
              <a:cs typeface="Times New Roman" pitchFamily="18" charset="0"/>
            </a:endParaRPr>
          </a:p>
          <a:p>
            <a:pPr marL="0" indent="354013" algn="just" eaLnBrk="0" fontAlgn="base" hangingPunct="0">
              <a:spcBef>
                <a:spcPct val="0"/>
              </a:spcBef>
              <a:spcAft>
                <a:spcPct val="0"/>
              </a:spcAft>
              <a:buNone/>
            </a:pPr>
            <a:r>
              <a:rPr lang="ru-RU" sz="5600" dirty="0" smtClean="0">
                <a:latin typeface="Times New Roman" pitchFamily="18" charset="0"/>
                <a:ea typeface="Times New Roman" pitchFamily="18" charset="0"/>
                <a:cs typeface="Times New Roman" pitchFamily="18" charset="0"/>
              </a:rPr>
              <a:t>2. По программе «Развитие сети спортивных сооружений в Пугачевском муниципальном районе на 2020 год» было потрачено 459,5 тыс. руб. на устройство площадки для ГТО на стадионе в г. Пугачеве Саратовской области. </a:t>
            </a:r>
          </a:p>
          <a:p>
            <a:pPr marL="0" indent="354013" algn="just" eaLnBrk="0" fontAlgn="base" hangingPunct="0">
              <a:spcBef>
                <a:spcPct val="0"/>
              </a:spcBef>
              <a:spcAft>
                <a:spcPct val="0"/>
              </a:spcAft>
              <a:buNone/>
            </a:pPr>
            <a:endParaRPr lang="ru-RU" sz="5600" dirty="0" smtClean="0">
              <a:solidFill>
                <a:srgbClr val="000000"/>
              </a:solidFill>
              <a:latin typeface="Times New Roman" pitchFamily="18" charset="0"/>
              <a:ea typeface="Times New Roman" pitchFamily="18" charset="0"/>
              <a:cs typeface="Times New Roman" pitchFamily="18" charset="0"/>
            </a:endParaRPr>
          </a:p>
          <a:p>
            <a:pPr marL="0" indent="354013" algn="just" eaLnBrk="0" fontAlgn="base" hangingPunct="0">
              <a:spcBef>
                <a:spcPct val="0"/>
              </a:spcBef>
              <a:spcAft>
                <a:spcPct val="0"/>
              </a:spcAft>
              <a:buNone/>
            </a:pPr>
            <a:r>
              <a:rPr lang="ru-RU" sz="5600" dirty="0" smtClean="0">
                <a:solidFill>
                  <a:srgbClr val="000000"/>
                </a:solidFill>
                <a:latin typeface="Times New Roman" pitchFamily="18" charset="0"/>
                <a:ea typeface="Times New Roman" pitchFamily="18" charset="0"/>
                <a:cs typeface="Times New Roman" pitchFamily="18" charset="0"/>
              </a:rPr>
              <a:t>3. В рамках реализации федерального проекта «Современная школа» национального проекта «Образование» в 2020 году продолжили работу Центры образования цифрового и гуманитарного профилей «Точка роста» в </a:t>
            </a:r>
            <a:r>
              <a:rPr lang="ru-RU" sz="5600" dirty="0" smtClean="0">
                <a:latin typeface="Times New Roman" pitchFamily="18" charset="0"/>
                <a:cs typeface="Times New Roman" pitchFamily="18" charset="0"/>
              </a:rPr>
              <a:t>трёх сельских школах: МОУ «СОШ с. Н. Порубежка», МОУ «СОШ с. Старая Порубежка», МОУ «СОШ п. Заволжский», а сентябре 2020 года подобные Центры открыты  еще в двух городских школах: МОУ «СОШ №2 города Пугачева» и «СОШ №13 г. Пугачева им. М. В. Ломоносова». По образовательным программам в центрах занимаются 369 обучающихся. Одной из основных задач Центров является охват своей деятельностью на обновленной материально-технической базе не менее 100% обучающихся школы, осваивающих основные общеобразовательные программы по предметным областям «Технология», «Математика и информатика», «Физическая культура и ОБЖ», а также обеспечение не менее 70% охвата от общего контингента обучающихся школы дополнительными образовательными программами цифрового, естественнонаучного, технического и гуманитарного профилей во внеурочное время, в том числе с использованием дистанционных форм обучения и сетевого партнерства. </a:t>
            </a:r>
            <a:r>
              <a:rPr lang="ru-RU" sz="5600" dirty="0" smtClean="0">
                <a:solidFill>
                  <a:srgbClr val="000000"/>
                </a:solidFill>
                <a:latin typeface="Times New Roman" pitchFamily="18" charset="0"/>
                <a:ea typeface="Times New Roman" pitchFamily="18" charset="0"/>
                <a:cs typeface="Times New Roman" pitchFamily="18" charset="0"/>
              </a:rPr>
              <a:t>На мероприятия по обеспечению функционирования данных центров в 2020 году направлено 9 819,1 тыс. рублей.</a:t>
            </a:r>
          </a:p>
          <a:p>
            <a:pPr marL="0" lvl="0" indent="354013" eaLnBrk="0" fontAlgn="base" hangingPunct="0">
              <a:spcBef>
                <a:spcPct val="0"/>
              </a:spcBef>
              <a:spcAft>
                <a:spcPct val="0"/>
              </a:spcAft>
              <a:buNone/>
            </a:pPr>
            <a:endParaRPr lang="ru-RU" sz="5600" u="sng" dirty="0" smtClean="0">
              <a:latin typeface="Georgia" pitchFamily="18" charset="0"/>
              <a:ea typeface="Times New Roman" pitchFamily="18" charset="0"/>
              <a:cs typeface="Times New Roman" pitchFamily="18" charset="0"/>
            </a:endParaRPr>
          </a:p>
          <a:p>
            <a:pPr>
              <a:buNone/>
            </a:pPr>
            <a:endParaRPr lang="ru-RU" dirty="0" smtClean="0">
              <a:latin typeface="Arial" pitchFamily="34" charset="0"/>
              <a:cs typeface="Arial" pitchFamily="34" charset="0"/>
            </a:endParaRPr>
          </a:p>
          <a:p>
            <a:pPr>
              <a:buNone/>
            </a:pPr>
            <a:r>
              <a:rPr lang="ru-RU" dirty="0" smtClean="0">
                <a:latin typeface="Times New Roman" pitchFamily="18" charset="0"/>
                <a:cs typeface="Times New Roman" pitchFamily="18" charset="0"/>
              </a:rPr>
              <a:t>	</a:t>
            </a:r>
            <a:endParaRPr lang="ru-RU" dirty="0"/>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85720" y="285728"/>
            <a:ext cx="8643998" cy="6324808"/>
          </a:xfrm>
          <a:prstGeom prst="rect">
            <a:avLst/>
          </a:prstGeom>
        </p:spPr>
        <p:txBody>
          <a:bodyPr wrap="square">
            <a:spAutoFit/>
          </a:bodyPr>
          <a:lstStyle/>
          <a:p>
            <a:pPr lvl="0" algn="ctr">
              <a:buNone/>
            </a:pPr>
            <a:r>
              <a:rPr lang="ru-RU" sz="1500" dirty="0" smtClean="0">
                <a:latin typeface="Georgia" pitchFamily="18" charset="0"/>
                <a:ea typeface="Times New Roman" pitchFamily="18" charset="0"/>
                <a:cs typeface="Times New Roman" pitchFamily="18" charset="0"/>
              </a:rPr>
              <a:t>	</a:t>
            </a:r>
            <a:r>
              <a:rPr lang="ru-RU" sz="1500" u="sng" dirty="0" smtClean="0">
                <a:latin typeface="Georgia" pitchFamily="18" charset="0"/>
                <a:ea typeface="Times New Roman" pitchFamily="18" charset="0"/>
                <a:cs typeface="Times New Roman" pitchFamily="18" charset="0"/>
              </a:rPr>
              <a:t>В 2021-2023 годах планируется финансирование следующих </a:t>
            </a:r>
            <a:r>
              <a:rPr lang="ru-RU" sz="1500" u="sng" dirty="0" err="1" smtClean="0">
                <a:latin typeface="Georgia" pitchFamily="18" charset="0"/>
                <a:ea typeface="Times New Roman" pitchFamily="18" charset="0"/>
                <a:cs typeface="Times New Roman" pitchFamily="18" charset="0"/>
              </a:rPr>
              <a:t>социально-значимымых</a:t>
            </a:r>
            <a:r>
              <a:rPr lang="ru-RU" sz="1500" u="sng" dirty="0" smtClean="0">
                <a:latin typeface="Georgia" pitchFamily="18" charset="0"/>
                <a:ea typeface="Times New Roman" pitchFamily="18" charset="0"/>
                <a:cs typeface="Times New Roman" pitchFamily="18" charset="0"/>
              </a:rPr>
              <a:t> проектов: </a:t>
            </a:r>
          </a:p>
          <a:p>
            <a:pPr lvl="0" algn="ctr">
              <a:buNone/>
            </a:pPr>
            <a:endParaRPr lang="ru-RU" sz="1500" u="sng" dirty="0" smtClean="0">
              <a:latin typeface="Georgia" pitchFamily="18" charset="0"/>
              <a:ea typeface="Times New Roman" pitchFamily="18" charset="0"/>
              <a:cs typeface="Times New Roman" pitchFamily="18" charset="0"/>
            </a:endParaRPr>
          </a:p>
          <a:p>
            <a:pPr lvl="0" algn="ctr">
              <a:buNone/>
            </a:pPr>
            <a:endParaRPr lang="ru-RU" sz="1500" u="sng" dirty="0" smtClean="0">
              <a:latin typeface="Georgia" pitchFamily="18" charset="0"/>
              <a:ea typeface="Times New Roman" pitchFamily="18" charset="0"/>
              <a:cs typeface="Times New Roman" pitchFamily="18" charset="0"/>
            </a:endParaRPr>
          </a:p>
          <a:p>
            <a:pPr lvl="0" algn="ctr">
              <a:buNone/>
            </a:pPr>
            <a:endParaRPr lang="ru-RU" sz="1500" u="sng" dirty="0" smtClean="0">
              <a:latin typeface="Georgia" pitchFamily="18" charset="0"/>
              <a:ea typeface="Times New Roman" pitchFamily="18" charset="0"/>
              <a:cs typeface="Times New Roman" pitchFamily="18" charset="0"/>
            </a:endParaRPr>
          </a:p>
          <a:p>
            <a:pPr lvl="0" algn="ctr">
              <a:buNone/>
            </a:pPr>
            <a:endParaRPr lang="ru-RU" sz="1500" u="sng" dirty="0" smtClean="0">
              <a:latin typeface="Georgia" pitchFamily="18" charset="0"/>
              <a:ea typeface="Times New Roman" pitchFamily="18" charset="0"/>
              <a:cs typeface="Times New Roman" pitchFamily="18" charset="0"/>
            </a:endParaRPr>
          </a:p>
          <a:p>
            <a:pPr lvl="0" algn="ctr">
              <a:buNone/>
            </a:pPr>
            <a:endParaRPr lang="ru-RU" sz="1500" u="sng" dirty="0" smtClean="0">
              <a:latin typeface="Georgia" pitchFamily="18" charset="0"/>
              <a:ea typeface="Times New Roman" pitchFamily="18" charset="0"/>
              <a:cs typeface="Times New Roman" pitchFamily="18" charset="0"/>
            </a:endParaRPr>
          </a:p>
          <a:p>
            <a:pPr lvl="0" algn="ctr">
              <a:buNone/>
            </a:pPr>
            <a:endParaRPr lang="ru-RU" sz="1500" u="sng" dirty="0" smtClean="0">
              <a:latin typeface="Georgia" pitchFamily="18" charset="0"/>
              <a:ea typeface="Times New Roman" pitchFamily="18" charset="0"/>
              <a:cs typeface="Times New Roman" pitchFamily="18" charset="0"/>
            </a:endParaRPr>
          </a:p>
          <a:p>
            <a:pPr lvl="0" algn="ctr">
              <a:buNone/>
            </a:pPr>
            <a:endParaRPr lang="ru-RU" sz="1500" u="sng" dirty="0" smtClean="0">
              <a:latin typeface="Georgia" pitchFamily="18" charset="0"/>
              <a:ea typeface="Times New Roman" pitchFamily="18" charset="0"/>
              <a:cs typeface="Times New Roman" pitchFamily="18" charset="0"/>
            </a:endParaRPr>
          </a:p>
          <a:p>
            <a:pPr lvl="0" algn="ctr">
              <a:buNone/>
            </a:pPr>
            <a:endParaRPr lang="ru-RU" sz="1500" u="sng" dirty="0" smtClean="0">
              <a:latin typeface="Georgia" pitchFamily="18" charset="0"/>
              <a:ea typeface="Times New Roman" pitchFamily="18" charset="0"/>
              <a:cs typeface="Times New Roman" pitchFamily="18" charset="0"/>
            </a:endParaRPr>
          </a:p>
          <a:p>
            <a:pPr lvl="0" algn="ctr">
              <a:buNone/>
            </a:pPr>
            <a:endParaRPr lang="ru-RU" sz="1500" u="sng" dirty="0" smtClean="0">
              <a:latin typeface="Georgia" pitchFamily="18" charset="0"/>
              <a:ea typeface="Times New Roman" pitchFamily="18" charset="0"/>
              <a:cs typeface="Times New Roman" pitchFamily="18" charset="0"/>
            </a:endParaRPr>
          </a:p>
          <a:p>
            <a:pPr lvl="0" algn="ctr">
              <a:buNone/>
            </a:pPr>
            <a:endParaRPr lang="ru-RU" sz="1500" u="sng" dirty="0" smtClean="0">
              <a:latin typeface="Georgia" pitchFamily="18" charset="0"/>
              <a:ea typeface="Times New Roman" pitchFamily="18" charset="0"/>
              <a:cs typeface="Times New Roman" pitchFamily="18" charset="0"/>
            </a:endParaRPr>
          </a:p>
          <a:p>
            <a:pPr lvl="0" algn="ctr">
              <a:buNone/>
            </a:pPr>
            <a:endParaRPr lang="ru-RU" sz="1500" u="sng" dirty="0" smtClean="0">
              <a:latin typeface="Georgia" pitchFamily="18" charset="0"/>
              <a:ea typeface="Times New Roman" pitchFamily="18" charset="0"/>
              <a:cs typeface="Times New Roman" pitchFamily="18" charset="0"/>
            </a:endParaRPr>
          </a:p>
          <a:p>
            <a:pPr lvl="0" algn="ctr">
              <a:buNone/>
            </a:pPr>
            <a:endParaRPr lang="ru-RU" sz="1500" u="sng" dirty="0" smtClean="0">
              <a:latin typeface="Georgia" pitchFamily="18" charset="0"/>
              <a:ea typeface="Times New Roman" pitchFamily="18" charset="0"/>
              <a:cs typeface="Times New Roman" pitchFamily="18" charset="0"/>
            </a:endParaRPr>
          </a:p>
          <a:p>
            <a:pPr lvl="0" algn="ctr">
              <a:buNone/>
            </a:pPr>
            <a:endParaRPr lang="ru-RU" sz="1500" u="sng" dirty="0" smtClean="0">
              <a:latin typeface="Georgia" pitchFamily="18" charset="0"/>
              <a:ea typeface="Times New Roman" pitchFamily="18" charset="0"/>
              <a:cs typeface="Times New Roman" pitchFamily="18" charset="0"/>
            </a:endParaRPr>
          </a:p>
          <a:p>
            <a:pPr lvl="0" algn="ctr">
              <a:buNone/>
            </a:pPr>
            <a:endParaRPr lang="ru-RU" sz="1500" u="sng" dirty="0" smtClean="0">
              <a:latin typeface="Georgia" pitchFamily="18" charset="0"/>
              <a:ea typeface="Times New Roman" pitchFamily="18" charset="0"/>
              <a:cs typeface="Times New Roman" pitchFamily="18" charset="0"/>
            </a:endParaRPr>
          </a:p>
          <a:p>
            <a:pPr lvl="0" algn="ctr">
              <a:buNone/>
            </a:pPr>
            <a:endParaRPr lang="ru-RU" sz="1500" u="sng" dirty="0" smtClean="0">
              <a:latin typeface="Georgia" pitchFamily="18" charset="0"/>
              <a:ea typeface="Times New Roman" pitchFamily="18" charset="0"/>
              <a:cs typeface="Times New Roman" pitchFamily="18" charset="0"/>
            </a:endParaRPr>
          </a:p>
          <a:p>
            <a:pPr lvl="0" algn="ctr">
              <a:buNone/>
            </a:pPr>
            <a:endParaRPr lang="ru-RU" sz="1500" u="sng" dirty="0" smtClean="0">
              <a:latin typeface="Georgia" pitchFamily="18" charset="0"/>
              <a:ea typeface="Times New Roman" pitchFamily="18" charset="0"/>
              <a:cs typeface="Times New Roman" pitchFamily="18" charset="0"/>
            </a:endParaRPr>
          </a:p>
          <a:p>
            <a:pPr lvl="0" algn="ctr">
              <a:buNone/>
            </a:pPr>
            <a:endParaRPr lang="ru-RU" sz="1500" u="sng" dirty="0" smtClean="0">
              <a:latin typeface="Georgia" pitchFamily="18" charset="0"/>
              <a:ea typeface="Times New Roman" pitchFamily="18" charset="0"/>
              <a:cs typeface="Times New Roman" pitchFamily="18" charset="0"/>
            </a:endParaRPr>
          </a:p>
          <a:p>
            <a:pPr lvl="0" algn="ctr">
              <a:buNone/>
            </a:pPr>
            <a:endParaRPr lang="ru-RU" sz="1500" u="sng" dirty="0" smtClean="0">
              <a:latin typeface="Georgia" pitchFamily="18" charset="0"/>
              <a:ea typeface="Times New Roman" pitchFamily="18" charset="0"/>
              <a:cs typeface="Times New Roman" pitchFamily="18" charset="0"/>
            </a:endParaRPr>
          </a:p>
          <a:p>
            <a:pPr lvl="0" algn="ctr">
              <a:buNone/>
            </a:pPr>
            <a:endParaRPr lang="ru-RU" sz="1500" u="sng" dirty="0" smtClean="0">
              <a:latin typeface="Georgia" pitchFamily="18" charset="0"/>
              <a:ea typeface="Times New Roman" pitchFamily="18" charset="0"/>
              <a:cs typeface="Times New Roman" pitchFamily="18" charset="0"/>
            </a:endParaRPr>
          </a:p>
          <a:p>
            <a:pPr lvl="0" algn="ctr">
              <a:buNone/>
            </a:pPr>
            <a:endParaRPr lang="ru-RU" sz="1500" u="sng" dirty="0" smtClean="0">
              <a:latin typeface="Georgia" pitchFamily="18" charset="0"/>
              <a:ea typeface="Times New Roman" pitchFamily="18" charset="0"/>
              <a:cs typeface="Times New Roman" pitchFamily="18" charset="0"/>
            </a:endParaRPr>
          </a:p>
          <a:p>
            <a:pPr lvl="0" algn="ctr">
              <a:buNone/>
            </a:pPr>
            <a:endParaRPr lang="ru-RU" sz="1500" u="sng" dirty="0" smtClean="0">
              <a:latin typeface="Georgia" pitchFamily="18" charset="0"/>
              <a:ea typeface="Times New Roman" pitchFamily="18" charset="0"/>
              <a:cs typeface="Times New Roman" pitchFamily="18" charset="0"/>
            </a:endParaRPr>
          </a:p>
          <a:p>
            <a:pPr lvl="0" algn="ctr">
              <a:buNone/>
            </a:pPr>
            <a:endParaRPr lang="ru-RU" sz="1500" u="sng" dirty="0" smtClean="0">
              <a:latin typeface="Georgia" pitchFamily="18" charset="0"/>
              <a:ea typeface="Times New Roman" pitchFamily="18" charset="0"/>
              <a:cs typeface="Times New Roman" pitchFamily="18" charset="0"/>
            </a:endParaRPr>
          </a:p>
          <a:p>
            <a:pPr lvl="0" algn="ctr">
              <a:buNone/>
            </a:pPr>
            <a:endParaRPr lang="ru-RU" sz="1500" u="sng" dirty="0" smtClean="0">
              <a:latin typeface="Georgia" pitchFamily="18" charset="0"/>
              <a:ea typeface="Times New Roman" pitchFamily="18" charset="0"/>
              <a:cs typeface="Times New Roman" pitchFamily="18" charset="0"/>
            </a:endParaRPr>
          </a:p>
          <a:p>
            <a:pPr lvl="0" algn="ctr">
              <a:buNone/>
            </a:pPr>
            <a:endParaRPr lang="ru-RU" sz="1500" u="sng" dirty="0" smtClean="0">
              <a:latin typeface="Georgia" pitchFamily="18" charset="0"/>
              <a:ea typeface="Times New Roman" pitchFamily="18" charset="0"/>
              <a:cs typeface="Times New Roman" pitchFamily="18" charset="0"/>
            </a:endParaRPr>
          </a:p>
          <a:p>
            <a:pPr lvl="0" algn="ctr">
              <a:buNone/>
            </a:pPr>
            <a:endParaRPr lang="ru-RU" sz="1500" u="sng" dirty="0" smtClean="0">
              <a:latin typeface="Georgia" pitchFamily="18" charset="0"/>
              <a:ea typeface="Times New Roman" pitchFamily="18" charset="0"/>
              <a:cs typeface="Times New Roman" pitchFamily="18" charset="0"/>
            </a:endParaRPr>
          </a:p>
        </p:txBody>
      </p:sp>
      <p:sp>
        <p:nvSpPr>
          <p:cNvPr id="3" name="Прямоугольник 2"/>
          <p:cNvSpPr/>
          <p:nvPr/>
        </p:nvSpPr>
        <p:spPr>
          <a:xfrm>
            <a:off x="285720" y="1071546"/>
            <a:ext cx="8643998" cy="5262979"/>
          </a:xfrm>
          <a:prstGeom prst="rect">
            <a:avLst/>
          </a:prstGeom>
        </p:spPr>
        <p:txBody>
          <a:bodyPr wrap="square">
            <a:spAutoFit/>
          </a:bodyPr>
          <a:lstStyle/>
          <a:p>
            <a:pPr indent="358775" algn="just" eaLnBrk="0" fontAlgn="base" hangingPunct="0">
              <a:spcBef>
                <a:spcPct val="0"/>
              </a:spcBef>
              <a:spcAft>
                <a:spcPct val="0"/>
              </a:spcAft>
            </a:pPr>
            <a:r>
              <a:rPr lang="ru-RU" sz="1400" dirty="0" smtClean="0">
                <a:solidFill>
                  <a:srgbClr val="000000"/>
                </a:solidFill>
                <a:latin typeface="Times New Roman" pitchFamily="18" charset="0"/>
                <a:ea typeface="Times New Roman" pitchFamily="18" charset="0"/>
                <a:cs typeface="Times New Roman" pitchFamily="18" charset="0"/>
              </a:rPr>
              <a:t>1. В рамках реализации федерального проекта «Современная школа» национального проекта «Образование» в 2021 году продолжат работу Центры образования цифрового и гуманитарного профилей «Точка роста» в </a:t>
            </a:r>
            <a:r>
              <a:rPr lang="ru-RU" sz="1400" dirty="0" smtClean="0">
                <a:latin typeface="Times New Roman" pitchFamily="18" charset="0"/>
                <a:cs typeface="Times New Roman" pitchFamily="18" charset="0"/>
              </a:rPr>
              <a:t>школах: МОУ «СОШ с. Н. Порубежка», МОУ «СОШ с. Старая Порубежка», МОУ «СОШ п. Заволжский», МОУ «СОШ №2 города Пугачева» и «СОШ №13 г. Пугачева им. М. В. Ломоносова», а также будут открыты еще в двух городских школах: «СОШ №1 г. Пугачева им. Т.Г. </a:t>
            </a:r>
            <a:r>
              <a:rPr lang="ru-RU" sz="1400" dirty="0" err="1" smtClean="0">
                <a:latin typeface="Times New Roman" pitchFamily="18" charset="0"/>
                <a:cs typeface="Times New Roman" pitchFamily="18" charset="0"/>
              </a:rPr>
              <a:t>Мазура</a:t>
            </a:r>
            <a:r>
              <a:rPr lang="ru-RU" sz="1400" dirty="0" smtClean="0">
                <a:latin typeface="Times New Roman" pitchFamily="18" charset="0"/>
                <a:cs typeface="Times New Roman" pitchFamily="18" charset="0"/>
              </a:rPr>
              <a:t>» и «СОШ №14 г. Пугачева им. П. А. Столыпина». </a:t>
            </a:r>
            <a:r>
              <a:rPr lang="ru-RU" sz="1400" dirty="0" smtClean="0">
                <a:solidFill>
                  <a:srgbClr val="000000"/>
                </a:solidFill>
                <a:latin typeface="Times New Roman" pitchFamily="18" charset="0"/>
                <a:ea typeface="Times New Roman" pitchFamily="18" charset="0"/>
                <a:cs typeface="Times New Roman" pitchFamily="18" charset="0"/>
              </a:rPr>
              <a:t>На мероприятия по обеспечению функционирования данных центров в 2021 году запланировано </a:t>
            </a:r>
            <a:r>
              <a:rPr lang="en-US" sz="1400" dirty="0" smtClean="0">
                <a:solidFill>
                  <a:srgbClr val="000000"/>
                </a:solidFill>
                <a:latin typeface="Times New Roman" pitchFamily="18" charset="0"/>
                <a:ea typeface="Times New Roman" pitchFamily="18" charset="0"/>
                <a:cs typeface="Times New Roman" pitchFamily="18" charset="0"/>
              </a:rPr>
              <a:t>12 850</a:t>
            </a:r>
            <a:r>
              <a:rPr lang="ru-RU" sz="1400" dirty="0" smtClean="0">
                <a:solidFill>
                  <a:srgbClr val="000000"/>
                </a:solidFill>
                <a:latin typeface="Times New Roman" pitchFamily="18" charset="0"/>
                <a:ea typeface="Times New Roman" pitchFamily="18" charset="0"/>
                <a:cs typeface="Times New Roman" pitchFamily="18" charset="0"/>
              </a:rPr>
              <a:t>,0 тыс. рублей.</a:t>
            </a:r>
          </a:p>
          <a:p>
            <a:pPr indent="358775" algn="just" eaLnBrk="0" fontAlgn="base" hangingPunct="0">
              <a:spcBef>
                <a:spcPct val="0"/>
              </a:spcBef>
              <a:spcAft>
                <a:spcPct val="0"/>
              </a:spcAft>
            </a:pPr>
            <a:endParaRPr lang="ru-RU" sz="1400" dirty="0" smtClean="0">
              <a:solidFill>
                <a:srgbClr val="000000"/>
              </a:solidFill>
              <a:latin typeface="Times New Roman" pitchFamily="18" charset="0"/>
              <a:ea typeface="Times New Roman" pitchFamily="18" charset="0"/>
              <a:cs typeface="Times New Roman" pitchFamily="18" charset="0"/>
            </a:endParaRPr>
          </a:p>
          <a:p>
            <a:pPr indent="358775" algn="just" eaLnBrk="0" fontAlgn="base" hangingPunct="0">
              <a:spcBef>
                <a:spcPct val="0"/>
              </a:spcBef>
              <a:spcAft>
                <a:spcPct val="0"/>
              </a:spcAft>
            </a:pPr>
            <a:r>
              <a:rPr lang="ru-RU" sz="1400" dirty="0" smtClean="0">
                <a:solidFill>
                  <a:srgbClr val="000000"/>
                </a:solidFill>
                <a:latin typeface="Times New Roman" pitchFamily="18" charset="0"/>
                <a:ea typeface="Times New Roman" pitchFamily="18" charset="0"/>
                <a:cs typeface="Times New Roman" pitchFamily="18" charset="0"/>
              </a:rPr>
              <a:t>2. В рамках реализации федерального проекта «Цифровая образовательная среда» национального проекта «Образование» в 2021-2023 годах в общеобразовательных учреждениях Пугачевского муниципального района (</a:t>
            </a:r>
            <a:r>
              <a:rPr lang="ru-RU" sz="1400" dirty="0" smtClean="0">
                <a:latin typeface="Times New Roman" pitchFamily="18" charset="0"/>
                <a:cs typeface="Times New Roman" pitchFamily="18" charset="0"/>
              </a:rPr>
              <a:t>МОУ «СОШ №2 г. Пугачева», МОУ «СОШ №3 г. Пугачева », МОУ «СОШ №5 г. Пугачева», МОУ «СОШ №13 г. Пугачева им. М. В. Ломоносова», МОУ «СОШ с. Старая Порубежка», МОУ «СОШ п. Заволжский», МОУ «СОШ с.Давыдовка» и МОУ «СОШ с. Рахмановка») </a:t>
            </a:r>
            <a:r>
              <a:rPr lang="ru-RU" sz="1400" dirty="0" smtClean="0">
                <a:solidFill>
                  <a:srgbClr val="000000"/>
                </a:solidFill>
                <a:latin typeface="Times New Roman" pitchFamily="18" charset="0"/>
                <a:ea typeface="Times New Roman" pitchFamily="18" charset="0"/>
                <a:cs typeface="Times New Roman" pitchFamily="18" charset="0"/>
              </a:rPr>
              <a:t>планируется внедрение </a:t>
            </a:r>
            <a:r>
              <a:rPr lang="ru-RU" sz="1400" dirty="0" smtClean="0">
                <a:latin typeface="Times New Roman" pitchFamily="18" charset="0"/>
                <a:cs typeface="Times New Roman" pitchFamily="18" charset="0"/>
              </a:rPr>
              <a:t>целевой модели цифровой образовательной среды, что подразумевает</a:t>
            </a:r>
            <a:r>
              <a:rPr lang="ru-RU" sz="1400" dirty="0" smtClean="0">
                <a:solidFill>
                  <a:srgbClr val="000000"/>
                </a:solidFill>
                <a:latin typeface="Times New Roman" pitchFamily="18" charset="0"/>
                <a:ea typeface="Times New Roman" pitchFamily="18" charset="0"/>
                <a:cs typeface="Times New Roman" pitchFamily="18" charset="0"/>
              </a:rPr>
              <a:t> обновление материально-технической базы образовательных организаций путем приобретения оборудования для внедрения целевой модели цифровой образовательной среды. На данные мероприятия в 2021 году запланировано 15 652,8 тыс. рублей.</a:t>
            </a:r>
          </a:p>
          <a:p>
            <a:pPr indent="358775" algn="just" eaLnBrk="0" fontAlgn="base" hangingPunct="0">
              <a:spcBef>
                <a:spcPct val="0"/>
              </a:spcBef>
              <a:spcAft>
                <a:spcPct val="0"/>
              </a:spcAft>
            </a:pPr>
            <a:endParaRPr lang="ru-RU" sz="1400" dirty="0" smtClean="0">
              <a:solidFill>
                <a:srgbClr val="000000"/>
              </a:solidFill>
              <a:latin typeface="Times New Roman" pitchFamily="18" charset="0"/>
              <a:ea typeface="Times New Roman" pitchFamily="18" charset="0"/>
              <a:cs typeface="Times New Roman" pitchFamily="18" charset="0"/>
            </a:endParaRPr>
          </a:p>
          <a:p>
            <a:pPr indent="354013" algn="just" eaLnBrk="0" fontAlgn="base" hangingPunct="0">
              <a:spcBef>
                <a:spcPct val="0"/>
              </a:spcBef>
              <a:spcAft>
                <a:spcPct val="0"/>
              </a:spcAft>
            </a:pPr>
            <a:r>
              <a:rPr lang="ru-RU" sz="1400" dirty="0" smtClean="0">
                <a:latin typeface="Times New Roman" pitchFamily="18" charset="0"/>
                <a:cs typeface="Times New Roman" pitchFamily="18" charset="0"/>
              </a:rPr>
              <a:t>3. В 2023 году в рамках энергосбережения и повышения </a:t>
            </a:r>
            <a:r>
              <a:rPr lang="ru-RU" sz="1400" dirty="0" err="1" smtClean="0">
                <a:latin typeface="Times New Roman" pitchFamily="18" charset="0"/>
                <a:cs typeface="Times New Roman" pitchFamily="18" charset="0"/>
              </a:rPr>
              <a:t>энергоэффективности</a:t>
            </a:r>
            <a:r>
              <a:rPr lang="ru-RU" sz="1400" dirty="0" smtClean="0">
                <a:latin typeface="Times New Roman" pitchFamily="18" charset="0"/>
                <a:cs typeface="Times New Roman" pitchFamily="18" charset="0"/>
              </a:rPr>
              <a:t> использования энергетических ресурсов системы теплоснабжения запланированы мероприятия по модернизации системы теплоснабжения в 2 образовательных учреждениях: МОУ «СОШ с. Преображенка» и МОУ «ООШ п. Чапаевский» и в 2 учреждениях культуры : ДК с. Преображенка, ДК п. Чапаевский. На финансирование данных  мероприятий запланировано 4 850,0 тыс. рублей.</a:t>
            </a:r>
          </a:p>
          <a:p>
            <a:pPr indent="354013" algn="just" eaLnBrk="0" fontAlgn="base" hangingPunct="0">
              <a:spcBef>
                <a:spcPct val="0"/>
              </a:spcBef>
              <a:spcAft>
                <a:spcPct val="0"/>
              </a:spcAft>
            </a:pPr>
            <a:endParaRPr lang="ru-RU" sz="1400" dirty="0" smtClean="0">
              <a:solidFill>
                <a:srgbClr val="000000"/>
              </a:solidFill>
              <a:latin typeface="Times New Roman" pitchFamily="18" charset="0"/>
              <a:ea typeface="Times New Roman" pitchFamily="18" charset="0"/>
              <a:cs typeface="Times New Roman" pitchFamily="18" charset="0"/>
            </a:endParaRPr>
          </a:p>
          <a:p>
            <a:pPr indent="354013" algn="just" eaLnBrk="0" fontAlgn="base" hangingPunct="0">
              <a:spcBef>
                <a:spcPct val="0"/>
              </a:spcBef>
              <a:spcAft>
                <a:spcPct val="0"/>
              </a:spcAft>
            </a:pPr>
            <a:endParaRPr lang="ru-RU" sz="1400" dirty="0" smtClean="0">
              <a:solidFill>
                <a:srgbClr val="000000"/>
              </a:solidFill>
              <a:latin typeface="Times New Roman" pitchFamily="18" charset="0"/>
              <a:ea typeface="Times New Roman" pitchFamily="18" charset="0"/>
              <a:cs typeface="Times New Roman" pitchFamily="18" charset="0"/>
            </a:endParaRP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Таблица 1"/>
          <p:cNvGraphicFramePr>
            <a:graphicFrameLocks noGrp="1"/>
          </p:cNvGraphicFramePr>
          <p:nvPr/>
        </p:nvGraphicFramePr>
        <p:xfrm>
          <a:off x="428596" y="2000239"/>
          <a:ext cx="8429685" cy="3500464"/>
        </p:xfrm>
        <a:graphic>
          <a:graphicData uri="http://schemas.openxmlformats.org/drawingml/2006/table">
            <a:tbl>
              <a:tblPr/>
              <a:tblGrid>
                <a:gridCol w="1714512"/>
                <a:gridCol w="1285884"/>
                <a:gridCol w="1357322"/>
                <a:gridCol w="1357322"/>
                <a:gridCol w="1428760"/>
                <a:gridCol w="1285885"/>
              </a:tblGrid>
              <a:tr h="662244">
                <a:tc>
                  <a:txBody>
                    <a:bodyPr/>
                    <a:lstStyle/>
                    <a:p>
                      <a:pPr indent="0" algn="ctr">
                        <a:spcAft>
                          <a:spcPts val="0"/>
                        </a:spcAft>
                      </a:pPr>
                      <a:r>
                        <a:rPr lang="ru-RU" sz="1200" b="1" dirty="0">
                          <a:latin typeface="Times New Roman"/>
                          <a:ea typeface="Times New Roman"/>
                        </a:rPr>
                        <a:t>Показатели</a:t>
                      </a:r>
                      <a:endParaRPr lang="ru-RU" sz="1200" dirty="0">
                        <a:latin typeface="Times New Roman"/>
                        <a:ea typeface="Times New Roman"/>
                      </a:endParaRPr>
                    </a:p>
                  </a:txBody>
                  <a:tcPr marL="45311" marR="453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indent="0" algn="ctr">
                        <a:spcAft>
                          <a:spcPts val="0"/>
                        </a:spcAft>
                      </a:pPr>
                      <a:r>
                        <a:rPr lang="ru-RU" sz="1200" b="1" dirty="0" smtClean="0">
                          <a:latin typeface="Times New Roman"/>
                          <a:ea typeface="Times New Roman"/>
                        </a:rPr>
                        <a:t>2019 </a:t>
                      </a:r>
                      <a:r>
                        <a:rPr lang="ru-RU" sz="1200" b="1" dirty="0">
                          <a:latin typeface="Times New Roman"/>
                          <a:ea typeface="Times New Roman"/>
                        </a:rPr>
                        <a:t>год </a:t>
                      </a:r>
                      <a:r>
                        <a:rPr lang="ru-RU" sz="1200" b="1" dirty="0" smtClean="0">
                          <a:latin typeface="Times New Roman"/>
                          <a:ea typeface="Times New Roman"/>
                        </a:rPr>
                        <a:t>факт </a:t>
                      </a:r>
                    </a:p>
                    <a:p>
                      <a:pPr marL="0" indent="0" algn="ctr">
                        <a:spcAft>
                          <a:spcPts val="0"/>
                        </a:spcAft>
                      </a:pPr>
                      <a:r>
                        <a:rPr lang="ru-RU" sz="1200" b="1" dirty="0" smtClean="0">
                          <a:latin typeface="Times New Roman"/>
                          <a:ea typeface="Times New Roman"/>
                        </a:rPr>
                        <a:t>( на 01.01.2020г)</a:t>
                      </a:r>
                      <a:endParaRPr lang="ru-RU" sz="1200" dirty="0">
                        <a:latin typeface="Times New Roman"/>
                        <a:ea typeface="Times New Roman"/>
                      </a:endParaRPr>
                    </a:p>
                  </a:txBody>
                  <a:tcPr marL="45311" marR="453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ru-RU" sz="1200" b="1" dirty="0" smtClean="0">
                          <a:latin typeface="Times New Roman"/>
                          <a:ea typeface="Times New Roman"/>
                        </a:rPr>
                        <a:t>2020 </a:t>
                      </a:r>
                      <a:r>
                        <a:rPr lang="ru-RU" sz="1200" b="1" dirty="0">
                          <a:latin typeface="Times New Roman"/>
                          <a:ea typeface="Times New Roman"/>
                        </a:rPr>
                        <a:t>год </a:t>
                      </a:r>
                      <a:r>
                        <a:rPr lang="ru-RU" sz="1200" b="1" dirty="0" smtClean="0">
                          <a:latin typeface="Times New Roman"/>
                          <a:ea typeface="Times New Roman"/>
                        </a:rPr>
                        <a:t>оценка </a:t>
                      </a:r>
                    </a:p>
                    <a:p>
                      <a:pPr marL="0" marR="0" indent="0" algn="ctr" defTabSz="914400" rtl="0" eaLnBrk="1" fontAlgn="auto" latinLnBrk="0" hangingPunct="1">
                        <a:lnSpc>
                          <a:spcPct val="100000"/>
                        </a:lnSpc>
                        <a:spcBef>
                          <a:spcPts val="0"/>
                        </a:spcBef>
                        <a:spcAft>
                          <a:spcPts val="0"/>
                        </a:spcAft>
                        <a:buClrTx/>
                        <a:buSzTx/>
                        <a:buFontTx/>
                        <a:buNone/>
                        <a:tabLst/>
                        <a:defRPr/>
                      </a:pPr>
                      <a:r>
                        <a:rPr lang="ru-RU" sz="1200" b="1" dirty="0" smtClean="0">
                          <a:latin typeface="Times New Roman"/>
                          <a:ea typeface="Times New Roman"/>
                        </a:rPr>
                        <a:t> ( на 01.01.2021г)</a:t>
                      </a:r>
                      <a:endParaRPr lang="ru-RU" sz="1200" dirty="0" smtClean="0">
                        <a:latin typeface="Times New Roman"/>
                        <a:ea typeface="Times New Roman"/>
                      </a:endParaRPr>
                    </a:p>
                  </a:txBody>
                  <a:tcPr marL="45311" marR="453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indent="0" algn="ctr">
                        <a:spcAft>
                          <a:spcPts val="0"/>
                        </a:spcAft>
                      </a:pPr>
                      <a:r>
                        <a:rPr lang="ru-RU" sz="1200" b="1" dirty="0" smtClean="0">
                          <a:latin typeface="Times New Roman"/>
                          <a:ea typeface="Times New Roman"/>
                        </a:rPr>
                        <a:t>2021 </a:t>
                      </a:r>
                      <a:r>
                        <a:rPr lang="ru-RU" sz="1200" b="1" dirty="0">
                          <a:latin typeface="Times New Roman"/>
                          <a:ea typeface="Times New Roman"/>
                        </a:rPr>
                        <a:t>год </a:t>
                      </a:r>
                      <a:r>
                        <a:rPr lang="ru-RU" sz="1200" b="1" dirty="0" smtClean="0">
                          <a:latin typeface="Times New Roman"/>
                          <a:ea typeface="Times New Roman"/>
                        </a:rPr>
                        <a:t>прогноз</a:t>
                      </a:r>
                    </a:p>
                    <a:p>
                      <a:pPr marL="0" marR="0" indent="0" algn="ctr" defTabSz="914400" rtl="0" eaLnBrk="1" fontAlgn="auto" latinLnBrk="0" hangingPunct="1">
                        <a:lnSpc>
                          <a:spcPct val="100000"/>
                        </a:lnSpc>
                        <a:spcBef>
                          <a:spcPts val="0"/>
                        </a:spcBef>
                        <a:spcAft>
                          <a:spcPts val="0"/>
                        </a:spcAft>
                        <a:buClrTx/>
                        <a:buSzTx/>
                        <a:buFontTx/>
                        <a:buNone/>
                        <a:tabLst/>
                        <a:defRPr/>
                      </a:pPr>
                      <a:r>
                        <a:rPr lang="ru-RU" sz="1200" b="1" dirty="0" smtClean="0">
                          <a:latin typeface="Times New Roman"/>
                          <a:ea typeface="Times New Roman"/>
                        </a:rPr>
                        <a:t> ( на 01.01.2022г)</a:t>
                      </a:r>
                      <a:endParaRPr lang="ru-RU" sz="1200" dirty="0" smtClean="0">
                        <a:latin typeface="Times New Roman"/>
                        <a:ea typeface="Times New Roman"/>
                      </a:endParaRPr>
                    </a:p>
                  </a:txBody>
                  <a:tcPr marL="45311" marR="453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ru-RU" sz="1200" b="1" dirty="0" smtClean="0">
                          <a:latin typeface="Times New Roman"/>
                          <a:ea typeface="Times New Roman"/>
                        </a:rPr>
                        <a:t>2022год прогноз </a:t>
                      </a:r>
                    </a:p>
                    <a:p>
                      <a:pPr marL="0" marR="0" indent="0" algn="ctr" defTabSz="914400" rtl="0" eaLnBrk="1" fontAlgn="auto" latinLnBrk="0" hangingPunct="1">
                        <a:lnSpc>
                          <a:spcPct val="100000"/>
                        </a:lnSpc>
                        <a:spcBef>
                          <a:spcPts val="0"/>
                        </a:spcBef>
                        <a:spcAft>
                          <a:spcPts val="0"/>
                        </a:spcAft>
                        <a:buClrTx/>
                        <a:buSzTx/>
                        <a:buFontTx/>
                        <a:buNone/>
                        <a:tabLst/>
                        <a:defRPr/>
                      </a:pPr>
                      <a:r>
                        <a:rPr lang="ru-RU" sz="1200" b="1" dirty="0" smtClean="0">
                          <a:latin typeface="Times New Roman"/>
                          <a:ea typeface="Times New Roman"/>
                        </a:rPr>
                        <a:t> ( на 01.01.2023г)</a:t>
                      </a:r>
                      <a:endParaRPr lang="ru-RU" sz="1200" dirty="0" smtClean="0">
                        <a:latin typeface="Times New Roman"/>
                        <a:ea typeface="Times New Roman"/>
                      </a:endParaRPr>
                    </a:p>
                  </a:txBody>
                  <a:tcPr marL="45311" marR="453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indent="0" algn="ctr">
                        <a:spcAft>
                          <a:spcPts val="0"/>
                        </a:spcAft>
                      </a:pPr>
                      <a:r>
                        <a:rPr lang="ru-RU" sz="1200" b="1" dirty="0" smtClean="0">
                          <a:latin typeface="Times New Roman"/>
                          <a:ea typeface="Times New Roman"/>
                        </a:rPr>
                        <a:t>2023 </a:t>
                      </a:r>
                      <a:r>
                        <a:rPr lang="ru-RU" sz="1200" b="1" dirty="0">
                          <a:latin typeface="Times New Roman"/>
                          <a:ea typeface="Times New Roman"/>
                        </a:rPr>
                        <a:t>год </a:t>
                      </a:r>
                      <a:r>
                        <a:rPr lang="ru-RU" sz="1200" b="1" dirty="0" smtClean="0">
                          <a:latin typeface="Times New Roman"/>
                          <a:ea typeface="Times New Roman"/>
                        </a:rPr>
                        <a:t>прогноз</a:t>
                      </a:r>
                    </a:p>
                    <a:p>
                      <a:pPr marL="0" marR="0" indent="0" algn="ctr" defTabSz="914400" rtl="0" eaLnBrk="1" fontAlgn="auto" latinLnBrk="0" hangingPunct="1">
                        <a:lnSpc>
                          <a:spcPct val="100000"/>
                        </a:lnSpc>
                        <a:spcBef>
                          <a:spcPts val="0"/>
                        </a:spcBef>
                        <a:spcAft>
                          <a:spcPts val="0"/>
                        </a:spcAft>
                        <a:buClrTx/>
                        <a:buSzTx/>
                        <a:buFontTx/>
                        <a:buNone/>
                        <a:tabLst/>
                        <a:defRPr/>
                      </a:pPr>
                      <a:r>
                        <a:rPr lang="ru-RU" sz="1200" b="1" dirty="0" smtClean="0">
                          <a:latin typeface="Times New Roman"/>
                          <a:ea typeface="Times New Roman"/>
                        </a:rPr>
                        <a:t> ( на 01.01.2024г)</a:t>
                      </a:r>
                      <a:endParaRPr lang="ru-RU" sz="1200" dirty="0" smtClean="0">
                        <a:latin typeface="Times New Roman"/>
                        <a:ea typeface="Times New Roman"/>
                      </a:endParaRPr>
                    </a:p>
                  </a:txBody>
                  <a:tcPr marL="45311" marR="453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r h="694612">
                <a:tc>
                  <a:txBody>
                    <a:bodyPr/>
                    <a:lstStyle/>
                    <a:p>
                      <a:pPr marL="0" indent="0" algn="l">
                        <a:spcAft>
                          <a:spcPts val="0"/>
                        </a:spcAft>
                      </a:pPr>
                      <a:r>
                        <a:rPr lang="ru-RU" sz="1200" dirty="0">
                          <a:latin typeface="Times New Roman"/>
                          <a:ea typeface="Times New Roman"/>
                        </a:rPr>
                        <a:t>Объем муниципального долга Пугачевского муниципального района</a:t>
                      </a:r>
                    </a:p>
                  </a:txBody>
                  <a:tcPr marL="45311" marR="453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spcAft>
                          <a:spcPts val="0"/>
                        </a:spcAft>
                      </a:pPr>
                      <a:r>
                        <a:rPr lang="ru-RU" sz="1200" dirty="0" smtClean="0">
                          <a:latin typeface="Times New Roman"/>
                          <a:ea typeface="Times New Roman"/>
                        </a:rPr>
                        <a:t>68 849,5</a:t>
                      </a:r>
                      <a:endParaRPr lang="ru-RU" sz="1200" dirty="0">
                        <a:latin typeface="Times New Roman"/>
                        <a:ea typeface="Times New Roman"/>
                      </a:endParaRPr>
                    </a:p>
                  </a:txBody>
                  <a:tcPr marL="45311" marR="453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spcAft>
                          <a:spcPts val="0"/>
                        </a:spcAft>
                      </a:pPr>
                      <a:r>
                        <a:rPr lang="ru-RU" sz="1200" dirty="0" smtClean="0">
                          <a:latin typeface="Times New Roman"/>
                          <a:ea typeface="Times New Roman"/>
                        </a:rPr>
                        <a:t>56 999,5</a:t>
                      </a:r>
                      <a:endParaRPr lang="ru-RU" sz="1200" dirty="0">
                        <a:latin typeface="Times New Roman"/>
                        <a:ea typeface="Times New Roman"/>
                      </a:endParaRPr>
                    </a:p>
                  </a:txBody>
                  <a:tcPr marL="45311" marR="453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spcAft>
                          <a:spcPts val="0"/>
                        </a:spcAft>
                      </a:pPr>
                      <a:r>
                        <a:rPr lang="ru-RU" sz="1200" dirty="0" smtClean="0">
                          <a:latin typeface="Times New Roman"/>
                          <a:ea typeface="Times New Roman"/>
                        </a:rPr>
                        <a:t>41 999,5</a:t>
                      </a:r>
                      <a:endParaRPr lang="ru-RU" sz="1200" dirty="0">
                        <a:latin typeface="Times New Roman"/>
                        <a:ea typeface="Times New Roman"/>
                      </a:endParaRPr>
                    </a:p>
                  </a:txBody>
                  <a:tcPr marL="45311" marR="453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spcAft>
                          <a:spcPts val="0"/>
                        </a:spcAft>
                      </a:pPr>
                      <a:r>
                        <a:rPr lang="ru-RU" sz="1200" dirty="0" smtClean="0">
                          <a:latin typeface="Times New Roman"/>
                          <a:ea typeface="Times New Roman"/>
                        </a:rPr>
                        <a:t>15 000,0</a:t>
                      </a:r>
                      <a:endParaRPr lang="ru-RU" sz="1200" dirty="0">
                        <a:latin typeface="Times New Roman"/>
                        <a:ea typeface="Times New Roman"/>
                      </a:endParaRPr>
                    </a:p>
                  </a:txBody>
                  <a:tcPr marL="45311" marR="453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spcAft>
                          <a:spcPts val="0"/>
                        </a:spcAft>
                      </a:pPr>
                      <a:r>
                        <a:rPr lang="ru-RU" sz="1200" dirty="0" smtClean="0">
                          <a:latin typeface="Times New Roman"/>
                          <a:ea typeface="Times New Roman"/>
                        </a:rPr>
                        <a:t>0,0</a:t>
                      </a:r>
                      <a:endParaRPr lang="ru-RU" sz="1200" dirty="0">
                        <a:latin typeface="Times New Roman"/>
                        <a:ea typeface="Times New Roman"/>
                      </a:endParaRPr>
                    </a:p>
                  </a:txBody>
                  <a:tcPr marL="45311" marR="453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r h="202395">
                <a:tc>
                  <a:txBody>
                    <a:bodyPr/>
                    <a:lstStyle/>
                    <a:p>
                      <a:pPr marL="0" indent="0" algn="l">
                        <a:spcAft>
                          <a:spcPts val="0"/>
                        </a:spcAft>
                      </a:pPr>
                      <a:r>
                        <a:rPr lang="ru-RU" sz="1200" dirty="0" smtClean="0">
                          <a:latin typeface="Times New Roman" pitchFamily="18" charset="0"/>
                          <a:ea typeface="Times New Roman"/>
                          <a:cs typeface="Times New Roman" pitchFamily="18" charset="0"/>
                        </a:rPr>
                        <a:t>в том числе:</a:t>
                      </a:r>
                      <a:endParaRPr lang="ru-RU" sz="1200" dirty="0">
                        <a:latin typeface="Times New Roman" pitchFamily="18" charset="0"/>
                        <a:ea typeface="Times New Roman"/>
                        <a:cs typeface="Times New Roman" pitchFamily="18" charset="0"/>
                      </a:endParaRPr>
                    </a:p>
                  </a:txBody>
                  <a:tcPr marL="45311" marR="453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spcAft>
                          <a:spcPts val="0"/>
                        </a:spcAft>
                      </a:pPr>
                      <a:endParaRPr lang="ru-RU" sz="1200" dirty="0">
                        <a:latin typeface="Times New Roman" pitchFamily="18" charset="0"/>
                        <a:ea typeface="Times New Roman"/>
                        <a:cs typeface="Times New Roman" pitchFamily="18" charset="0"/>
                      </a:endParaRPr>
                    </a:p>
                  </a:txBody>
                  <a:tcPr marL="45311" marR="453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spcAft>
                          <a:spcPts val="0"/>
                        </a:spcAft>
                      </a:pPr>
                      <a:endParaRPr lang="ru-RU" sz="1200" dirty="0">
                        <a:latin typeface="Times New Roman" pitchFamily="18" charset="0"/>
                        <a:ea typeface="Times New Roman"/>
                        <a:cs typeface="Times New Roman" pitchFamily="18" charset="0"/>
                      </a:endParaRPr>
                    </a:p>
                  </a:txBody>
                  <a:tcPr marL="45311" marR="453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spcAft>
                          <a:spcPts val="0"/>
                        </a:spcAft>
                      </a:pPr>
                      <a:endParaRPr lang="ru-RU" sz="1200" dirty="0">
                        <a:latin typeface="Times New Roman" pitchFamily="18" charset="0"/>
                        <a:ea typeface="Times New Roman"/>
                        <a:cs typeface="Times New Roman" pitchFamily="18" charset="0"/>
                      </a:endParaRPr>
                    </a:p>
                  </a:txBody>
                  <a:tcPr marL="45311" marR="453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spcAft>
                          <a:spcPts val="0"/>
                        </a:spcAft>
                      </a:pPr>
                      <a:endParaRPr lang="ru-RU" sz="1200" dirty="0">
                        <a:latin typeface="Times New Roman" pitchFamily="18" charset="0"/>
                        <a:ea typeface="Times New Roman"/>
                        <a:cs typeface="Times New Roman" pitchFamily="18" charset="0"/>
                      </a:endParaRPr>
                    </a:p>
                  </a:txBody>
                  <a:tcPr marL="45311" marR="453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spcAft>
                          <a:spcPts val="0"/>
                        </a:spcAft>
                      </a:pPr>
                      <a:endParaRPr lang="ru-RU" sz="1200" dirty="0">
                        <a:latin typeface="Times New Roman" pitchFamily="18" charset="0"/>
                        <a:ea typeface="Times New Roman"/>
                        <a:cs typeface="Times New Roman" pitchFamily="18" charset="0"/>
                      </a:endParaRPr>
                    </a:p>
                  </a:txBody>
                  <a:tcPr marL="45311" marR="453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r h="615448">
                <a:tc>
                  <a:txBody>
                    <a:bodyPr/>
                    <a:lstStyle/>
                    <a:p>
                      <a:pPr marL="0" indent="0" algn="l">
                        <a:spcAft>
                          <a:spcPts val="0"/>
                        </a:spcAft>
                      </a:pPr>
                      <a:r>
                        <a:rPr lang="ru-RU" sz="1200" i="1" dirty="0" smtClean="0">
                          <a:latin typeface="Times New Roman" pitchFamily="18" charset="0"/>
                          <a:cs typeface="Times New Roman" pitchFamily="18" charset="0"/>
                        </a:rPr>
                        <a:t>Кредиты, привлеченные от кредитных организаций</a:t>
                      </a:r>
                      <a:endParaRPr lang="ru-RU" sz="1200" i="1" dirty="0">
                        <a:latin typeface="Times New Roman" pitchFamily="18" charset="0"/>
                        <a:ea typeface="Times New Roman"/>
                        <a:cs typeface="Times New Roman" pitchFamily="18" charset="0"/>
                      </a:endParaRPr>
                    </a:p>
                  </a:txBody>
                  <a:tcPr marL="45311" marR="453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spcAft>
                          <a:spcPts val="0"/>
                        </a:spcAft>
                      </a:pPr>
                      <a:r>
                        <a:rPr lang="ru-RU" sz="1200" i="1" dirty="0" smtClean="0">
                          <a:latin typeface="Times New Roman" pitchFamily="18" charset="0"/>
                          <a:ea typeface="Times New Roman"/>
                          <a:cs typeface="Times New Roman" pitchFamily="18" charset="0"/>
                        </a:rPr>
                        <a:t>-</a:t>
                      </a:r>
                      <a:endParaRPr lang="ru-RU" sz="1200" i="1" dirty="0">
                        <a:latin typeface="Times New Roman" pitchFamily="18" charset="0"/>
                        <a:ea typeface="Times New Roman"/>
                        <a:cs typeface="Times New Roman" pitchFamily="18" charset="0"/>
                      </a:endParaRPr>
                    </a:p>
                  </a:txBody>
                  <a:tcPr marL="45311" marR="453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spcAft>
                          <a:spcPts val="0"/>
                        </a:spcAft>
                      </a:pPr>
                      <a:r>
                        <a:rPr lang="ru-RU" sz="1200" i="1" dirty="0" smtClean="0">
                          <a:latin typeface="Times New Roman" pitchFamily="18" charset="0"/>
                          <a:ea typeface="Times New Roman"/>
                          <a:cs typeface="Times New Roman" pitchFamily="18" charset="0"/>
                        </a:rPr>
                        <a:t>-</a:t>
                      </a:r>
                      <a:endParaRPr lang="ru-RU" sz="1200" i="1" dirty="0">
                        <a:latin typeface="Times New Roman" pitchFamily="18" charset="0"/>
                        <a:ea typeface="Times New Roman"/>
                        <a:cs typeface="Times New Roman" pitchFamily="18" charset="0"/>
                      </a:endParaRPr>
                    </a:p>
                  </a:txBody>
                  <a:tcPr marL="45311" marR="453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spcAft>
                          <a:spcPts val="0"/>
                        </a:spcAft>
                      </a:pPr>
                      <a:r>
                        <a:rPr lang="ru-RU" sz="1200" i="1" dirty="0" smtClean="0">
                          <a:latin typeface="Times New Roman" pitchFamily="18" charset="0"/>
                          <a:ea typeface="Times New Roman"/>
                          <a:cs typeface="Times New Roman" pitchFamily="18" charset="0"/>
                        </a:rPr>
                        <a:t>-</a:t>
                      </a:r>
                      <a:endParaRPr lang="ru-RU" sz="1200" i="1" dirty="0">
                        <a:latin typeface="Times New Roman" pitchFamily="18" charset="0"/>
                        <a:ea typeface="Times New Roman"/>
                        <a:cs typeface="Times New Roman" pitchFamily="18" charset="0"/>
                      </a:endParaRPr>
                    </a:p>
                  </a:txBody>
                  <a:tcPr marL="45311" marR="453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spcAft>
                          <a:spcPts val="0"/>
                        </a:spcAft>
                      </a:pPr>
                      <a:r>
                        <a:rPr lang="ru-RU" sz="1200" i="1" dirty="0" smtClean="0">
                          <a:latin typeface="Times New Roman" pitchFamily="18" charset="0"/>
                          <a:ea typeface="Times New Roman"/>
                          <a:cs typeface="Times New Roman" pitchFamily="18" charset="0"/>
                        </a:rPr>
                        <a:t>-</a:t>
                      </a:r>
                      <a:endParaRPr lang="ru-RU" sz="1200" i="1" dirty="0">
                        <a:latin typeface="Times New Roman" pitchFamily="18" charset="0"/>
                        <a:ea typeface="Times New Roman"/>
                        <a:cs typeface="Times New Roman" pitchFamily="18" charset="0"/>
                      </a:endParaRPr>
                    </a:p>
                  </a:txBody>
                  <a:tcPr marL="45311" marR="453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spcAft>
                          <a:spcPts val="0"/>
                        </a:spcAft>
                      </a:pPr>
                      <a:r>
                        <a:rPr lang="ru-RU" sz="1200" i="1" dirty="0" smtClean="0">
                          <a:latin typeface="Times New Roman" pitchFamily="18" charset="0"/>
                          <a:ea typeface="Times New Roman"/>
                          <a:cs typeface="Times New Roman" pitchFamily="18" charset="0"/>
                        </a:rPr>
                        <a:t>-</a:t>
                      </a:r>
                    </a:p>
                  </a:txBody>
                  <a:tcPr marL="45311" marR="453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r h="941853">
                <a:tc>
                  <a:txBody>
                    <a:bodyPr/>
                    <a:lstStyle/>
                    <a:p>
                      <a:pPr marL="0" indent="0" algn="l">
                        <a:spcAft>
                          <a:spcPts val="0"/>
                        </a:spcAft>
                      </a:pPr>
                      <a:r>
                        <a:rPr lang="ru-RU" sz="1200" i="1" dirty="0" smtClean="0">
                          <a:latin typeface="Times New Roman" pitchFamily="18" charset="0"/>
                          <a:cs typeface="Times New Roman" pitchFamily="18" charset="0"/>
                        </a:rPr>
                        <a:t>Бюджетные кредиты, привлеченные из других бюджетов бюджетной системы Российской Федерации</a:t>
                      </a:r>
                      <a:endParaRPr lang="ru-RU" sz="1200" i="1" dirty="0">
                        <a:latin typeface="Times New Roman" pitchFamily="18" charset="0"/>
                        <a:ea typeface="Times New Roman"/>
                        <a:cs typeface="Times New Roman" pitchFamily="18" charset="0"/>
                      </a:endParaRPr>
                    </a:p>
                  </a:txBody>
                  <a:tcPr marL="45311" marR="453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ru-RU" sz="1200" i="1" dirty="0" smtClean="0">
                          <a:latin typeface="Times New Roman" pitchFamily="18" charset="0"/>
                          <a:ea typeface="Times New Roman"/>
                          <a:cs typeface="Times New Roman" pitchFamily="18" charset="0"/>
                        </a:rPr>
                        <a:t>68 849,5</a:t>
                      </a:r>
                      <a:endParaRPr lang="ru-RU" sz="1200" i="1" dirty="0">
                        <a:latin typeface="Times New Roman" pitchFamily="18" charset="0"/>
                        <a:ea typeface="Times New Roman"/>
                        <a:cs typeface="Times New Roman" pitchFamily="18" charset="0"/>
                      </a:endParaRPr>
                    </a:p>
                  </a:txBody>
                  <a:tcPr marL="45311" marR="453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spcAft>
                          <a:spcPts val="0"/>
                        </a:spcAft>
                      </a:pPr>
                      <a:r>
                        <a:rPr lang="ru-RU" sz="1200" i="1" dirty="0" smtClean="0">
                          <a:latin typeface="Times New Roman" pitchFamily="18" charset="0"/>
                          <a:ea typeface="Times New Roman"/>
                          <a:cs typeface="Times New Roman" pitchFamily="18" charset="0"/>
                        </a:rPr>
                        <a:t>56 999,5</a:t>
                      </a:r>
                      <a:endParaRPr lang="ru-RU" sz="1200" i="1" dirty="0">
                        <a:latin typeface="Times New Roman" pitchFamily="18" charset="0"/>
                        <a:ea typeface="Times New Roman"/>
                        <a:cs typeface="Times New Roman" pitchFamily="18" charset="0"/>
                      </a:endParaRPr>
                    </a:p>
                  </a:txBody>
                  <a:tcPr marL="45311" marR="453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spcAft>
                          <a:spcPts val="0"/>
                        </a:spcAft>
                      </a:pPr>
                      <a:r>
                        <a:rPr lang="ru-RU" sz="1200" i="1" dirty="0" smtClean="0">
                          <a:latin typeface="Times New Roman" pitchFamily="18" charset="0"/>
                          <a:ea typeface="Times New Roman"/>
                          <a:cs typeface="Times New Roman" pitchFamily="18" charset="0"/>
                        </a:rPr>
                        <a:t>41 999,5</a:t>
                      </a:r>
                      <a:endParaRPr lang="ru-RU" sz="1200" i="1" dirty="0">
                        <a:latin typeface="Times New Roman" pitchFamily="18" charset="0"/>
                        <a:ea typeface="Times New Roman"/>
                        <a:cs typeface="Times New Roman" pitchFamily="18" charset="0"/>
                      </a:endParaRPr>
                    </a:p>
                  </a:txBody>
                  <a:tcPr marL="45311" marR="453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spcAft>
                          <a:spcPts val="0"/>
                        </a:spcAft>
                      </a:pPr>
                      <a:r>
                        <a:rPr lang="ru-RU" sz="1200" i="1" dirty="0" smtClean="0">
                          <a:latin typeface="Times New Roman" pitchFamily="18" charset="0"/>
                          <a:ea typeface="Times New Roman"/>
                          <a:cs typeface="Times New Roman" pitchFamily="18" charset="0"/>
                        </a:rPr>
                        <a:t>15 000,0</a:t>
                      </a:r>
                      <a:endParaRPr lang="ru-RU" sz="1200" i="1" dirty="0">
                        <a:latin typeface="Times New Roman" pitchFamily="18" charset="0"/>
                        <a:ea typeface="Times New Roman"/>
                        <a:cs typeface="Times New Roman" pitchFamily="18" charset="0"/>
                      </a:endParaRPr>
                    </a:p>
                  </a:txBody>
                  <a:tcPr marL="45311" marR="453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spcAft>
                          <a:spcPts val="0"/>
                        </a:spcAft>
                      </a:pPr>
                      <a:r>
                        <a:rPr lang="ru-RU" sz="1200" i="1" dirty="0" smtClean="0">
                          <a:latin typeface="Times New Roman" pitchFamily="18" charset="0"/>
                          <a:ea typeface="Times New Roman"/>
                          <a:cs typeface="Times New Roman" pitchFamily="18" charset="0"/>
                        </a:rPr>
                        <a:t>0,0</a:t>
                      </a:r>
                    </a:p>
                  </a:txBody>
                  <a:tcPr marL="45311" marR="453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r h="383912">
                <a:tc>
                  <a:txBody>
                    <a:bodyPr/>
                    <a:lstStyle/>
                    <a:p>
                      <a:pPr marL="0" indent="0" algn="l">
                        <a:spcAft>
                          <a:spcPts val="0"/>
                        </a:spcAft>
                      </a:pPr>
                      <a:r>
                        <a:rPr lang="ru-RU" sz="1200" dirty="0">
                          <a:latin typeface="Times New Roman"/>
                          <a:ea typeface="Times New Roman"/>
                        </a:rPr>
                        <a:t>Обслуживание муниципального долга</a:t>
                      </a:r>
                    </a:p>
                  </a:txBody>
                  <a:tcPr marL="45311" marR="453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spcAft>
                          <a:spcPts val="0"/>
                        </a:spcAft>
                      </a:pPr>
                      <a:r>
                        <a:rPr lang="ru-RU" sz="1200" dirty="0" smtClean="0">
                          <a:latin typeface="Times New Roman"/>
                          <a:ea typeface="Times New Roman"/>
                        </a:rPr>
                        <a:t>81,4</a:t>
                      </a:r>
                      <a:endParaRPr lang="ru-RU" sz="1200" dirty="0">
                        <a:latin typeface="Times New Roman"/>
                        <a:ea typeface="Times New Roman"/>
                      </a:endParaRPr>
                    </a:p>
                  </a:txBody>
                  <a:tcPr marL="45311" marR="453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spcAft>
                          <a:spcPts val="0"/>
                        </a:spcAft>
                      </a:pPr>
                      <a:r>
                        <a:rPr lang="ru-RU" sz="1200" dirty="0" smtClean="0">
                          <a:latin typeface="Times New Roman"/>
                          <a:ea typeface="Times New Roman"/>
                        </a:rPr>
                        <a:t>68,1</a:t>
                      </a:r>
                      <a:endParaRPr lang="ru-RU" sz="1200" dirty="0">
                        <a:latin typeface="Times New Roman"/>
                        <a:ea typeface="Times New Roman"/>
                      </a:endParaRPr>
                    </a:p>
                  </a:txBody>
                  <a:tcPr marL="45311" marR="453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spcAft>
                          <a:spcPts val="0"/>
                        </a:spcAft>
                      </a:pPr>
                      <a:r>
                        <a:rPr lang="ru-RU" sz="1200" dirty="0">
                          <a:latin typeface="Times New Roman"/>
                          <a:ea typeface="Times New Roman"/>
                        </a:rPr>
                        <a:t>300,0</a:t>
                      </a:r>
                    </a:p>
                  </a:txBody>
                  <a:tcPr marL="45311" marR="453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spcAft>
                          <a:spcPts val="0"/>
                        </a:spcAft>
                      </a:pPr>
                      <a:r>
                        <a:rPr lang="ru-RU" sz="1200" dirty="0" smtClean="0">
                          <a:latin typeface="Times New Roman"/>
                          <a:ea typeface="Times New Roman"/>
                        </a:rPr>
                        <a:t>300,0</a:t>
                      </a:r>
                      <a:endParaRPr lang="ru-RU" sz="1200" dirty="0">
                        <a:latin typeface="Times New Roman"/>
                        <a:ea typeface="Times New Roman"/>
                      </a:endParaRPr>
                    </a:p>
                  </a:txBody>
                  <a:tcPr marL="45311" marR="453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spcAft>
                          <a:spcPts val="0"/>
                        </a:spcAft>
                      </a:pPr>
                      <a:r>
                        <a:rPr lang="ru-RU" sz="1200" dirty="0">
                          <a:latin typeface="Times New Roman"/>
                          <a:ea typeface="Times New Roman"/>
                        </a:rPr>
                        <a:t>300,0</a:t>
                      </a:r>
                    </a:p>
                  </a:txBody>
                  <a:tcPr marL="45311" marR="453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bl>
          </a:graphicData>
        </a:graphic>
      </p:graphicFrame>
      <p:sp>
        <p:nvSpPr>
          <p:cNvPr id="67586"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67585" name="Прямоугольник 37915"/>
          <p:cNvSpPr>
            <a:spLocks noChangeArrowheads="1"/>
          </p:cNvSpPr>
          <p:nvPr/>
        </p:nvSpPr>
        <p:spPr bwMode="auto">
          <a:xfrm>
            <a:off x="1927225" y="457200"/>
            <a:ext cx="5359419" cy="542908"/>
          </a:xfrm>
          <a:prstGeom prst="rect">
            <a:avLst/>
          </a:prstGeom>
          <a:gradFill>
            <a:gsLst>
              <a:gs pos="0">
                <a:schemeClr val="accent6">
                  <a:lumMod val="40000"/>
                  <a:lumOff val="60000"/>
                </a:schemeClr>
              </a:gs>
              <a:gs pos="35001">
                <a:srgbClr val="BFD5FF"/>
              </a:gs>
              <a:gs pos="100000">
                <a:srgbClr val="E5EEFF"/>
              </a:gs>
            </a:gsLst>
            <a:lin ang="16200000" scaled="1"/>
          </a:gradFill>
          <a:ln w="9525">
            <a:solidFill>
              <a:srgbClr val="F69240"/>
            </a:solidFill>
            <a:miter lim="800000"/>
            <a:headEnd/>
            <a:tailEnd/>
          </a:ln>
          <a:effectLst>
            <a:outerShdw dist="20000" dir="5400000" rotWithShape="0">
              <a:srgbClr val="000000">
                <a:alpha val="37999"/>
              </a:srgbClr>
            </a:outerShdw>
          </a:effectLst>
        </p:spPr>
        <p:txBody>
          <a:bodyPr vert="horz" wrap="square" lIns="91440" tIns="45720" rIns="91440" bIns="45720" numCol="1" anchor="ctr" anchorCtr="0" compatLnSpc="1">
            <a:prstTxWarp prst="textNoShape">
              <a:avLst/>
            </a:prstTxWarp>
          </a:bodyPr>
          <a:lstStyle/>
          <a:p>
            <a:pPr marL="0" marR="0" lvl="0" indent="450850" algn="ctr" defTabSz="914400" rtl="0" eaLnBrk="1" fontAlgn="base" latinLnBrk="0" hangingPunct="1">
              <a:lnSpc>
                <a:spcPct val="100000"/>
              </a:lnSpc>
              <a:spcBef>
                <a:spcPct val="0"/>
              </a:spcBef>
              <a:spcAft>
                <a:spcPct val="0"/>
              </a:spcAft>
              <a:buClrTx/>
              <a:buSzTx/>
              <a:buFontTx/>
              <a:buNone/>
              <a:tabLst/>
            </a:pPr>
            <a:r>
              <a:rPr kumimoji="0" lang="ru-RU" sz="24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5.  Муниципальный долг</a:t>
            </a:r>
            <a:endParaRPr kumimoji="0" lang="ru-RU" sz="24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67588" name="Rectangle 4"/>
          <p:cNvSpPr>
            <a:spLocks noChangeArrowheads="1"/>
          </p:cNvSpPr>
          <p:nvPr/>
        </p:nvSpPr>
        <p:spPr bwMode="auto">
          <a:xfrm>
            <a:off x="357158" y="1071546"/>
            <a:ext cx="8501122" cy="98488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0850" algn="l" defTabSz="914400" rtl="0" eaLnBrk="1" fontAlgn="base" latinLnBrk="0" hangingPunct="1">
              <a:lnSpc>
                <a:spcPct val="100000"/>
              </a:lnSpc>
              <a:spcBef>
                <a:spcPct val="0"/>
              </a:spcBef>
              <a:spcAft>
                <a:spcPct val="0"/>
              </a:spcAft>
              <a:buClrTx/>
              <a:buSzTx/>
              <a:buFontTx/>
              <a:buNone/>
              <a:tabLst/>
            </a:pPr>
            <a:r>
              <a:rPr kumimoji="0" lang="ru-RU" sz="600" b="0" i="0" u="none" strike="noStrike" cap="none" normalizeH="0" baseline="0" dirty="0" smtClean="0">
                <a:ln>
                  <a:noFill/>
                </a:ln>
                <a:solidFill>
                  <a:schemeClr val="tx1"/>
                </a:solidFill>
                <a:effectLst/>
                <a:latin typeface="Arial" pitchFamily="34" charset="0"/>
                <a:cs typeface="Arial" pitchFamily="34" charset="0"/>
              </a:rPr>
              <a:t/>
            </a:r>
            <a:br>
              <a:rPr kumimoji="0" lang="ru-RU" sz="600" b="0" i="0" u="none" strike="noStrike" cap="none" normalizeH="0" baseline="0" dirty="0" smtClean="0">
                <a:ln>
                  <a:noFill/>
                </a:ln>
                <a:solidFill>
                  <a:schemeClr val="tx1"/>
                </a:solidFill>
                <a:effectLst/>
                <a:latin typeface="Arial" pitchFamily="34" charset="0"/>
                <a:cs typeface="Arial" pitchFamily="34" charset="0"/>
              </a:rPr>
            </a:br>
            <a:r>
              <a:rPr lang="ru-RU" dirty="0" smtClean="0">
                <a:latin typeface="Arial" pitchFamily="34" charset="0"/>
                <a:cs typeface="Arial" pitchFamily="34" charset="0"/>
              </a:rPr>
              <a:t>	</a:t>
            </a:r>
            <a:r>
              <a:rPr kumimoji="0" lang="ru-RU"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Объем муниципального долга  района в  бюджете на 2021-2023 годы запланирован в соответствии с Бюджетным кодексом Российской Федерации</a:t>
            </a:r>
          </a:p>
          <a:p>
            <a:pPr marL="0" marR="0" lvl="0" indent="450850" algn="l" defTabSz="914400" rtl="0" eaLnBrk="1" fontAlgn="base" latinLnBrk="0" hangingPunct="1">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428596" y="214290"/>
            <a:ext cx="8429684" cy="2031325"/>
          </a:xfrm>
          <a:prstGeom prst="rect">
            <a:avLst/>
          </a:prstGeom>
        </p:spPr>
        <p:txBody>
          <a:bodyPr wrap="square">
            <a:spAutoFit/>
          </a:bodyPr>
          <a:lstStyle/>
          <a:p>
            <a:pPr algn="just"/>
            <a:r>
              <a:rPr lang="ru-RU" dirty="0" smtClean="0">
                <a:latin typeface="Times New Roman" pitchFamily="18" charset="0"/>
                <a:ea typeface="Times New Roman" pitchFamily="18" charset="0"/>
                <a:cs typeface="Times New Roman" pitchFamily="18" charset="0"/>
              </a:rPr>
              <a:t>         Именно поэтому пришло время для опубликования простого и доступного для каждого гражданина анализа бюджета и бюджетных процессов. И мы надеемся, что данная брошюра послужит обеспечению роста интереса граждан к вопросам использования бюджета. Ведь только при наличии у граждан чувства собственной причастности к бюджетному процессу и возможности высказать свое мнение можно рассчитывать на то, что население будет добросовестно участвовать как в формировании бюджета, так и его исполнении.</a:t>
            </a:r>
            <a:endParaRPr lang="ru-RU" dirty="0"/>
          </a:p>
        </p:txBody>
      </p:sp>
      <p:sp>
        <p:nvSpPr>
          <p:cNvPr id="21507" name="Прямоугольник 301"/>
          <p:cNvSpPr>
            <a:spLocks noChangeArrowheads="1"/>
          </p:cNvSpPr>
          <p:nvPr/>
        </p:nvSpPr>
        <p:spPr bwMode="auto">
          <a:xfrm>
            <a:off x="428596" y="2928934"/>
            <a:ext cx="8429684" cy="563561"/>
          </a:xfrm>
          <a:prstGeom prst="rect">
            <a:avLst/>
          </a:prstGeom>
          <a:gradFill rotWithShape="1">
            <a:gsLst>
              <a:gs pos="0">
                <a:schemeClr val="bg2">
                  <a:lumMod val="75000"/>
                </a:schemeClr>
              </a:gs>
              <a:gs pos="35001">
                <a:srgbClr val="BBEFFF"/>
              </a:gs>
              <a:gs pos="100000">
                <a:srgbClr val="E4F9FF"/>
              </a:gs>
            </a:gsLst>
            <a:lin ang="16200000" scaled="1"/>
          </a:gradFill>
          <a:ln w="9525">
            <a:solidFill>
              <a:srgbClr val="46AAC5"/>
            </a:solidFill>
            <a:miter lim="800000"/>
            <a:headEnd/>
            <a:tailEnd/>
          </a:ln>
          <a:effectLst>
            <a:outerShdw dist="20000" dir="5400000" rotWithShape="0">
              <a:srgbClr val="000000">
                <a:alpha val="37999"/>
              </a:srgbClr>
            </a:outerShdw>
          </a:effectLst>
        </p:spPr>
        <p:txBody>
          <a:bodyPr vert="horz" wrap="square" lIns="91440" tIns="45720" rIns="91440" bIns="45720" numCol="1" anchor="ctr" anchorCtr="0" compatLnSpc="1">
            <a:prstTxWarp prst="textNoShape">
              <a:avLst/>
            </a:prstTxWarp>
          </a:bodyPr>
          <a:lstStyle/>
          <a:p>
            <a:pPr marL="0" marR="0" lvl="0" indent="450850" defTabSz="914400" rtl="0" eaLnBrk="1" fontAlgn="base" latinLnBrk="0" hangingPunct="1">
              <a:lnSpc>
                <a:spcPct val="100000"/>
              </a:lnSpc>
              <a:spcBef>
                <a:spcPct val="0"/>
              </a:spcBef>
              <a:spcAft>
                <a:spcPct val="0"/>
              </a:spcAft>
              <a:buClrTx/>
              <a:buSzTx/>
              <a:buFontTx/>
              <a:buNone/>
              <a:tabLst/>
            </a:pPr>
            <a:r>
              <a:rPr kumimoji="0" lang="ru-RU" sz="24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БЮДЖЕТ – ЭТО  ПЛАН ДОХОДОВ И РАСХОДОВ</a:t>
            </a:r>
            <a:endParaRPr kumimoji="0" lang="ru-RU" sz="18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21505" name="Прямоугольник 302"/>
          <p:cNvSpPr>
            <a:spLocks noChangeArrowheads="1"/>
          </p:cNvSpPr>
          <p:nvPr/>
        </p:nvSpPr>
        <p:spPr bwMode="auto">
          <a:xfrm>
            <a:off x="428596" y="3571876"/>
            <a:ext cx="8429684" cy="1795461"/>
          </a:xfrm>
          <a:prstGeom prst="rect">
            <a:avLst/>
          </a:prstGeom>
          <a:solidFill>
            <a:schemeClr val="accent3">
              <a:lumMod val="20000"/>
              <a:lumOff val="80000"/>
            </a:schemeClr>
          </a:solidFill>
          <a:ln w="25400">
            <a:solidFill>
              <a:srgbClr val="000000"/>
            </a:solidFill>
            <a:miter lim="800000"/>
            <a:headEnd/>
            <a:tailEnd/>
          </a:ln>
        </p:spPr>
        <p:txBody>
          <a:bodyPr vert="horz" wrap="square" lIns="91440" tIns="45720" rIns="91440" bIns="45720" numCol="1" anchor="ctr" anchorCtr="0" compatLnSpc="1">
            <a:prstTxWarp prst="textNoShape">
              <a:avLst/>
            </a:prstTxWarp>
          </a:bodyPr>
          <a:lstStyle/>
          <a:p>
            <a:pPr marL="0" marR="0" lvl="0" indent="450850" algn="just" defTabSz="914400" rtl="0" eaLnBrk="1" fontAlgn="base" latinLnBrk="0" hangingPunct="1">
              <a:lnSpc>
                <a:spcPct val="100000"/>
              </a:lnSpc>
              <a:spcBef>
                <a:spcPct val="0"/>
              </a:spcBef>
              <a:spcAft>
                <a:spcPct val="0"/>
              </a:spcAft>
              <a:buClrTx/>
              <a:buSzTx/>
              <a:buFontTx/>
              <a:buNone/>
              <a:tabLst/>
            </a:pPr>
            <a:r>
              <a:rPr kumimoji="0" lang="ru-RU"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Каждый житель Пугачевского района является участником формирования этого плана с одной стороны как налогоплательщик, наполняя доходы бюджета, с другой – он получает часть расходов как потребитель общественных услуг. Муниципальный район расходует поступившие доходы для выполнения функций в сфере образования, культуры, спорта, социального обеспечения, поддержки экономики, гарантий безопасности и правопорядка и др.</a:t>
            </a:r>
            <a:endParaRPr kumimoji="0" lang="ru-RU"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21506" name="Скругленный прямоугольник 303"/>
          <p:cNvSpPr>
            <a:spLocks noChangeArrowheads="1"/>
          </p:cNvSpPr>
          <p:nvPr/>
        </p:nvSpPr>
        <p:spPr bwMode="auto">
          <a:xfrm>
            <a:off x="428596" y="5500702"/>
            <a:ext cx="8486805" cy="1189033"/>
          </a:xfrm>
          <a:prstGeom prst="roundRect">
            <a:avLst>
              <a:gd name="adj" fmla="val 16667"/>
            </a:avLst>
          </a:prstGeom>
          <a:solidFill>
            <a:schemeClr val="accent3">
              <a:lumMod val="40000"/>
              <a:lumOff val="60000"/>
            </a:schemeClr>
          </a:solidFill>
          <a:ln w="25400">
            <a:solidFill>
              <a:srgbClr val="000000"/>
            </a:solidFill>
            <a:round/>
            <a:headEnd/>
            <a:tailEnd/>
          </a:ln>
        </p:spPr>
        <p:txBody>
          <a:bodyPr vert="horz" wrap="square" lIns="91440" tIns="45720" rIns="91440" bIns="45720" numCol="1" anchor="ctr" anchorCtr="0" compatLnSpc="1">
            <a:prstTxWarp prst="textNoShape">
              <a:avLst/>
            </a:prstTxWarp>
          </a:bodyPr>
          <a:lstStyle/>
          <a:p>
            <a:pPr marL="0" marR="0" lvl="0" indent="450850" algn="just" defTabSz="914400" rtl="0" eaLnBrk="1" fontAlgn="base" latinLnBrk="0" hangingPunct="1">
              <a:lnSpc>
                <a:spcPct val="100000"/>
              </a:lnSpc>
              <a:spcBef>
                <a:spcPct val="0"/>
              </a:spcBef>
              <a:spcAft>
                <a:spcPct val="0"/>
              </a:spcAft>
              <a:buClrTx/>
              <a:buSzTx/>
              <a:buFontTx/>
              <a:buNone/>
              <a:tabLst/>
            </a:pPr>
            <a:r>
              <a:rPr kumimoji="0" lang="ru-RU"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Граждане – и как налогоплательщики, и как потребители общественных услуг – должны быть уверены в том, что передаваемые ими в распоряжение района средства используются прозрачно и эффективно, приносят конкретные результаты как для общества в целом, так и для каждой семьи, для каждого человека.</a:t>
            </a:r>
            <a:endParaRPr kumimoji="0" lang="ru-RU"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21508" name="Rectangle 4"/>
          <p:cNvSpPr>
            <a:spLocks noChangeArrowheads="1"/>
          </p:cNvSpPr>
          <p:nvPr/>
        </p:nvSpPr>
        <p:spPr bwMode="auto">
          <a:xfrm>
            <a:off x="428596" y="2428868"/>
            <a:ext cx="8715404" cy="67710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0850" algn="l" defTabSz="914400" rtl="0" eaLnBrk="1" fontAlgn="base" latinLnBrk="0" hangingPunct="1">
              <a:lnSpc>
                <a:spcPct val="100000"/>
              </a:lnSpc>
              <a:spcBef>
                <a:spcPct val="0"/>
              </a:spcBef>
              <a:spcAft>
                <a:spcPct val="0"/>
              </a:spcAft>
              <a:buClrTx/>
              <a:buSzTx/>
              <a:buFontTx/>
              <a:buNone/>
              <a:tabLst>
                <a:tab pos="3479800" algn="l"/>
              </a:tabLst>
            </a:pPr>
            <a:r>
              <a:rPr kumimoji="0" lang="ru-RU" sz="20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Что такое бюджет ?</a:t>
            </a:r>
            <a:endParaRPr kumimoji="0" lang="ru-RU" sz="600" b="0" i="0" u="none" strike="noStrike" cap="none" normalizeH="0" baseline="0" dirty="0" smtClean="0">
              <a:ln>
                <a:noFill/>
              </a:ln>
              <a:solidFill>
                <a:schemeClr val="tx1"/>
              </a:solidFill>
              <a:effectLst/>
              <a:latin typeface="Arial" pitchFamily="34" charset="0"/>
              <a:cs typeface="Arial" pitchFamily="34" charset="0"/>
            </a:endParaRPr>
          </a:p>
          <a:p>
            <a:pPr marL="0" marR="0" lvl="0" indent="450850" algn="l" defTabSz="914400" rtl="0" eaLnBrk="0" fontAlgn="base" latinLnBrk="0" hangingPunct="0">
              <a:lnSpc>
                <a:spcPct val="100000"/>
              </a:lnSpc>
              <a:spcBef>
                <a:spcPct val="0"/>
              </a:spcBef>
              <a:spcAft>
                <a:spcPct val="0"/>
              </a:spcAft>
              <a:buClrTx/>
              <a:buSzTx/>
              <a:buFontTx/>
              <a:buNone/>
              <a:tabLst>
                <a:tab pos="3479800" algn="l"/>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1512" name="Rectangle 8"/>
          <p:cNvSpPr>
            <a:spLocks noChangeArrowheads="1"/>
          </p:cNvSpPr>
          <p:nvPr/>
        </p:nvSpPr>
        <p:spPr bwMode="auto">
          <a:xfrm>
            <a:off x="0" y="4572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450850" algn="l" defTabSz="914400" rtl="0" eaLnBrk="1" fontAlgn="base" latinLnBrk="0" hangingPunct="1">
              <a:lnSpc>
                <a:spcPct val="100000"/>
              </a:lnSpc>
              <a:spcBef>
                <a:spcPct val="0"/>
              </a:spcBef>
              <a:spcAft>
                <a:spcPct val="0"/>
              </a:spcAft>
              <a:buClrTx/>
              <a:buSzTx/>
              <a:buFontTx/>
              <a:buNone/>
              <a:tabLst>
                <a:tab pos="3479800" algn="l"/>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1" name="Rectangle 1"/>
          <p:cNvSpPr>
            <a:spLocks noChangeArrowheads="1"/>
          </p:cNvSpPr>
          <p:nvPr/>
        </p:nvSpPr>
        <p:spPr bwMode="auto">
          <a:xfrm>
            <a:off x="357158" y="214290"/>
            <a:ext cx="8429684" cy="637097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0850" algn="ctr" defTabSz="914400" rtl="0" eaLnBrk="1" fontAlgn="base" latinLnBrk="0" hangingPunct="1">
              <a:lnSpc>
                <a:spcPct val="100000"/>
              </a:lnSpc>
              <a:spcBef>
                <a:spcPct val="0"/>
              </a:spcBef>
              <a:spcAft>
                <a:spcPct val="0"/>
              </a:spcAft>
              <a:buClrTx/>
              <a:buSzTx/>
              <a:buFontTx/>
              <a:buNone/>
              <a:tabLst/>
            </a:pPr>
            <a:r>
              <a:rPr kumimoji="0" lang="ru-RU" sz="2600" b="1" i="1" u="none" strike="noStrike" cap="none" normalizeH="0" baseline="0" dirty="0" smtClean="0">
                <a:ln>
                  <a:noFill/>
                </a:ln>
                <a:solidFill>
                  <a:srgbClr val="C00000"/>
                </a:solidFill>
                <a:effectLst/>
                <a:latin typeface="Century" pitchFamily="18" charset="0"/>
                <a:ea typeface="Times New Roman" pitchFamily="18" charset="0"/>
                <a:cs typeface="Arial" pitchFamily="34" charset="0"/>
              </a:rPr>
              <a:t>Контактная информация</a:t>
            </a:r>
            <a:endParaRPr kumimoji="0" lang="ru-RU" sz="2600" b="0" i="1" u="none" strike="noStrike" cap="none" normalizeH="0" baseline="0" dirty="0" smtClean="0">
              <a:ln>
                <a:noFill/>
              </a:ln>
              <a:solidFill>
                <a:schemeClr val="tx1"/>
              </a:solidFill>
              <a:effectLst/>
              <a:latin typeface="Century" pitchFamily="18" charset="0"/>
              <a:cs typeface="Arial" pitchFamily="34" charset="0"/>
            </a:endParaRPr>
          </a:p>
          <a:p>
            <a:pPr marL="0" marR="0" lvl="0" indent="450850" algn="ctr" defTabSz="914400" rtl="0" eaLnBrk="0" fontAlgn="base" latinLnBrk="0" hangingPunct="0">
              <a:lnSpc>
                <a:spcPct val="100000"/>
              </a:lnSpc>
              <a:spcBef>
                <a:spcPct val="0"/>
              </a:spcBef>
              <a:spcAft>
                <a:spcPct val="0"/>
              </a:spcAft>
              <a:buClrTx/>
              <a:buSzTx/>
              <a:buFontTx/>
              <a:buNone/>
              <a:tabLst/>
            </a:pPr>
            <a:r>
              <a:rPr kumimoji="0" lang="ru-RU" sz="2600" b="1" i="1" u="none" strike="noStrike" cap="none" normalizeH="0" baseline="0" dirty="0" smtClean="0">
                <a:ln>
                  <a:noFill/>
                </a:ln>
                <a:solidFill>
                  <a:srgbClr val="C00000"/>
                </a:solidFill>
                <a:effectLst/>
                <a:latin typeface="Century" pitchFamily="18" charset="0"/>
                <a:ea typeface="Times New Roman" pitchFamily="18" charset="0"/>
                <a:cs typeface="Arial" pitchFamily="34" charset="0"/>
              </a:rPr>
              <a:t>для обратной связи с гражданами</a:t>
            </a:r>
          </a:p>
          <a:p>
            <a:pPr marL="0" marR="0" lvl="0" indent="450850" algn="ctr" defTabSz="914400" rtl="0" eaLnBrk="0" fontAlgn="base" latinLnBrk="0" hangingPunct="0">
              <a:lnSpc>
                <a:spcPct val="100000"/>
              </a:lnSpc>
              <a:spcBef>
                <a:spcPct val="0"/>
              </a:spcBef>
              <a:spcAft>
                <a:spcPct val="0"/>
              </a:spcAft>
              <a:buClrTx/>
              <a:buSzTx/>
              <a:buFontTx/>
              <a:buNone/>
              <a:tabLst/>
            </a:pPr>
            <a:endParaRPr kumimoji="0" lang="ru-RU" sz="600" b="0" i="1" u="none" strike="noStrike" cap="none" normalizeH="0" baseline="0" dirty="0" smtClean="0">
              <a:ln>
                <a:noFill/>
              </a:ln>
              <a:solidFill>
                <a:schemeClr val="tx1"/>
              </a:solidFill>
              <a:effectLst/>
              <a:latin typeface="Century" pitchFamily="18" charset="0"/>
              <a:cs typeface="Arial" pitchFamily="34" charset="0"/>
            </a:endParaRPr>
          </a:p>
          <a:p>
            <a:pPr marL="0" marR="0" lvl="0" indent="450850" algn="just" defTabSz="914400" rtl="0" eaLnBrk="0" fontAlgn="base" latinLnBrk="0" hangingPunct="0">
              <a:lnSpc>
                <a:spcPct val="100000"/>
              </a:lnSpc>
              <a:spcBef>
                <a:spcPct val="0"/>
              </a:spcBef>
              <a:spcAft>
                <a:spcPct val="0"/>
              </a:spcAft>
              <a:buClrTx/>
              <a:buSzTx/>
              <a:buFontTx/>
              <a:buNone/>
              <a:tabLst/>
            </a:pPr>
            <a:r>
              <a:rPr kumimoji="0" lang="ru-RU" sz="2500" b="1" i="0" u="sng" strike="noStrike" cap="none" normalizeH="0" baseline="0" dirty="0" smtClean="0">
                <a:ln>
                  <a:noFill/>
                </a:ln>
                <a:solidFill>
                  <a:schemeClr val="tx1"/>
                </a:solidFill>
                <a:effectLst/>
                <a:latin typeface="Monotype Corsiva" pitchFamily="66" charset="0"/>
                <a:ea typeface="Times New Roman" pitchFamily="18" charset="0"/>
                <a:cs typeface="Arial" pitchFamily="34" charset="0"/>
              </a:rPr>
              <a:t>Администрация Пугачевского муниципального района Саратовской области</a:t>
            </a:r>
            <a:endParaRPr kumimoji="0" lang="ru-RU" sz="2500" b="0" i="0" u="none" strike="noStrike" cap="none" normalizeH="0" baseline="0" dirty="0" smtClean="0">
              <a:ln>
                <a:noFill/>
              </a:ln>
              <a:solidFill>
                <a:schemeClr val="tx1"/>
              </a:solidFill>
              <a:effectLst/>
              <a:latin typeface="Arial" pitchFamily="34" charset="0"/>
              <a:cs typeface="Arial" pitchFamily="34" charset="0"/>
            </a:endParaRPr>
          </a:p>
          <a:p>
            <a:pPr marL="0" marR="0" lvl="0" indent="450850" defTabSz="914400" rtl="0" eaLnBrk="0" fontAlgn="base" latinLnBrk="0" hangingPunct="0">
              <a:lnSpc>
                <a:spcPct val="100000"/>
              </a:lnSpc>
              <a:spcBef>
                <a:spcPct val="0"/>
              </a:spcBef>
              <a:spcAft>
                <a:spcPct val="0"/>
              </a:spcAft>
              <a:buClrTx/>
              <a:buSzTx/>
              <a:buFontTx/>
              <a:buNone/>
              <a:tabLst/>
            </a:pPr>
            <a:r>
              <a:rPr kumimoji="0" lang="ru-RU" sz="2500" b="0" i="0" u="none" strike="noStrike" cap="none" normalizeH="0" baseline="0" dirty="0" smtClean="0">
                <a:ln>
                  <a:noFill/>
                </a:ln>
                <a:solidFill>
                  <a:srgbClr val="1D1D1D"/>
                </a:solidFill>
                <a:effectLst/>
                <a:latin typeface="Monotype Corsiva" pitchFamily="66" charset="0"/>
                <a:ea typeface="Times New Roman" pitchFamily="18" charset="0"/>
                <a:cs typeface="Arial" pitchFamily="34" charset="0"/>
              </a:rPr>
              <a:t>413720 Саратовская обл., </a:t>
            </a:r>
            <a:endParaRPr kumimoji="0" lang="ru-RU" sz="2500" b="0" i="0" u="none" strike="noStrike" cap="none" normalizeH="0" baseline="0" dirty="0" smtClean="0">
              <a:ln>
                <a:noFill/>
              </a:ln>
              <a:solidFill>
                <a:schemeClr val="tx1"/>
              </a:solidFill>
              <a:effectLst/>
              <a:latin typeface="Arial" pitchFamily="34" charset="0"/>
              <a:cs typeface="Arial" pitchFamily="34" charset="0"/>
            </a:endParaRPr>
          </a:p>
          <a:p>
            <a:pPr marL="0" marR="0" lvl="0" indent="450850" defTabSz="914400" rtl="0" eaLnBrk="0" fontAlgn="base" latinLnBrk="0" hangingPunct="0">
              <a:lnSpc>
                <a:spcPct val="100000"/>
              </a:lnSpc>
              <a:spcBef>
                <a:spcPct val="0"/>
              </a:spcBef>
              <a:spcAft>
                <a:spcPct val="0"/>
              </a:spcAft>
              <a:buClrTx/>
              <a:buSzTx/>
              <a:buFontTx/>
              <a:buNone/>
              <a:tabLst/>
            </a:pPr>
            <a:r>
              <a:rPr kumimoji="0" lang="ru-RU" sz="2500" b="0" i="0" u="none" strike="noStrike" cap="none" normalizeH="0" baseline="0" dirty="0" smtClean="0">
                <a:ln>
                  <a:noFill/>
                </a:ln>
                <a:solidFill>
                  <a:srgbClr val="1D1D1D"/>
                </a:solidFill>
                <a:effectLst/>
                <a:latin typeface="Monotype Corsiva" pitchFamily="66" charset="0"/>
                <a:ea typeface="Times New Roman" pitchFamily="18" charset="0"/>
                <a:cs typeface="Arial" pitchFamily="34" charset="0"/>
              </a:rPr>
              <a:t>г. Пугачев, ул. Пушкинская, д.280</a:t>
            </a:r>
            <a:endParaRPr kumimoji="0" lang="ru-RU" sz="2500" b="0" i="0" u="none" strike="noStrike" cap="none" normalizeH="0" baseline="0" dirty="0" smtClean="0">
              <a:ln>
                <a:noFill/>
              </a:ln>
              <a:solidFill>
                <a:schemeClr val="tx1"/>
              </a:solidFill>
              <a:effectLst/>
              <a:latin typeface="Arial" pitchFamily="34" charset="0"/>
              <a:cs typeface="Arial" pitchFamily="34" charset="0"/>
            </a:endParaRPr>
          </a:p>
          <a:p>
            <a:pPr marL="0" marR="0" lvl="0" indent="450850" defTabSz="914400" rtl="0" eaLnBrk="0" fontAlgn="base" latinLnBrk="0" hangingPunct="0">
              <a:lnSpc>
                <a:spcPct val="100000"/>
              </a:lnSpc>
              <a:spcBef>
                <a:spcPct val="0"/>
              </a:spcBef>
              <a:spcAft>
                <a:spcPct val="0"/>
              </a:spcAft>
              <a:buClrTx/>
              <a:buSzTx/>
              <a:buFontTx/>
              <a:buNone/>
              <a:tabLst/>
            </a:pPr>
            <a:r>
              <a:rPr kumimoji="0" lang="ru-RU" sz="2500" b="0" i="0" u="none" strike="noStrike" cap="none" normalizeH="0" baseline="0" dirty="0" smtClean="0">
                <a:ln>
                  <a:noFill/>
                </a:ln>
                <a:solidFill>
                  <a:srgbClr val="1D1D1D"/>
                </a:solidFill>
                <a:effectLst/>
                <a:latin typeface="Monotype Corsiva" pitchFamily="66" charset="0"/>
                <a:ea typeface="Times New Roman" pitchFamily="18" charset="0"/>
                <a:cs typeface="Arial" pitchFamily="34" charset="0"/>
              </a:rPr>
              <a:t> Телефон: 8 (84574) 2-38-30,</a:t>
            </a:r>
            <a:br>
              <a:rPr kumimoji="0" lang="ru-RU" sz="2500" b="0" i="0" u="none" strike="noStrike" cap="none" normalizeH="0" baseline="0" dirty="0" smtClean="0">
                <a:ln>
                  <a:noFill/>
                </a:ln>
                <a:solidFill>
                  <a:srgbClr val="1D1D1D"/>
                </a:solidFill>
                <a:effectLst/>
                <a:latin typeface="Monotype Corsiva" pitchFamily="66" charset="0"/>
                <a:ea typeface="Times New Roman" pitchFamily="18" charset="0"/>
                <a:cs typeface="Arial" pitchFamily="34" charset="0"/>
              </a:rPr>
            </a:br>
            <a:r>
              <a:rPr kumimoji="0" lang="ru-RU" sz="2500" b="0" i="0" u="none" strike="noStrike" cap="none" normalizeH="0" baseline="0" dirty="0" smtClean="0">
                <a:ln>
                  <a:noFill/>
                </a:ln>
                <a:solidFill>
                  <a:srgbClr val="1D1D1D"/>
                </a:solidFill>
                <a:effectLst/>
                <a:latin typeface="Monotype Corsiva" pitchFamily="66" charset="0"/>
                <a:ea typeface="Times New Roman" pitchFamily="18" charset="0"/>
                <a:cs typeface="Arial" pitchFamily="34" charset="0"/>
              </a:rPr>
              <a:t>       Факс: 8 (84574) 2-28-26</a:t>
            </a:r>
            <a:br>
              <a:rPr kumimoji="0" lang="ru-RU" sz="2500" b="0" i="0" u="none" strike="noStrike" cap="none" normalizeH="0" baseline="0" dirty="0" smtClean="0">
                <a:ln>
                  <a:noFill/>
                </a:ln>
                <a:solidFill>
                  <a:srgbClr val="1D1D1D"/>
                </a:solidFill>
                <a:effectLst/>
                <a:latin typeface="Monotype Corsiva" pitchFamily="66" charset="0"/>
                <a:ea typeface="Times New Roman" pitchFamily="18" charset="0"/>
                <a:cs typeface="Arial" pitchFamily="34" charset="0"/>
              </a:rPr>
            </a:br>
            <a:r>
              <a:rPr kumimoji="0" lang="ru-RU" sz="2500" b="0" i="0" u="none" strike="noStrike" cap="none" normalizeH="0" baseline="0" dirty="0" smtClean="0">
                <a:ln>
                  <a:noFill/>
                </a:ln>
                <a:solidFill>
                  <a:srgbClr val="1D1D1D"/>
                </a:solidFill>
                <a:effectLst/>
                <a:latin typeface="Monotype Corsiva" pitchFamily="66" charset="0"/>
                <a:ea typeface="Times New Roman" pitchFamily="18" charset="0"/>
                <a:cs typeface="Arial" pitchFamily="34" charset="0"/>
              </a:rPr>
              <a:t>       e-mail: </a:t>
            </a:r>
            <a:r>
              <a:rPr kumimoji="0" lang="ru-RU" sz="2500" b="0" i="1" u="none" strike="noStrike" cap="none" normalizeH="0" baseline="0" dirty="0" smtClean="0">
                <a:ln>
                  <a:noFill/>
                </a:ln>
                <a:solidFill>
                  <a:schemeClr val="tx1"/>
                </a:solidFill>
                <a:effectLst/>
                <a:latin typeface="Monotype Corsiva" pitchFamily="66" charset="0"/>
                <a:ea typeface="Times New Roman" pitchFamily="18" charset="0"/>
                <a:cs typeface="Arial" pitchFamily="34" charset="0"/>
                <a:hlinkClick r:id="rId2"/>
              </a:rPr>
              <a:t>p@pug1.ru</a:t>
            </a:r>
            <a:endParaRPr kumimoji="0" lang="ru-RU" sz="2500" b="0" i="0" u="none" strike="noStrike" cap="none" normalizeH="0" baseline="0" dirty="0" smtClean="0">
              <a:ln>
                <a:noFill/>
              </a:ln>
              <a:solidFill>
                <a:schemeClr val="tx1"/>
              </a:solidFill>
              <a:effectLst/>
              <a:latin typeface="Arial" pitchFamily="34" charset="0"/>
              <a:cs typeface="Arial" pitchFamily="34" charset="0"/>
            </a:endParaRPr>
          </a:p>
          <a:p>
            <a:pPr marL="0" marR="0" lvl="0" indent="450850" algn="just" defTabSz="914400" rtl="0" eaLnBrk="0" fontAlgn="base" latinLnBrk="0" hangingPunct="0">
              <a:lnSpc>
                <a:spcPct val="100000"/>
              </a:lnSpc>
              <a:spcBef>
                <a:spcPct val="0"/>
              </a:spcBef>
              <a:spcAft>
                <a:spcPct val="0"/>
              </a:spcAft>
              <a:buClrTx/>
              <a:buSzTx/>
              <a:buFontTx/>
              <a:buNone/>
              <a:tabLst/>
            </a:pPr>
            <a:r>
              <a:rPr kumimoji="0" lang="ru-RU" sz="2500" b="1" i="0" u="sng" strike="noStrike" cap="none" normalizeH="0" baseline="0" dirty="0" smtClean="0">
                <a:ln>
                  <a:noFill/>
                </a:ln>
                <a:solidFill>
                  <a:srgbClr val="1D1D1D"/>
                </a:solidFill>
                <a:effectLst/>
                <a:latin typeface="Monotype Corsiva" pitchFamily="66" charset="0"/>
                <a:ea typeface="Times New Roman" pitchFamily="18" charset="0"/>
                <a:cs typeface="Arial" pitchFamily="34" charset="0"/>
              </a:rPr>
              <a:t>Финансовое управление администрации Пугачевского муниципального района Саратовской области</a:t>
            </a:r>
            <a:endParaRPr kumimoji="0" lang="ru-RU" sz="2500" b="0" i="0" u="none" strike="noStrike" cap="none" normalizeH="0" baseline="0" dirty="0" smtClean="0">
              <a:ln>
                <a:noFill/>
              </a:ln>
              <a:solidFill>
                <a:schemeClr val="tx1"/>
              </a:solidFill>
              <a:effectLst/>
              <a:latin typeface="Arial" pitchFamily="34" charset="0"/>
              <a:cs typeface="Arial" pitchFamily="34" charset="0"/>
            </a:endParaRPr>
          </a:p>
          <a:p>
            <a:pPr marL="0" marR="0" lvl="0" indent="450850" algn="just" defTabSz="914400" rtl="0" eaLnBrk="0" fontAlgn="base" latinLnBrk="0" hangingPunct="0">
              <a:lnSpc>
                <a:spcPct val="100000"/>
              </a:lnSpc>
              <a:spcBef>
                <a:spcPct val="0"/>
              </a:spcBef>
              <a:spcAft>
                <a:spcPct val="0"/>
              </a:spcAft>
              <a:buClrTx/>
              <a:buSzTx/>
              <a:buFontTx/>
              <a:buNone/>
              <a:tabLst/>
            </a:pPr>
            <a:r>
              <a:rPr kumimoji="0" lang="ru-RU" sz="2500" b="0" i="1" u="none" strike="noStrike" cap="none" normalizeH="0" baseline="0" dirty="0" smtClean="0">
                <a:ln>
                  <a:noFill/>
                </a:ln>
                <a:solidFill>
                  <a:srgbClr val="1D1D1D"/>
                </a:solidFill>
                <a:effectLst/>
                <a:latin typeface="Monotype Corsiva" pitchFamily="66" charset="0"/>
                <a:ea typeface="Times New Roman" pitchFamily="18" charset="0"/>
                <a:cs typeface="Arial" pitchFamily="34" charset="0"/>
              </a:rPr>
              <a:t>Адрес: 413722, Саратовская область,             </a:t>
            </a:r>
            <a:endParaRPr kumimoji="0" lang="ru-RU" sz="2500" b="0" i="0" u="none" strike="noStrike" cap="none" normalizeH="0" baseline="0" dirty="0" smtClean="0">
              <a:ln>
                <a:noFill/>
              </a:ln>
              <a:solidFill>
                <a:schemeClr val="tx1"/>
              </a:solidFill>
              <a:effectLst/>
              <a:latin typeface="Arial" pitchFamily="34" charset="0"/>
              <a:cs typeface="Arial" pitchFamily="34" charset="0"/>
            </a:endParaRPr>
          </a:p>
          <a:p>
            <a:pPr marL="0" marR="0" lvl="0" indent="450850" algn="just" defTabSz="914400" rtl="0" eaLnBrk="0" fontAlgn="base" latinLnBrk="0" hangingPunct="0">
              <a:lnSpc>
                <a:spcPct val="100000"/>
              </a:lnSpc>
              <a:spcBef>
                <a:spcPct val="0"/>
              </a:spcBef>
              <a:spcAft>
                <a:spcPct val="0"/>
              </a:spcAft>
              <a:buClrTx/>
              <a:buSzTx/>
              <a:buFontTx/>
              <a:buNone/>
              <a:tabLst/>
            </a:pPr>
            <a:r>
              <a:rPr kumimoji="0" lang="ru-RU" sz="2500" b="0" i="1" u="none" strike="noStrike" cap="none" normalizeH="0" baseline="0" dirty="0" smtClean="0">
                <a:ln>
                  <a:noFill/>
                </a:ln>
                <a:solidFill>
                  <a:srgbClr val="1D1D1D"/>
                </a:solidFill>
                <a:effectLst/>
                <a:latin typeface="Monotype Corsiva" pitchFamily="66" charset="0"/>
                <a:ea typeface="Times New Roman" pitchFamily="18" charset="0"/>
                <a:cs typeface="Arial" pitchFamily="34" charset="0"/>
              </a:rPr>
              <a:t>г. Пугачев, ул. Топорковская, д.17 </a:t>
            </a:r>
            <a:endParaRPr kumimoji="0" lang="ru-RU" sz="2500" b="0" i="0" u="none" strike="noStrike" cap="none" normalizeH="0" baseline="0" dirty="0" smtClean="0">
              <a:ln>
                <a:noFill/>
              </a:ln>
              <a:solidFill>
                <a:schemeClr val="tx1"/>
              </a:solidFill>
              <a:effectLst/>
              <a:latin typeface="Arial" pitchFamily="34" charset="0"/>
              <a:cs typeface="Arial" pitchFamily="34" charset="0"/>
            </a:endParaRPr>
          </a:p>
          <a:p>
            <a:pPr marL="0" marR="0" lvl="0" indent="450850" algn="just" defTabSz="914400" rtl="0" eaLnBrk="0" fontAlgn="base" latinLnBrk="0" hangingPunct="0">
              <a:lnSpc>
                <a:spcPct val="100000"/>
              </a:lnSpc>
              <a:spcBef>
                <a:spcPct val="0"/>
              </a:spcBef>
              <a:spcAft>
                <a:spcPct val="0"/>
              </a:spcAft>
              <a:buClrTx/>
              <a:buSzTx/>
              <a:buFontTx/>
              <a:buNone/>
              <a:tabLst/>
            </a:pPr>
            <a:r>
              <a:rPr kumimoji="0" lang="ru-RU" sz="2500" b="0" i="1" u="none" strike="noStrike" cap="none" normalizeH="0" baseline="0" dirty="0" smtClean="0">
                <a:ln>
                  <a:noFill/>
                </a:ln>
                <a:solidFill>
                  <a:srgbClr val="1D1D1D"/>
                </a:solidFill>
                <a:effectLst/>
                <a:latin typeface="Monotype Corsiva" pitchFamily="66" charset="0"/>
                <a:ea typeface="Times New Roman" pitchFamily="18" charset="0"/>
                <a:cs typeface="Arial" pitchFamily="34" charset="0"/>
              </a:rPr>
              <a:t>Телефон (84574) 2-28-10, </a:t>
            </a:r>
            <a:endParaRPr kumimoji="0" lang="ru-RU" sz="2500" b="0" i="0" u="none" strike="noStrike" cap="none" normalizeH="0" baseline="0" dirty="0" smtClean="0">
              <a:ln>
                <a:noFill/>
              </a:ln>
              <a:solidFill>
                <a:schemeClr val="tx1"/>
              </a:solidFill>
              <a:effectLst/>
              <a:latin typeface="Arial" pitchFamily="34" charset="0"/>
              <a:cs typeface="Arial" pitchFamily="34" charset="0"/>
            </a:endParaRPr>
          </a:p>
          <a:p>
            <a:pPr marL="0" marR="0" lvl="0" indent="450850" algn="just" defTabSz="914400" rtl="0" eaLnBrk="0" fontAlgn="base" latinLnBrk="0" hangingPunct="0">
              <a:lnSpc>
                <a:spcPct val="100000"/>
              </a:lnSpc>
              <a:spcBef>
                <a:spcPct val="0"/>
              </a:spcBef>
              <a:spcAft>
                <a:spcPct val="0"/>
              </a:spcAft>
              <a:buClrTx/>
              <a:buSzTx/>
              <a:buFontTx/>
              <a:buNone/>
              <a:tabLst/>
            </a:pPr>
            <a:r>
              <a:rPr kumimoji="0" lang="ru-RU" sz="2500" b="0" i="1" u="none" strike="noStrike" cap="none" normalizeH="0" baseline="0" dirty="0" smtClean="0">
                <a:ln>
                  <a:noFill/>
                </a:ln>
                <a:solidFill>
                  <a:srgbClr val="1D1D1D"/>
                </a:solidFill>
                <a:effectLst/>
                <a:latin typeface="Monotype Corsiva" pitchFamily="66" charset="0"/>
                <a:ea typeface="Times New Roman" pitchFamily="18" charset="0"/>
                <a:cs typeface="Arial" pitchFamily="34" charset="0"/>
              </a:rPr>
              <a:t>Факс (84574) 2-28-10 </a:t>
            </a:r>
            <a:endParaRPr kumimoji="0" lang="ru-RU" sz="2500" b="0" i="0" u="none" strike="noStrike" cap="none" normalizeH="0" baseline="0" dirty="0" smtClean="0">
              <a:ln>
                <a:noFill/>
              </a:ln>
              <a:solidFill>
                <a:schemeClr val="tx1"/>
              </a:solidFill>
              <a:effectLst/>
              <a:latin typeface="Arial" pitchFamily="34" charset="0"/>
              <a:cs typeface="Arial" pitchFamily="34" charset="0"/>
            </a:endParaRPr>
          </a:p>
          <a:p>
            <a:pPr marL="0" marR="0" lvl="0" indent="450850" algn="just" defTabSz="914400" rtl="0" eaLnBrk="0" fontAlgn="base" latinLnBrk="0" hangingPunct="0">
              <a:lnSpc>
                <a:spcPct val="100000"/>
              </a:lnSpc>
              <a:spcBef>
                <a:spcPct val="0"/>
              </a:spcBef>
              <a:spcAft>
                <a:spcPct val="0"/>
              </a:spcAft>
              <a:buClrTx/>
              <a:buSzTx/>
              <a:buFontTx/>
              <a:buNone/>
              <a:tabLst/>
            </a:pPr>
            <a:r>
              <a:rPr kumimoji="0" lang="ru-RU" sz="2500" b="0" i="1" u="none" strike="noStrike" cap="none" normalizeH="0" baseline="0" dirty="0" smtClean="0">
                <a:ln>
                  <a:noFill/>
                </a:ln>
                <a:solidFill>
                  <a:srgbClr val="1D1D1D"/>
                </a:solidFill>
                <a:effectLst/>
                <a:latin typeface="Monotype Corsiva" pitchFamily="66" charset="0"/>
                <a:ea typeface="Times New Roman" pitchFamily="18" charset="0"/>
                <a:cs typeface="Arial" pitchFamily="34" charset="0"/>
              </a:rPr>
              <a:t>e-mail: </a:t>
            </a:r>
            <a:r>
              <a:rPr kumimoji="0" lang="ru-RU" sz="2500" b="0" i="1" u="none" strike="noStrike" cap="none" normalizeH="0" baseline="0" dirty="0" smtClean="0">
                <a:ln>
                  <a:noFill/>
                </a:ln>
                <a:solidFill>
                  <a:schemeClr val="tx1"/>
                </a:solidFill>
                <a:effectLst/>
                <a:latin typeface="Monotype Corsiva" pitchFamily="66" charset="0"/>
                <a:ea typeface="Times New Roman" pitchFamily="18" charset="0"/>
                <a:cs typeface="Arial" pitchFamily="34" charset="0"/>
                <a:hlinkClick r:id="rId3"/>
              </a:rPr>
              <a:t>fo35pugach@mail.ru</a:t>
            </a:r>
            <a:endParaRPr kumimoji="0" lang="ru-RU" sz="25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98" name="Прямоугольник 7"/>
          <p:cNvSpPr>
            <a:spLocks noChangeArrowheads="1"/>
          </p:cNvSpPr>
          <p:nvPr/>
        </p:nvSpPr>
        <p:spPr bwMode="auto">
          <a:xfrm>
            <a:off x="2357422" y="285728"/>
            <a:ext cx="4518025" cy="500066"/>
          </a:xfrm>
          <a:prstGeom prst="rect">
            <a:avLst/>
          </a:prstGeom>
          <a:gradFill rotWithShape="1">
            <a:gsLst>
              <a:gs pos="0">
                <a:srgbClr val="9EEAFF"/>
              </a:gs>
              <a:gs pos="35001">
                <a:srgbClr val="BBEFFF"/>
              </a:gs>
              <a:gs pos="100000">
                <a:srgbClr val="E4F9FF"/>
              </a:gs>
            </a:gsLst>
            <a:lin ang="16200000" scaled="1"/>
          </a:gradFill>
          <a:ln w="9525">
            <a:solidFill>
              <a:srgbClr val="46AAC5"/>
            </a:solidFill>
            <a:miter lim="800000"/>
            <a:headEnd/>
            <a:tailEnd/>
          </a:ln>
          <a:effectLst>
            <a:outerShdw dist="20000" dir="5400000" rotWithShape="0">
              <a:srgbClr val="000000">
                <a:alpha val="37999"/>
              </a:srgbClr>
            </a:outerShdw>
          </a:effectLst>
        </p:spPr>
        <p:txBody>
          <a:bodyPr vert="horz" wrap="square" lIns="91440" tIns="45720" rIns="91440" bIns="45720" numCol="1" anchor="ctr" anchorCtr="0" compatLnSpc="1">
            <a:prstTxWarp prst="textNoShape">
              <a:avLst/>
            </a:prstTxWarp>
          </a:bodyPr>
          <a:lstStyle/>
          <a:p>
            <a:pPr marL="0" marR="0" lvl="0" indent="450850" algn="ctr" defTabSz="914400" rtl="0" eaLnBrk="1" fontAlgn="base" latinLnBrk="0" hangingPunct="1">
              <a:lnSpc>
                <a:spcPct val="100000"/>
              </a:lnSpc>
              <a:spcBef>
                <a:spcPct val="0"/>
              </a:spcBef>
              <a:spcAft>
                <a:spcPct val="0"/>
              </a:spcAft>
              <a:buClrTx/>
              <a:buSzTx/>
              <a:buFontTx/>
              <a:buNone/>
              <a:tabLst/>
            </a:pPr>
            <a:r>
              <a:rPr kumimoji="0" lang="ru-RU" sz="2000" b="1" i="0" u="none" strike="noStrike" cap="none" normalizeH="0" baseline="0" dirty="0" smtClean="0">
                <a:ln>
                  <a:noFill/>
                </a:ln>
                <a:solidFill>
                  <a:schemeClr val="tx1"/>
                </a:solidFill>
                <a:effectLst/>
                <a:latin typeface="Georgia" pitchFamily="18" charset="0"/>
                <a:ea typeface="Times New Roman" pitchFamily="18" charset="0"/>
                <a:cs typeface="Arial" pitchFamily="34" charset="0"/>
              </a:rPr>
              <a:t>Какие бывают бюджеты?</a:t>
            </a:r>
            <a:endParaRPr kumimoji="0" lang="ru-RU" sz="1800" b="0" i="0" u="none" strike="noStrike" cap="none" normalizeH="0" baseline="0" dirty="0" smtClean="0">
              <a:ln>
                <a:noFill/>
              </a:ln>
              <a:solidFill>
                <a:schemeClr val="tx1"/>
              </a:solidFill>
              <a:effectLst/>
              <a:latin typeface="Georgia" pitchFamily="18" charset="0"/>
              <a:cs typeface="Arial" pitchFamily="34" charset="0"/>
            </a:endParaRPr>
          </a:p>
        </p:txBody>
      </p:sp>
      <p:sp>
        <p:nvSpPr>
          <p:cNvPr id="20499" name="Прямая соединительная линия 17"/>
          <p:cNvSpPr>
            <a:spLocks noChangeShapeType="1"/>
          </p:cNvSpPr>
          <p:nvPr/>
        </p:nvSpPr>
        <p:spPr bwMode="auto">
          <a:xfrm>
            <a:off x="4500562" y="1142984"/>
            <a:ext cx="0" cy="1155700"/>
          </a:xfrm>
          <a:prstGeom prst="line">
            <a:avLst/>
          </a:prstGeom>
          <a:noFill/>
          <a:ln w="38100">
            <a:solidFill>
              <a:srgbClr val="4A7EBB"/>
            </a:solidFill>
            <a:round/>
            <a:headEnd/>
            <a:tailEnd/>
          </a:ln>
        </p:spPr>
        <p:txBody>
          <a:bodyPr vert="horz" wrap="square" lIns="91440" tIns="45720" rIns="91440" bIns="45720" numCol="1" anchor="t" anchorCtr="0" compatLnSpc="1">
            <a:prstTxWarp prst="textNoShape">
              <a:avLst/>
            </a:prstTxWarp>
          </a:bodyPr>
          <a:lstStyle/>
          <a:p>
            <a:endParaRPr lang="ru-RU" dirty="0"/>
          </a:p>
        </p:txBody>
      </p:sp>
      <p:sp>
        <p:nvSpPr>
          <p:cNvPr id="20486" name="Скругленный прямоугольник 18"/>
          <p:cNvSpPr>
            <a:spLocks noChangeArrowheads="1"/>
          </p:cNvSpPr>
          <p:nvPr/>
        </p:nvSpPr>
        <p:spPr bwMode="auto">
          <a:xfrm>
            <a:off x="285720" y="5000636"/>
            <a:ext cx="2786082" cy="1643074"/>
          </a:xfrm>
          <a:prstGeom prst="roundRect">
            <a:avLst>
              <a:gd name="adj" fmla="val 17218"/>
            </a:avLst>
          </a:prstGeom>
          <a:gradFill rotWithShape="1">
            <a:gsLst>
              <a:gs pos="0">
                <a:srgbClr val="C9B5E8"/>
              </a:gs>
              <a:gs pos="35001">
                <a:srgbClr val="D9CBEE"/>
              </a:gs>
              <a:gs pos="100000">
                <a:srgbClr val="F0EAF9"/>
              </a:gs>
            </a:gsLst>
            <a:lin ang="16200000" scaled="1"/>
          </a:gradFill>
          <a:ln w="9525">
            <a:solidFill>
              <a:srgbClr val="7D60A0"/>
            </a:solidFill>
            <a:round/>
            <a:headEnd/>
            <a:tailEnd/>
          </a:ln>
          <a:effectLst>
            <a:outerShdw dist="20000" dir="5400000" rotWithShape="0">
              <a:srgbClr val="000000">
                <a:alpha val="37999"/>
              </a:srgbClr>
            </a:outerShdw>
          </a:effectLst>
        </p:spPr>
        <p:txBody>
          <a:bodyPr vert="horz" wrap="square" lIns="91440" tIns="45720" rIns="91440" bIns="45720" numCol="1" anchor="ctr" anchorCtr="0" compatLnSpc="1">
            <a:prstTxWarp prst="textNoShape">
              <a:avLst/>
            </a:prstTxWarp>
          </a:bodyPr>
          <a:lstStyle/>
          <a:p>
            <a:pPr marL="0" marR="0" lvl="0" algn="ctr" defTabSz="914400" rtl="0" eaLnBrk="1" fontAlgn="base" latinLnBrk="0" hangingPunct="1">
              <a:lnSpc>
                <a:spcPct val="100000"/>
              </a:lnSpc>
              <a:spcBef>
                <a:spcPct val="0"/>
              </a:spcBef>
              <a:spcAft>
                <a:spcPct val="0"/>
              </a:spcAft>
              <a:buClrTx/>
              <a:buSzTx/>
              <a:buFontTx/>
              <a:buNone/>
              <a:tabLst/>
            </a:pPr>
            <a:r>
              <a:rPr kumimoji="0" lang="ru-RU" sz="14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Российской   Федерации  </a:t>
            </a:r>
            <a:r>
              <a:rPr kumimoji="0" lang="ru-RU" sz="1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ru-RU" sz="15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(федеральный бюджет, бюджет государственных внебюджетных фондов Российской Федерации)</a:t>
            </a:r>
            <a:endParaRPr kumimoji="0" lang="ru-RU" sz="6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20481" name="Скругленный прямоугольник 20"/>
          <p:cNvSpPr>
            <a:spLocks noChangeArrowheads="1"/>
          </p:cNvSpPr>
          <p:nvPr/>
        </p:nvSpPr>
        <p:spPr bwMode="auto">
          <a:xfrm>
            <a:off x="3428992" y="5000636"/>
            <a:ext cx="2768598" cy="1643074"/>
          </a:xfrm>
          <a:prstGeom prst="roundRect">
            <a:avLst>
              <a:gd name="adj" fmla="val 16667"/>
            </a:avLst>
          </a:prstGeom>
          <a:gradFill rotWithShape="1">
            <a:gsLst>
              <a:gs pos="0">
                <a:srgbClr val="C9B5E8"/>
              </a:gs>
              <a:gs pos="35001">
                <a:srgbClr val="D9CBEE"/>
              </a:gs>
              <a:gs pos="100000">
                <a:srgbClr val="F0EAF9"/>
              </a:gs>
            </a:gsLst>
            <a:lin ang="16200000" scaled="1"/>
          </a:gradFill>
          <a:ln w="9525">
            <a:solidFill>
              <a:srgbClr val="7D60A0"/>
            </a:solidFill>
            <a:round/>
            <a:headEnd/>
            <a:tailEnd/>
          </a:ln>
          <a:effectLst>
            <a:outerShdw dist="20000" dir="5400000" rotWithShape="0">
              <a:srgbClr val="000000">
                <a:alpha val="37999"/>
              </a:srgbClr>
            </a:outerShdw>
          </a:effectLst>
        </p:spPr>
        <p:txBody>
          <a:bodyPr vert="horz" wrap="square" lIns="91440" tIns="45720" rIns="91440" bIns="45720" numCol="1" anchor="ctr" anchorCtr="0" compatLnSpc="1">
            <a:prstTxWarp prst="textNoShape">
              <a:avLst/>
            </a:prstTxWarp>
          </a:bodyPr>
          <a:lstStyle/>
          <a:p>
            <a:pPr marL="0" marR="0" lvl="0" algn="ctr" defTabSz="914400" rtl="0" eaLnBrk="1" fontAlgn="base" latinLnBrk="0" hangingPunct="1">
              <a:lnSpc>
                <a:spcPct val="100000"/>
              </a:lnSpc>
              <a:spcBef>
                <a:spcPct val="0"/>
              </a:spcBef>
              <a:spcAft>
                <a:spcPct val="0"/>
              </a:spcAft>
              <a:buClrTx/>
              <a:buSzTx/>
              <a:buFontTx/>
              <a:buNone/>
              <a:tabLst/>
            </a:pPr>
            <a:r>
              <a:rPr kumimoji="0" lang="ru-RU" sz="15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Субъектов </a:t>
            </a:r>
          </a:p>
          <a:p>
            <a:pPr marL="0" marR="0" lvl="0" algn="ctr" defTabSz="914400" rtl="0" eaLnBrk="1" fontAlgn="base" latinLnBrk="0" hangingPunct="1">
              <a:lnSpc>
                <a:spcPct val="100000"/>
              </a:lnSpc>
              <a:spcBef>
                <a:spcPct val="0"/>
              </a:spcBef>
              <a:spcAft>
                <a:spcPct val="0"/>
              </a:spcAft>
              <a:buClrTx/>
              <a:buSzTx/>
              <a:buFontTx/>
              <a:buNone/>
              <a:tabLst/>
            </a:pPr>
            <a:r>
              <a:rPr kumimoji="0" lang="ru-RU" sz="15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Российской Федерации</a:t>
            </a:r>
          </a:p>
          <a:p>
            <a:pPr marL="0" marR="0" lvl="0" algn="ctr" defTabSz="914400" rtl="0" eaLnBrk="1" fontAlgn="base" latinLnBrk="0" hangingPunct="1">
              <a:lnSpc>
                <a:spcPct val="100000"/>
              </a:lnSpc>
              <a:spcBef>
                <a:spcPct val="0"/>
              </a:spcBef>
              <a:spcAft>
                <a:spcPct val="0"/>
              </a:spcAft>
              <a:buClrTx/>
              <a:buSzTx/>
              <a:buFontTx/>
              <a:buNone/>
              <a:tabLst/>
            </a:pPr>
            <a:r>
              <a:rPr kumimoji="0" lang="ru-RU" sz="15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(региональные бюджеты, бюджеты территориальных фондов обязательного медицинского страхования)</a:t>
            </a:r>
            <a:endParaRPr kumimoji="0" lang="ru-RU" sz="15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20484" name="Скругленный прямоугольник 21"/>
          <p:cNvSpPr>
            <a:spLocks noChangeArrowheads="1"/>
          </p:cNvSpPr>
          <p:nvPr/>
        </p:nvSpPr>
        <p:spPr bwMode="auto">
          <a:xfrm>
            <a:off x="6500826" y="5000636"/>
            <a:ext cx="2428924" cy="1643074"/>
          </a:xfrm>
          <a:prstGeom prst="roundRect">
            <a:avLst>
              <a:gd name="adj" fmla="val 16667"/>
            </a:avLst>
          </a:prstGeom>
          <a:gradFill rotWithShape="1">
            <a:gsLst>
              <a:gs pos="0">
                <a:srgbClr val="C9B5E8"/>
              </a:gs>
              <a:gs pos="35001">
                <a:srgbClr val="D9CBEE"/>
              </a:gs>
              <a:gs pos="100000">
                <a:srgbClr val="F0EAF9"/>
              </a:gs>
            </a:gsLst>
            <a:lin ang="16200000" scaled="1"/>
          </a:gradFill>
          <a:ln w="9525">
            <a:solidFill>
              <a:srgbClr val="7D60A0"/>
            </a:solidFill>
            <a:round/>
            <a:headEnd/>
            <a:tailEnd/>
          </a:ln>
          <a:effectLst>
            <a:outerShdw dist="20000" dir="5400000" rotWithShape="0">
              <a:srgbClr val="000000">
                <a:alpha val="37999"/>
              </a:srgbClr>
            </a:outerShdw>
          </a:effectLst>
        </p:spPr>
        <p:txBody>
          <a:bodyPr vert="horz" wrap="square" lIns="91440" tIns="45720" rIns="91440" bIns="45720" numCol="1" anchor="t" anchorCtr="0" compatLnSpc="1">
            <a:prstTxWarp prst="textNoShape">
              <a:avLst/>
            </a:prstTxWarp>
          </a:bodyPr>
          <a:lstStyle/>
          <a:p>
            <a:pPr marL="0" marR="0" lvl="0" algn="ctr" defTabSz="914400" rtl="0" eaLnBrk="1" fontAlgn="base" latinLnBrk="0" hangingPunct="1">
              <a:lnSpc>
                <a:spcPct val="100000"/>
              </a:lnSpc>
              <a:spcBef>
                <a:spcPct val="0"/>
              </a:spcBef>
              <a:spcAft>
                <a:spcPct val="0"/>
              </a:spcAft>
              <a:buClrTx/>
              <a:buSzTx/>
              <a:buFontTx/>
              <a:buNone/>
              <a:tabLst/>
            </a:pPr>
            <a:r>
              <a:rPr kumimoji="0" lang="ru-RU" sz="15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Муниципальных</a:t>
            </a:r>
            <a:r>
              <a:rPr kumimoji="0" lang="ru-RU" sz="1500" b="1" i="0" u="none" strike="noStrike" cap="none" normalizeH="0" dirty="0" smtClean="0">
                <a:ln>
                  <a:noFill/>
                </a:ln>
                <a:solidFill>
                  <a:schemeClr val="tx1"/>
                </a:solidFill>
                <a:effectLst/>
                <a:latin typeface="Times New Roman" pitchFamily="18" charset="0"/>
                <a:ea typeface="Times New Roman" pitchFamily="18" charset="0"/>
                <a:cs typeface="Times New Roman" pitchFamily="18" charset="0"/>
              </a:rPr>
              <a:t> </a:t>
            </a:r>
            <a:r>
              <a:rPr kumimoji="0" lang="ru-RU" sz="15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образований</a:t>
            </a:r>
            <a:r>
              <a:rPr kumimoji="0" lang="ru-RU" sz="1500" b="1" i="0" u="none" strike="noStrike" cap="none" normalizeH="0" dirty="0" smtClean="0">
                <a:ln>
                  <a:noFill/>
                </a:ln>
                <a:solidFill>
                  <a:schemeClr val="tx1"/>
                </a:solidFill>
                <a:effectLst/>
                <a:latin typeface="Times New Roman" pitchFamily="18" charset="0"/>
                <a:ea typeface="Times New Roman" pitchFamily="18" charset="0"/>
                <a:cs typeface="Times New Roman" pitchFamily="18" charset="0"/>
              </a:rPr>
              <a:t> </a:t>
            </a:r>
            <a:endParaRPr lang="ru-RU" sz="1500" b="1" dirty="0" smtClean="0">
              <a:latin typeface="Times New Roman" pitchFamily="18" charset="0"/>
              <a:ea typeface="Times New Roman" pitchFamily="18" charset="0"/>
              <a:cs typeface="Times New Roman" pitchFamily="18" charset="0"/>
            </a:endParaRPr>
          </a:p>
          <a:p>
            <a:pPr marL="0" marR="0" lvl="0" algn="ctr" defTabSz="914400" rtl="0" eaLnBrk="1" fontAlgn="base" latinLnBrk="0" hangingPunct="1">
              <a:lnSpc>
                <a:spcPct val="100000"/>
              </a:lnSpc>
              <a:spcBef>
                <a:spcPct val="0"/>
              </a:spcBef>
              <a:spcAft>
                <a:spcPct val="0"/>
              </a:spcAft>
              <a:buClrTx/>
              <a:buSzTx/>
              <a:buFontTx/>
              <a:buNone/>
              <a:tabLst/>
            </a:pPr>
            <a:r>
              <a:rPr kumimoji="0" lang="ru-RU" sz="15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(местные бюджеты)</a:t>
            </a:r>
            <a:endParaRPr kumimoji="0" lang="ru-RU" sz="15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20495" name="Прямоугольник 697"/>
          <p:cNvSpPr>
            <a:spLocks noChangeArrowheads="1"/>
          </p:cNvSpPr>
          <p:nvPr/>
        </p:nvSpPr>
        <p:spPr bwMode="auto">
          <a:xfrm>
            <a:off x="357158" y="2285992"/>
            <a:ext cx="2428892" cy="1500198"/>
          </a:xfrm>
          <a:prstGeom prst="rect">
            <a:avLst/>
          </a:prstGeom>
          <a:solidFill>
            <a:srgbClr val="FFFFFF"/>
          </a:solidFill>
          <a:ln w="25400">
            <a:solidFill>
              <a:srgbClr val="4F81BD"/>
            </a:solidFill>
            <a:miter lim="800000"/>
            <a:headEnd/>
            <a:tailEnd/>
          </a:ln>
        </p:spPr>
        <p:txBody>
          <a:bodyPr vert="horz" wrap="none" lIns="91440" tIns="45720" rIns="91440" bIns="45720" numCol="1" anchor="ctr" anchorCtr="0" compatLnSpc="1">
            <a:prstTxWarp prst="textNoShape">
              <a:avLst/>
            </a:prstTxWarp>
          </a:bodyPr>
          <a:lstStyle/>
          <a:p>
            <a:endParaRPr lang="ru-RU" dirty="0"/>
          </a:p>
        </p:txBody>
      </p:sp>
      <p:sp>
        <p:nvSpPr>
          <p:cNvPr id="20493" name="Прямоугольник 37888"/>
          <p:cNvSpPr>
            <a:spLocks noChangeArrowheads="1"/>
          </p:cNvSpPr>
          <p:nvPr/>
        </p:nvSpPr>
        <p:spPr bwMode="auto">
          <a:xfrm>
            <a:off x="3214678" y="2285992"/>
            <a:ext cx="2933700" cy="1500198"/>
          </a:xfrm>
          <a:prstGeom prst="rect">
            <a:avLst/>
          </a:prstGeom>
          <a:solidFill>
            <a:srgbClr val="FFFFFF"/>
          </a:solidFill>
          <a:ln w="25400">
            <a:solidFill>
              <a:srgbClr val="4F81BD"/>
            </a:solidFill>
            <a:miter lim="800000"/>
            <a:headEnd/>
            <a:tailEnd/>
          </a:ln>
        </p:spPr>
        <p:txBody>
          <a:bodyPr vert="horz" wrap="square" lIns="91440" tIns="45720" rIns="91440" bIns="45720" numCol="1" anchor="ctr" anchorCtr="0" compatLnSpc="1">
            <a:prstTxWarp prst="textNoShape">
              <a:avLst/>
            </a:prstTxWarp>
          </a:bodyPr>
          <a:lstStyle/>
          <a:p>
            <a:endParaRPr lang="ru-RU" dirty="0"/>
          </a:p>
        </p:txBody>
      </p:sp>
      <p:sp>
        <p:nvSpPr>
          <p:cNvPr id="20491" name="Прямоугольник 37889"/>
          <p:cNvSpPr>
            <a:spLocks noChangeArrowheads="1"/>
          </p:cNvSpPr>
          <p:nvPr/>
        </p:nvSpPr>
        <p:spPr bwMode="auto">
          <a:xfrm>
            <a:off x="6572264" y="2285992"/>
            <a:ext cx="2393951" cy="1500198"/>
          </a:xfrm>
          <a:prstGeom prst="rect">
            <a:avLst/>
          </a:prstGeom>
          <a:solidFill>
            <a:srgbClr val="FFFFFF"/>
          </a:solidFill>
          <a:ln w="25400">
            <a:solidFill>
              <a:srgbClr val="4F81BD"/>
            </a:solidFill>
            <a:miter lim="800000"/>
            <a:headEnd/>
            <a:tailEnd/>
          </a:ln>
        </p:spPr>
        <p:txBody>
          <a:bodyPr vert="horz" wrap="square" lIns="91440" tIns="45720" rIns="91440" bIns="45720" numCol="1" anchor="ctr" anchorCtr="0" compatLnSpc="1">
            <a:prstTxWarp prst="textNoShape">
              <a:avLst/>
            </a:prstTxWarp>
          </a:bodyPr>
          <a:lstStyle/>
          <a:p>
            <a:endParaRPr lang="ru-RU" dirty="0"/>
          </a:p>
        </p:txBody>
      </p:sp>
      <p:sp>
        <p:nvSpPr>
          <p:cNvPr id="20490" name="Line 10"/>
          <p:cNvSpPr>
            <a:spLocks noChangeShapeType="1"/>
          </p:cNvSpPr>
          <p:nvPr/>
        </p:nvSpPr>
        <p:spPr bwMode="auto">
          <a:xfrm flipH="1">
            <a:off x="1285852" y="1643050"/>
            <a:ext cx="0" cy="550862"/>
          </a:xfrm>
          <a:prstGeom prst="line">
            <a:avLst/>
          </a:prstGeom>
          <a:noFill/>
          <a:ln w="38100">
            <a:solidFill>
              <a:srgbClr val="4A7EBB"/>
            </a:solidFill>
            <a:round/>
            <a:headEnd/>
            <a:tailEnd/>
          </a:ln>
        </p:spPr>
        <p:txBody>
          <a:bodyPr vert="horz" wrap="square" lIns="91440" tIns="45720" rIns="91440" bIns="45720" numCol="1" anchor="t" anchorCtr="0" compatLnSpc="1">
            <a:prstTxWarp prst="textNoShape">
              <a:avLst/>
            </a:prstTxWarp>
          </a:bodyPr>
          <a:lstStyle/>
          <a:p>
            <a:endParaRPr lang="ru-RU" dirty="0"/>
          </a:p>
        </p:txBody>
      </p:sp>
      <p:sp>
        <p:nvSpPr>
          <p:cNvPr id="20489" name="Line 9"/>
          <p:cNvSpPr>
            <a:spLocks noChangeShapeType="1"/>
          </p:cNvSpPr>
          <p:nvPr/>
        </p:nvSpPr>
        <p:spPr bwMode="auto">
          <a:xfrm>
            <a:off x="4500562" y="785794"/>
            <a:ext cx="0" cy="614362"/>
          </a:xfrm>
          <a:prstGeom prst="line">
            <a:avLst/>
          </a:prstGeom>
          <a:noFill/>
          <a:ln w="38100">
            <a:solidFill>
              <a:srgbClr val="4A7EBB"/>
            </a:solidFill>
            <a:round/>
            <a:headEnd/>
            <a:tailEnd/>
          </a:ln>
        </p:spPr>
        <p:txBody>
          <a:bodyPr vert="horz" wrap="square" lIns="91440" tIns="45720" rIns="91440" bIns="45720" numCol="1" anchor="t" anchorCtr="0" compatLnSpc="1">
            <a:prstTxWarp prst="textNoShape">
              <a:avLst/>
            </a:prstTxWarp>
          </a:bodyPr>
          <a:lstStyle/>
          <a:p>
            <a:endParaRPr lang="ru-RU" dirty="0"/>
          </a:p>
        </p:txBody>
      </p:sp>
      <p:sp>
        <p:nvSpPr>
          <p:cNvPr id="20488" name="Line 8"/>
          <p:cNvSpPr>
            <a:spLocks noChangeShapeType="1"/>
          </p:cNvSpPr>
          <p:nvPr/>
        </p:nvSpPr>
        <p:spPr bwMode="auto">
          <a:xfrm>
            <a:off x="8001024" y="1643050"/>
            <a:ext cx="0" cy="620712"/>
          </a:xfrm>
          <a:prstGeom prst="line">
            <a:avLst/>
          </a:prstGeom>
          <a:noFill/>
          <a:ln w="38100">
            <a:solidFill>
              <a:srgbClr val="4A7EBB"/>
            </a:solidFill>
            <a:round/>
            <a:headEnd/>
            <a:tailEnd/>
          </a:ln>
        </p:spPr>
        <p:txBody>
          <a:bodyPr vert="horz" wrap="square" lIns="91440" tIns="45720" rIns="91440" bIns="45720" numCol="1" anchor="t" anchorCtr="0" compatLnSpc="1">
            <a:prstTxWarp prst="textNoShape">
              <a:avLst/>
            </a:prstTxWarp>
          </a:bodyPr>
          <a:lstStyle/>
          <a:p>
            <a:endParaRPr lang="ru-RU" dirty="0"/>
          </a:p>
        </p:txBody>
      </p:sp>
      <p:sp>
        <p:nvSpPr>
          <p:cNvPr id="20485" name="Line 5"/>
          <p:cNvSpPr>
            <a:spLocks noChangeShapeType="1"/>
          </p:cNvSpPr>
          <p:nvPr/>
        </p:nvSpPr>
        <p:spPr bwMode="auto">
          <a:xfrm>
            <a:off x="1357290" y="3786190"/>
            <a:ext cx="0" cy="1198562"/>
          </a:xfrm>
          <a:prstGeom prst="line">
            <a:avLst/>
          </a:prstGeom>
          <a:noFill/>
          <a:ln w="38100">
            <a:solidFill>
              <a:srgbClr val="4A7EBB"/>
            </a:solidFill>
            <a:round/>
            <a:headEnd/>
            <a:tailEnd/>
          </a:ln>
        </p:spPr>
        <p:txBody>
          <a:bodyPr vert="horz" wrap="square" lIns="91440" tIns="45720" rIns="91440" bIns="45720" numCol="1" anchor="t" anchorCtr="0" compatLnSpc="1">
            <a:prstTxWarp prst="textNoShape">
              <a:avLst/>
            </a:prstTxWarp>
          </a:bodyPr>
          <a:lstStyle/>
          <a:p>
            <a:endParaRPr lang="ru-RU" dirty="0"/>
          </a:p>
        </p:txBody>
      </p:sp>
      <p:sp>
        <p:nvSpPr>
          <p:cNvPr id="20482" name="Line 2"/>
          <p:cNvSpPr>
            <a:spLocks noChangeShapeType="1"/>
          </p:cNvSpPr>
          <p:nvPr/>
        </p:nvSpPr>
        <p:spPr bwMode="auto">
          <a:xfrm>
            <a:off x="4572000" y="3786190"/>
            <a:ext cx="0" cy="1257300"/>
          </a:xfrm>
          <a:prstGeom prst="line">
            <a:avLst/>
          </a:prstGeom>
          <a:noFill/>
          <a:ln w="38100">
            <a:solidFill>
              <a:srgbClr val="4A7EBB"/>
            </a:solidFill>
            <a:round/>
            <a:headEnd/>
            <a:tailEnd/>
          </a:ln>
        </p:spPr>
        <p:txBody>
          <a:bodyPr vert="horz" wrap="square" lIns="91440" tIns="45720" rIns="91440" bIns="45720" numCol="1" anchor="t" anchorCtr="0" compatLnSpc="1">
            <a:prstTxWarp prst="textNoShape">
              <a:avLst/>
            </a:prstTxWarp>
          </a:bodyPr>
          <a:lstStyle/>
          <a:p>
            <a:endParaRPr lang="ru-RU" dirty="0"/>
          </a:p>
        </p:txBody>
      </p:sp>
      <p:sp>
        <p:nvSpPr>
          <p:cNvPr id="20483" name="Line 3"/>
          <p:cNvSpPr>
            <a:spLocks noChangeShapeType="1"/>
          </p:cNvSpPr>
          <p:nvPr/>
        </p:nvSpPr>
        <p:spPr bwMode="auto">
          <a:xfrm>
            <a:off x="8072462" y="3786190"/>
            <a:ext cx="0" cy="1173163"/>
          </a:xfrm>
          <a:prstGeom prst="line">
            <a:avLst/>
          </a:prstGeom>
          <a:noFill/>
          <a:ln w="38100">
            <a:solidFill>
              <a:srgbClr val="4A7EBB"/>
            </a:solidFill>
            <a:round/>
            <a:headEnd/>
            <a:tailEnd/>
          </a:ln>
        </p:spPr>
        <p:txBody>
          <a:bodyPr vert="horz" wrap="square" lIns="91440" tIns="45720" rIns="91440" bIns="45720" numCol="1" anchor="t" anchorCtr="0" compatLnSpc="1">
            <a:prstTxWarp prst="textNoShape">
              <a:avLst/>
            </a:prstTxWarp>
          </a:bodyPr>
          <a:lstStyle/>
          <a:p>
            <a:endParaRPr lang="ru-RU" dirty="0"/>
          </a:p>
        </p:txBody>
      </p:sp>
      <p:sp>
        <p:nvSpPr>
          <p:cNvPr id="20487" name="Line 7"/>
          <p:cNvSpPr>
            <a:spLocks noChangeShapeType="1"/>
          </p:cNvSpPr>
          <p:nvPr/>
        </p:nvSpPr>
        <p:spPr bwMode="auto">
          <a:xfrm>
            <a:off x="1285852" y="1643050"/>
            <a:ext cx="6726237" cy="0"/>
          </a:xfrm>
          <a:prstGeom prst="line">
            <a:avLst/>
          </a:prstGeom>
          <a:noFill/>
          <a:ln w="38100">
            <a:solidFill>
              <a:srgbClr val="4A7EBB"/>
            </a:solidFill>
            <a:round/>
            <a:headEnd/>
            <a:tailEnd/>
          </a:ln>
        </p:spPr>
        <p:txBody>
          <a:bodyPr vert="horz" wrap="square" lIns="91440" tIns="45720" rIns="91440" bIns="45720" numCol="1" anchor="t" anchorCtr="0" compatLnSpc="1">
            <a:prstTxWarp prst="textNoShape">
              <a:avLst/>
            </a:prstTxWarp>
          </a:bodyPr>
          <a:lstStyle/>
          <a:p>
            <a:endParaRPr lang="ru-RU" dirty="0"/>
          </a:p>
        </p:txBody>
      </p:sp>
      <p:sp>
        <p:nvSpPr>
          <p:cNvPr id="20500" name="Rectangle 2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450850" algn="l" defTabSz="914400" rtl="0" eaLnBrk="1" fontAlgn="base" latinLnBrk="0" hangingPunct="1">
              <a:lnSpc>
                <a:spcPct val="100000"/>
              </a:lnSpc>
              <a:spcBef>
                <a:spcPct val="0"/>
              </a:spcBef>
              <a:spcAft>
                <a:spcPct val="0"/>
              </a:spcAft>
              <a:buClrTx/>
              <a:buSzTx/>
              <a:buFontTx/>
              <a:buNone/>
              <a:tabLst>
                <a:tab pos="3479800" algn="l"/>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0502" name="Rectangle 22"/>
          <p:cNvSpPr>
            <a:spLocks noChangeArrowheads="1"/>
          </p:cNvSpPr>
          <p:nvPr/>
        </p:nvSpPr>
        <p:spPr bwMode="auto">
          <a:xfrm>
            <a:off x="0" y="21429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3479800" algn="l"/>
              </a:tabLst>
            </a:pPr>
            <a:endParaRPr kumimoji="0" lang="ru-RU" sz="20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endParaRPr>
          </a:p>
          <a:p>
            <a:pPr marL="0" marR="0" lvl="0" indent="450850" algn="l" defTabSz="914400" rtl="0" eaLnBrk="0" fontAlgn="base" latinLnBrk="0" hangingPunct="0">
              <a:lnSpc>
                <a:spcPct val="100000"/>
              </a:lnSpc>
              <a:spcBef>
                <a:spcPct val="0"/>
              </a:spcBef>
              <a:spcAft>
                <a:spcPct val="0"/>
              </a:spcAft>
              <a:buClrTx/>
              <a:buSzTx/>
              <a:buFontTx/>
              <a:buNone/>
              <a:tabLst>
                <a:tab pos="3479800" algn="l"/>
              </a:tabLst>
            </a:pPr>
            <a:r>
              <a:rPr kumimoji="0" lang="ru-RU" sz="20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endParaRPr kumimoji="0" lang="ru-RU" sz="600" b="0" i="0" u="none" strike="noStrike" cap="none" normalizeH="0" baseline="0" dirty="0" smtClean="0">
              <a:ln>
                <a:noFill/>
              </a:ln>
              <a:solidFill>
                <a:schemeClr val="tx1"/>
              </a:solidFill>
              <a:effectLst/>
              <a:latin typeface="Arial" pitchFamily="34" charset="0"/>
              <a:cs typeface="Arial" pitchFamily="34" charset="0"/>
            </a:endParaRPr>
          </a:p>
          <a:p>
            <a:pPr marL="0" marR="0" lvl="0" indent="450850" algn="l" defTabSz="914400" rtl="0" eaLnBrk="0" fontAlgn="base" latinLnBrk="0" hangingPunct="0">
              <a:lnSpc>
                <a:spcPct val="100000"/>
              </a:lnSpc>
              <a:spcBef>
                <a:spcPct val="0"/>
              </a:spcBef>
              <a:spcAft>
                <a:spcPct val="0"/>
              </a:spcAft>
              <a:buClrTx/>
              <a:buSzTx/>
              <a:buFontTx/>
              <a:buNone/>
              <a:tabLst>
                <a:tab pos="3479800" algn="l"/>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0504" name="Rectangle 24"/>
          <p:cNvSpPr>
            <a:spLocks noChangeArrowheads="1"/>
          </p:cNvSpPr>
          <p:nvPr/>
        </p:nvSpPr>
        <p:spPr bwMode="auto">
          <a:xfrm>
            <a:off x="0" y="914400"/>
            <a:ext cx="0" cy="0"/>
          </a:xfrm>
          <a:prstGeom prst="rect">
            <a:avLst/>
          </a:prstGeom>
          <a:solidFill>
            <a:schemeClr val="accent1"/>
          </a:solidFill>
          <a:ln w="9525">
            <a:solidFill>
              <a:schemeClr val="tx1"/>
            </a:solidFill>
            <a:miter lim="800000"/>
            <a:headEnd/>
            <a:tailEnd/>
          </a:ln>
          <a:effectLst/>
        </p:spPr>
        <p:txBody>
          <a:bodyPr vert="horz" wrap="square" lIns="91440" tIns="45720" rIns="91440" bIns="45720" numCol="1" anchor="t" anchorCtr="0" compatLnSpc="1">
            <a:prstTxWarp prst="textNoShape">
              <a:avLst/>
            </a:prstTxWarp>
          </a:bodyPr>
          <a:lstStyle/>
          <a:p>
            <a:endParaRPr lang="ru-RU" dirty="0"/>
          </a:p>
        </p:txBody>
      </p:sp>
      <p:sp>
        <p:nvSpPr>
          <p:cNvPr id="20505" name="Rectangle 25"/>
          <p:cNvSpPr>
            <a:spLocks noChangeArrowheads="1"/>
          </p:cNvSpPr>
          <p:nvPr/>
        </p:nvSpPr>
        <p:spPr bwMode="auto">
          <a:xfrm>
            <a:off x="0" y="2293938"/>
            <a:ext cx="0" cy="0"/>
          </a:xfrm>
          <a:prstGeom prst="rect">
            <a:avLst/>
          </a:prstGeom>
          <a:solidFill>
            <a:schemeClr val="accent1"/>
          </a:solidFill>
          <a:ln w="9525">
            <a:solidFill>
              <a:schemeClr val="tx1"/>
            </a:solidFill>
            <a:miter lim="800000"/>
            <a:headEnd/>
            <a:tailEnd/>
          </a:ln>
          <a:effectLst/>
        </p:spPr>
        <p:txBody>
          <a:bodyPr vert="horz" wrap="square" lIns="91440" tIns="45720" rIns="91440" bIns="45720" numCol="1" anchor="t" anchorCtr="0" compatLnSpc="1">
            <a:prstTxWarp prst="textNoShape">
              <a:avLst/>
            </a:prstTxWarp>
          </a:bodyPr>
          <a:lstStyle/>
          <a:p>
            <a:endParaRPr lang="ru-RU" dirty="0"/>
          </a:p>
        </p:txBody>
      </p:sp>
      <p:sp>
        <p:nvSpPr>
          <p:cNvPr id="20506" name="Rectangle 26"/>
          <p:cNvSpPr>
            <a:spLocks noChangeArrowheads="1"/>
          </p:cNvSpPr>
          <p:nvPr/>
        </p:nvSpPr>
        <p:spPr bwMode="auto">
          <a:xfrm>
            <a:off x="0" y="3673475"/>
            <a:ext cx="0" cy="0"/>
          </a:xfrm>
          <a:prstGeom prst="rect">
            <a:avLst/>
          </a:prstGeom>
          <a:solidFill>
            <a:schemeClr val="accent1"/>
          </a:solidFill>
          <a:ln w="9525">
            <a:solidFill>
              <a:schemeClr val="tx1"/>
            </a:solidFill>
            <a:miter lim="800000"/>
            <a:headEnd/>
            <a:tailEnd/>
          </a:ln>
          <a:effectLst/>
        </p:spPr>
        <p:txBody>
          <a:bodyPr vert="horz" wrap="square" lIns="91440" tIns="45720" rIns="91440" bIns="45720" numCol="1" anchor="t" anchorCtr="0" compatLnSpc="1">
            <a:prstTxWarp prst="textNoShape">
              <a:avLst/>
            </a:prstTxWarp>
          </a:bodyPr>
          <a:lstStyle/>
          <a:p>
            <a:endParaRPr lang="ru-RU" dirty="0"/>
          </a:p>
        </p:txBody>
      </p:sp>
      <p:sp>
        <p:nvSpPr>
          <p:cNvPr id="20507" name="Rectangle 27"/>
          <p:cNvSpPr>
            <a:spLocks noChangeArrowheads="1"/>
          </p:cNvSpPr>
          <p:nvPr/>
        </p:nvSpPr>
        <p:spPr bwMode="auto">
          <a:xfrm>
            <a:off x="0" y="48768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450850" algn="l" defTabSz="914400" rtl="0" eaLnBrk="1" fontAlgn="base" latinLnBrk="0" hangingPunct="1">
              <a:lnSpc>
                <a:spcPct val="100000"/>
              </a:lnSpc>
              <a:spcBef>
                <a:spcPct val="0"/>
              </a:spcBef>
              <a:spcAft>
                <a:spcPct val="0"/>
              </a:spcAft>
              <a:buClrTx/>
              <a:buSzTx/>
              <a:buFontTx/>
              <a:buNone/>
              <a:tabLst>
                <a:tab pos="7356475" algn="l"/>
              </a:tabLst>
            </a:pPr>
            <a:r>
              <a:rPr kumimoji="0" lang="ru-RU" sz="1800" b="0" i="0" u="none" strike="noStrike" cap="none" normalizeH="0" baseline="0" dirty="0" smtClean="0">
                <a:ln>
                  <a:noFill/>
                </a:ln>
                <a:solidFill>
                  <a:schemeClr val="tx1"/>
                </a:solidFill>
                <a:effectLst/>
                <a:latin typeface="Arial" pitchFamily="34" charset="0"/>
                <a:cs typeface="Arial" pitchFamily="34" charset="0"/>
              </a:rPr>
              <a:t/>
            </a:r>
            <a:br>
              <a:rPr kumimoji="0" lang="ru-RU" sz="1800" b="0" i="0" u="none" strike="noStrike" cap="none" normalizeH="0" baseline="0" dirty="0" smtClean="0">
                <a:ln>
                  <a:noFill/>
                </a:ln>
                <a:solidFill>
                  <a:schemeClr val="tx1"/>
                </a:solidFill>
                <a:effectLst/>
                <a:latin typeface="Arial" pitchFamily="34" charset="0"/>
                <a:cs typeface="Arial" pitchFamily="34" charset="0"/>
              </a:rPr>
            </a:b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a:p>
            <a:pPr marL="0" marR="0" lvl="0" indent="450850" algn="l" defTabSz="914400" rtl="0" eaLnBrk="0" fontAlgn="base" latinLnBrk="0" hangingPunct="0">
              <a:lnSpc>
                <a:spcPct val="100000"/>
              </a:lnSpc>
              <a:spcBef>
                <a:spcPct val="0"/>
              </a:spcBef>
              <a:spcAft>
                <a:spcPct val="0"/>
              </a:spcAft>
              <a:buClrTx/>
              <a:buSzTx/>
              <a:buFontTx/>
              <a:buNone/>
              <a:tabLst>
                <a:tab pos="7356475" algn="l"/>
              </a:tabLst>
            </a:pPr>
            <a:r>
              <a:rPr kumimoji="0" lang="ru-RU" sz="16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endParaRPr kumimoji="0" lang="ru-RU" sz="600" b="0" i="0" u="none" strike="noStrike" cap="none" normalizeH="0" baseline="0" dirty="0" smtClean="0">
              <a:ln>
                <a:noFill/>
              </a:ln>
              <a:solidFill>
                <a:schemeClr val="tx1"/>
              </a:solidFill>
              <a:effectLst/>
              <a:latin typeface="Arial" pitchFamily="34" charset="0"/>
              <a:cs typeface="Arial" pitchFamily="34" charset="0"/>
            </a:endParaRPr>
          </a:p>
          <a:p>
            <a:pPr marL="0" marR="0" lvl="0" indent="450850" algn="l" defTabSz="914400" rtl="0" eaLnBrk="0" fontAlgn="base" latinLnBrk="0" hangingPunct="0">
              <a:lnSpc>
                <a:spcPct val="100000"/>
              </a:lnSpc>
              <a:spcBef>
                <a:spcPct val="0"/>
              </a:spcBef>
              <a:spcAft>
                <a:spcPct val="0"/>
              </a:spcAft>
              <a:buClrTx/>
              <a:buSzTx/>
              <a:buFontTx/>
              <a:buNone/>
              <a:tabLst>
                <a:tab pos="7356475" algn="l"/>
              </a:tabLst>
            </a:pPr>
            <a:r>
              <a:rPr kumimoji="0" lang="ru-RU" sz="16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endParaRPr kumimoji="0" lang="ru-RU" sz="600" b="0" i="0" u="none" strike="noStrike" cap="none" normalizeH="0" baseline="0" dirty="0" smtClean="0">
              <a:ln>
                <a:noFill/>
              </a:ln>
              <a:solidFill>
                <a:schemeClr val="tx1"/>
              </a:solidFill>
              <a:effectLst/>
              <a:latin typeface="Arial" pitchFamily="34" charset="0"/>
              <a:cs typeface="Arial" pitchFamily="34" charset="0"/>
            </a:endParaRPr>
          </a:p>
          <a:p>
            <a:pPr marL="0" marR="0" lvl="0" indent="450850" algn="l" defTabSz="914400" rtl="0" eaLnBrk="0" fontAlgn="base" latinLnBrk="0" hangingPunct="0">
              <a:lnSpc>
                <a:spcPct val="100000"/>
              </a:lnSpc>
              <a:spcBef>
                <a:spcPct val="0"/>
              </a:spcBef>
              <a:spcAft>
                <a:spcPct val="0"/>
              </a:spcAft>
              <a:buClrTx/>
              <a:buSzTx/>
              <a:buFontTx/>
              <a:buNone/>
              <a:tabLst>
                <a:tab pos="7356475" algn="l"/>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0511" name="Rectangle 31"/>
          <p:cNvSpPr>
            <a:spLocks noChangeArrowheads="1"/>
          </p:cNvSpPr>
          <p:nvPr/>
        </p:nvSpPr>
        <p:spPr bwMode="auto">
          <a:xfrm>
            <a:off x="0" y="48768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450850" algn="l" defTabSz="914400" rtl="0" eaLnBrk="1" fontAlgn="base" latinLnBrk="0" hangingPunct="1">
              <a:lnSpc>
                <a:spcPct val="100000"/>
              </a:lnSpc>
              <a:spcBef>
                <a:spcPct val="0"/>
              </a:spcBef>
              <a:spcAft>
                <a:spcPct val="0"/>
              </a:spcAft>
              <a:buClrTx/>
              <a:buSzTx/>
              <a:buFontTx/>
              <a:buNone/>
              <a:tabLst>
                <a:tab pos="3479800" algn="l"/>
              </a:tabLst>
            </a:pPr>
            <a:r>
              <a:rPr kumimoji="0" lang="ru-RU" sz="600" b="0" i="0" u="none" strike="noStrike" cap="none" normalizeH="0" baseline="0" dirty="0" smtClean="0">
                <a:ln>
                  <a:noFill/>
                </a:ln>
                <a:solidFill>
                  <a:schemeClr val="tx1"/>
                </a:solidFill>
                <a:effectLst/>
                <a:latin typeface="Arial" pitchFamily="34" charset="0"/>
                <a:cs typeface="Arial" pitchFamily="34" charset="0"/>
              </a:rPr>
              <a:t/>
            </a:r>
            <a:br>
              <a:rPr kumimoji="0" lang="ru-RU" sz="600" b="0" i="0" u="none" strike="noStrike" cap="none" normalizeH="0" baseline="0" dirty="0" smtClean="0">
                <a:ln>
                  <a:noFill/>
                </a:ln>
                <a:solidFill>
                  <a:schemeClr val="tx1"/>
                </a:solidFill>
                <a:effectLst/>
                <a:latin typeface="Arial" pitchFamily="34" charset="0"/>
                <a:cs typeface="Arial" pitchFamily="34" charset="0"/>
              </a:rPr>
            </a:b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a:p>
            <a:pPr marL="0" marR="0" lvl="0" indent="450850" algn="l" defTabSz="914400" rtl="0" eaLnBrk="0" fontAlgn="base" latinLnBrk="0" hangingPunct="0">
              <a:lnSpc>
                <a:spcPct val="100000"/>
              </a:lnSpc>
              <a:spcBef>
                <a:spcPct val="0"/>
              </a:spcBef>
              <a:spcAft>
                <a:spcPct val="0"/>
              </a:spcAft>
              <a:buClrTx/>
              <a:buSzTx/>
              <a:buFontTx/>
              <a:buNone/>
              <a:tabLst>
                <a:tab pos="3479800" algn="l"/>
              </a:tabLst>
            </a:pPr>
            <a:r>
              <a:rPr kumimoji="0" lang="ru-RU" sz="20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endParaRPr kumimoji="0" lang="ru-RU" sz="600" b="0" i="0" u="none" strike="noStrike" cap="none" normalizeH="0" baseline="0" dirty="0" smtClean="0">
              <a:ln>
                <a:noFill/>
              </a:ln>
              <a:solidFill>
                <a:schemeClr val="tx1"/>
              </a:solidFill>
              <a:effectLst/>
              <a:latin typeface="Arial" pitchFamily="34" charset="0"/>
              <a:cs typeface="Arial" pitchFamily="34" charset="0"/>
            </a:endParaRPr>
          </a:p>
          <a:p>
            <a:pPr marL="0" marR="0" lvl="0" indent="450850" algn="l" defTabSz="914400" rtl="0" eaLnBrk="0" fontAlgn="base" latinLnBrk="0" hangingPunct="0">
              <a:lnSpc>
                <a:spcPct val="100000"/>
              </a:lnSpc>
              <a:spcBef>
                <a:spcPct val="0"/>
              </a:spcBef>
              <a:spcAft>
                <a:spcPct val="0"/>
              </a:spcAft>
              <a:buClrTx/>
              <a:buSzTx/>
              <a:buFontTx/>
              <a:buNone/>
              <a:tabLst>
                <a:tab pos="3479800" algn="l"/>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pic>
        <p:nvPicPr>
          <p:cNvPr id="28" name="Picture 13"/>
          <p:cNvPicPr>
            <a:picLocks noChangeAspect="1" noChangeArrowheads="1"/>
          </p:cNvPicPr>
          <p:nvPr/>
        </p:nvPicPr>
        <p:blipFill>
          <a:blip r:embed="rId2" cstate="print"/>
          <a:srcRect/>
          <a:stretch>
            <a:fillRect/>
          </a:stretch>
        </p:blipFill>
        <p:spPr bwMode="auto">
          <a:xfrm>
            <a:off x="3286116" y="2357430"/>
            <a:ext cx="2786082" cy="1357322"/>
          </a:xfrm>
          <a:prstGeom prst="rect">
            <a:avLst/>
          </a:prstGeom>
          <a:noFill/>
        </p:spPr>
      </p:pic>
      <p:pic>
        <p:nvPicPr>
          <p:cNvPr id="29" name="Picture 15"/>
          <p:cNvPicPr>
            <a:picLocks noChangeAspect="1" noChangeArrowheads="1"/>
          </p:cNvPicPr>
          <p:nvPr/>
        </p:nvPicPr>
        <p:blipFill>
          <a:blip r:embed="rId3" cstate="print"/>
          <a:srcRect/>
          <a:stretch>
            <a:fillRect/>
          </a:stretch>
        </p:blipFill>
        <p:spPr bwMode="auto">
          <a:xfrm>
            <a:off x="6643702" y="2357430"/>
            <a:ext cx="2264810" cy="1357322"/>
          </a:xfrm>
          <a:prstGeom prst="rect">
            <a:avLst/>
          </a:prstGeom>
          <a:noFill/>
        </p:spPr>
      </p:pic>
      <p:pic>
        <p:nvPicPr>
          <p:cNvPr id="30" name="Picture 12"/>
          <p:cNvPicPr>
            <a:picLocks noChangeAspect="1" noChangeArrowheads="1"/>
          </p:cNvPicPr>
          <p:nvPr/>
        </p:nvPicPr>
        <p:blipFill>
          <a:blip r:embed="rId4" cstate="print"/>
          <a:srcRect/>
          <a:stretch>
            <a:fillRect/>
          </a:stretch>
        </p:blipFill>
        <p:spPr bwMode="auto">
          <a:xfrm>
            <a:off x="428596" y="2357430"/>
            <a:ext cx="2286017" cy="1379538"/>
          </a:xfrm>
          <a:prstGeom prst="rect">
            <a:avLst/>
          </a:prstGeom>
          <a:noFill/>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7" name="Рисунок 25"/>
          <p:cNvPicPr>
            <a:picLocks noChangeAspect="1" noChangeArrowheads="1"/>
          </p:cNvPicPr>
          <p:nvPr/>
        </p:nvPicPr>
        <p:blipFill>
          <a:blip r:embed="rId2" cstate="print"/>
          <a:srcRect/>
          <a:stretch>
            <a:fillRect/>
          </a:stretch>
        </p:blipFill>
        <p:spPr bwMode="auto">
          <a:xfrm>
            <a:off x="285720" y="4286256"/>
            <a:ext cx="2286016" cy="1941514"/>
          </a:xfrm>
          <a:prstGeom prst="rect">
            <a:avLst/>
          </a:prstGeom>
          <a:noFill/>
        </p:spPr>
      </p:pic>
      <p:sp>
        <p:nvSpPr>
          <p:cNvPr id="19462" name="Скругленный прямоугольник 686"/>
          <p:cNvSpPr>
            <a:spLocks noChangeArrowheads="1"/>
          </p:cNvSpPr>
          <p:nvPr/>
        </p:nvSpPr>
        <p:spPr bwMode="auto">
          <a:xfrm>
            <a:off x="6286512" y="4214818"/>
            <a:ext cx="2697163" cy="1938338"/>
          </a:xfrm>
          <a:prstGeom prst="roundRect">
            <a:avLst>
              <a:gd name="adj" fmla="val 16667"/>
            </a:avLst>
          </a:prstGeom>
          <a:gradFill rotWithShape="1">
            <a:gsLst>
              <a:gs pos="0">
                <a:srgbClr val="C9B5E8"/>
              </a:gs>
              <a:gs pos="35001">
                <a:srgbClr val="D9CBEE"/>
              </a:gs>
              <a:gs pos="100000">
                <a:srgbClr val="F0EAF9"/>
              </a:gs>
            </a:gsLst>
            <a:path path="shape">
              <a:fillToRect l="100000" b="100000"/>
            </a:path>
          </a:gradFill>
          <a:ln w="9525">
            <a:solidFill>
              <a:srgbClr val="7D60A0"/>
            </a:solidFill>
            <a:round/>
            <a:headEnd/>
            <a:tailEnd/>
          </a:ln>
          <a:effectLst>
            <a:outerShdw dist="20000" dir="5400000" rotWithShape="0">
              <a:srgbClr val="000000">
                <a:alpha val="37999"/>
              </a:srgbClr>
            </a:outerShdw>
          </a:effectLst>
        </p:spPr>
        <p:txBody>
          <a:bodyPr vert="horz" wrap="square" lIns="91440" tIns="45720" rIns="91440" bIns="45720" numCol="1" anchor="ctr" anchorCtr="0" compatLnSpc="1">
            <a:prstTxWarp prst="textNoShape">
              <a:avLst/>
            </a:prstTxWarp>
          </a:bodyPr>
          <a:lstStyle/>
          <a:p>
            <a:pPr marL="0" marR="0" lvl="0" algn="ctr" defTabSz="914400" rtl="0" eaLnBrk="1" fontAlgn="base" latinLnBrk="0" hangingPunct="1">
              <a:lnSpc>
                <a:spcPct val="100000"/>
              </a:lnSpc>
              <a:spcBef>
                <a:spcPct val="0"/>
              </a:spcBef>
              <a:spcAft>
                <a:spcPct val="0"/>
              </a:spcAft>
              <a:buClrTx/>
              <a:buSzTx/>
              <a:buFontTx/>
              <a:buNone/>
              <a:tabLst/>
            </a:pPr>
            <a:r>
              <a:rPr kumimoji="0" lang="ru-RU" sz="2000" b="1" i="0" u="none" strike="noStrike" cap="none" normalizeH="0" baseline="0" dirty="0" smtClean="0">
                <a:ln>
                  <a:noFill/>
                </a:ln>
                <a:solidFill>
                  <a:schemeClr val="tx1"/>
                </a:solidFill>
                <a:effectLst/>
                <a:latin typeface="Georgia" pitchFamily="18" charset="0"/>
                <a:ea typeface="Times New Roman" pitchFamily="18" charset="0"/>
                <a:cs typeface="Arial" pitchFamily="34" charset="0"/>
              </a:rPr>
              <a:t>Бюджеты  сельских муниципальных образований</a:t>
            </a:r>
          </a:p>
          <a:p>
            <a:pPr marL="0" marR="0" lvl="0" algn="ctr" defTabSz="914400" rtl="0" eaLnBrk="1" fontAlgn="base" latinLnBrk="0" hangingPunct="1">
              <a:lnSpc>
                <a:spcPct val="100000"/>
              </a:lnSpc>
              <a:spcBef>
                <a:spcPct val="0"/>
              </a:spcBef>
              <a:spcAft>
                <a:spcPct val="0"/>
              </a:spcAft>
              <a:buClrTx/>
              <a:buSzTx/>
              <a:buFontTx/>
              <a:buNone/>
              <a:tabLst/>
            </a:pPr>
            <a:r>
              <a:rPr kumimoji="0" lang="ru-RU" sz="2000" b="1" i="0" u="none" strike="noStrike" cap="none" normalizeH="0" baseline="0" dirty="0" smtClean="0">
                <a:ln>
                  <a:noFill/>
                </a:ln>
                <a:solidFill>
                  <a:schemeClr val="tx1"/>
                </a:solidFill>
                <a:effectLst/>
                <a:latin typeface="Georgia" pitchFamily="18" charset="0"/>
                <a:ea typeface="Times New Roman" pitchFamily="18" charset="0"/>
                <a:cs typeface="Arial" pitchFamily="34" charset="0"/>
              </a:rPr>
              <a:t>(8)</a:t>
            </a:r>
            <a:endParaRPr kumimoji="0" lang="ru-RU" sz="2000" b="0" i="0" u="none" strike="noStrike" cap="none" normalizeH="0" baseline="0" dirty="0" smtClean="0">
              <a:ln>
                <a:noFill/>
              </a:ln>
              <a:solidFill>
                <a:schemeClr val="tx1"/>
              </a:solidFill>
              <a:effectLst/>
              <a:latin typeface="Georgia" pitchFamily="18" charset="0"/>
              <a:cs typeface="Arial" pitchFamily="34" charset="0"/>
            </a:endParaRPr>
          </a:p>
        </p:txBody>
      </p:sp>
      <p:sp>
        <p:nvSpPr>
          <p:cNvPr id="19458" name="Скругленный прямоугольник 688"/>
          <p:cNvSpPr>
            <a:spLocks noChangeArrowheads="1"/>
          </p:cNvSpPr>
          <p:nvPr/>
        </p:nvSpPr>
        <p:spPr bwMode="auto">
          <a:xfrm>
            <a:off x="3000364" y="4286256"/>
            <a:ext cx="2786082" cy="1936750"/>
          </a:xfrm>
          <a:prstGeom prst="roundRect">
            <a:avLst>
              <a:gd name="adj" fmla="val 16667"/>
            </a:avLst>
          </a:prstGeom>
          <a:gradFill rotWithShape="1">
            <a:gsLst>
              <a:gs pos="0">
                <a:srgbClr val="C9B5E8"/>
              </a:gs>
              <a:gs pos="35001">
                <a:srgbClr val="D9CBEE"/>
              </a:gs>
              <a:gs pos="100000">
                <a:srgbClr val="F0EAF9"/>
              </a:gs>
            </a:gsLst>
            <a:path path="shape">
              <a:fillToRect r="100000" b="100000"/>
            </a:path>
          </a:gradFill>
          <a:ln w="9525">
            <a:solidFill>
              <a:srgbClr val="7D60A0"/>
            </a:solidFill>
            <a:round/>
            <a:headEnd/>
            <a:tailEnd/>
          </a:ln>
          <a:effectLst>
            <a:outerShdw dist="20000" dir="5400000" rotWithShape="0">
              <a:srgbClr val="000000">
                <a:alpha val="37999"/>
              </a:srgbClr>
            </a:outerShdw>
          </a:effectLst>
        </p:spPr>
        <p:txBody>
          <a:bodyPr vert="horz" wrap="square" lIns="91440" tIns="45720" rIns="91440" bIns="45720" numCol="1" anchor="t" anchorCtr="0" compatLnSpc="1">
            <a:prstTxWarp prst="textNoShape">
              <a:avLst/>
            </a:prstTxWarp>
          </a:bodyPr>
          <a:lstStyle/>
          <a:p>
            <a:pPr marL="0" marR="0" lvl="0" algn="ctr" defTabSz="914400" rtl="0" eaLnBrk="1" fontAlgn="base" latinLnBrk="0" hangingPunct="1">
              <a:lnSpc>
                <a:spcPct val="100000"/>
              </a:lnSpc>
              <a:spcBef>
                <a:spcPct val="0"/>
              </a:spcBef>
              <a:spcAft>
                <a:spcPct val="0"/>
              </a:spcAft>
              <a:buClrTx/>
              <a:buSzTx/>
              <a:buFontTx/>
              <a:buNone/>
              <a:tabLst/>
            </a:pPr>
            <a:r>
              <a:rPr kumimoji="0" lang="ru-RU" sz="2000" b="1" i="0" u="none" strike="noStrike" cap="none" normalizeH="0" baseline="0" dirty="0" smtClean="0">
                <a:ln>
                  <a:noFill/>
                </a:ln>
                <a:solidFill>
                  <a:schemeClr val="tx1"/>
                </a:solidFill>
                <a:effectLst/>
                <a:latin typeface="Georgia" pitchFamily="18" charset="0"/>
                <a:ea typeface="Times New Roman" pitchFamily="18" charset="0"/>
                <a:cs typeface="Arial" pitchFamily="34" charset="0"/>
              </a:rPr>
              <a:t>Бюджет</a:t>
            </a:r>
            <a:r>
              <a:rPr kumimoji="0" lang="ru-RU" sz="2000" b="1" i="0" u="none" strike="noStrike" cap="none" normalizeH="0" dirty="0" smtClean="0">
                <a:ln>
                  <a:noFill/>
                </a:ln>
                <a:solidFill>
                  <a:schemeClr val="tx1"/>
                </a:solidFill>
                <a:effectLst/>
                <a:latin typeface="Georgia" pitchFamily="18" charset="0"/>
                <a:ea typeface="Times New Roman" pitchFamily="18" charset="0"/>
                <a:cs typeface="Arial" pitchFamily="34" charset="0"/>
              </a:rPr>
              <a:t>    </a:t>
            </a:r>
            <a:r>
              <a:rPr kumimoji="0" lang="ru-RU" sz="2000" b="1" i="0" u="none" strike="noStrike" cap="none" normalizeH="0" baseline="0" dirty="0" smtClean="0">
                <a:ln>
                  <a:noFill/>
                </a:ln>
                <a:solidFill>
                  <a:schemeClr val="tx1"/>
                </a:solidFill>
                <a:effectLst/>
                <a:latin typeface="Georgia" pitchFamily="18" charset="0"/>
                <a:ea typeface="Times New Roman" pitchFamily="18" charset="0"/>
                <a:cs typeface="Arial" pitchFamily="34" charset="0"/>
              </a:rPr>
              <a:t>городского муниципального  </a:t>
            </a:r>
            <a:r>
              <a:rPr kumimoji="0" lang="ru-RU" sz="2000" b="1" i="0" u="none" strike="noStrike" cap="none" normalizeH="0" dirty="0" smtClean="0">
                <a:ln>
                  <a:noFill/>
                </a:ln>
                <a:solidFill>
                  <a:schemeClr val="tx1"/>
                </a:solidFill>
                <a:effectLst/>
                <a:latin typeface="Georgia" pitchFamily="18" charset="0"/>
                <a:ea typeface="Times New Roman" pitchFamily="18" charset="0"/>
                <a:cs typeface="Arial" pitchFamily="34" charset="0"/>
              </a:rPr>
              <a:t>   </a:t>
            </a:r>
            <a:r>
              <a:rPr kumimoji="0" lang="ru-RU" sz="2000" b="1" i="0" u="none" strike="noStrike" cap="none" normalizeH="0" baseline="0" dirty="0" smtClean="0">
                <a:ln>
                  <a:noFill/>
                </a:ln>
                <a:solidFill>
                  <a:schemeClr val="tx1"/>
                </a:solidFill>
                <a:effectLst/>
                <a:latin typeface="Georgia" pitchFamily="18" charset="0"/>
                <a:ea typeface="Times New Roman" pitchFamily="18" charset="0"/>
                <a:cs typeface="Arial" pitchFamily="34" charset="0"/>
              </a:rPr>
              <a:t>образования </a:t>
            </a:r>
            <a:endParaRPr kumimoji="0" lang="ru-RU" sz="2000" b="0" i="0" u="none" strike="noStrike" cap="none" normalizeH="0" baseline="0" dirty="0" smtClean="0">
              <a:ln>
                <a:noFill/>
              </a:ln>
              <a:solidFill>
                <a:schemeClr val="tx1"/>
              </a:solidFill>
              <a:effectLst/>
              <a:latin typeface="Georgia" pitchFamily="18" charset="0"/>
              <a:cs typeface="Arial" pitchFamily="34" charset="0"/>
            </a:endParaRPr>
          </a:p>
          <a:p>
            <a:pPr marL="0" marR="0" lvl="0" indent="45085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9463" name="Скругленный прямоугольник 682"/>
          <p:cNvSpPr>
            <a:spLocks noChangeArrowheads="1"/>
          </p:cNvSpPr>
          <p:nvPr/>
        </p:nvSpPr>
        <p:spPr bwMode="auto">
          <a:xfrm>
            <a:off x="1214414" y="357166"/>
            <a:ext cx="6946900" cy="1200150"/>
          </a:xfrm>
          <a:prstGeom prst="roundRect">
            <a:avLst>
              <a:gd name="adj" fmla="val 16667"/>
            </a:avLst>
          </a:prstGeom>
          <a:gradFill rotWithShape="1">
            <a:gsLst>
              <a:gs pos="0">
                <a:srgbClr val="C9B5E8"/>
              </a:gs>
              <a:gs pos="35001">
                <a:srgbClr val="D9CBEE"/>
              </a:gs>
              <a:gs pos="100000">
                <a:srgbClr val="F0EAF9"/>
              </a:gs>
            </a:gsLst>
            <a:lin ang="16200000" scaled="1"/>
          </a:gradFill>
          <a:ln w="9525">
            <a:solidFill>
              <a:srgbClr val="7D60A0"/>
            </a:solidFill>
            <a:round/>
            <a:headEnd/>
            <a:tailEnd/>
          </a:ln>
          <a:effectLst>
            <a:outerShdw dist="20000" dir="5400000" rotWithShape="0">
              <a:srgbClr val="000000">
                <a:alpha val="37999"/>
              </a:srgbClr>
            </a:outerShdw>
          </a:effectLst>
        </p:spPr>
        <p:txBody>
          <a:bodyPr vert="horz" wrap="square" lIns="91440" tIns="45720" rIns="91440" bIns="45720" numCol="1" anchor="ctr" anchorCtr="0" compatLnSpc="1">
            <a:prstTxWarp prst="textNoShape">
              <a:avLst/>
            </a:prstTxWarp>
          </a:bodyPr>
          <a:lstStyle/>
          <a:p>
            <a:pPr marL="0" marR="0" lvl="0" indent="450850" algn="ctr" defTabSz="914400" rtl="0" eaLnBrk="1" fontAlgn="base" latinLnBrk="0" hangingPunct="1">
              <a:lnSpc>
                <a:spcPct val="100000"/>
              </a:lnSpc>
              <a:spcBef>
                <a:spcPct val="0"/>
              </a:spcBef>
              <a:spcAft>
                <a:spcPct val="0"/>
              </a:spcAft>
              <a:buClrTx/>
              <a:buSzTx/>
              <a:buFontTx/>
              <a:buNone/>
              <a:tabLst/>
            </a:pPr>
            <a:r>
              <a:rPr kumimoji="0" lang="ru-RU" sz="2000" b="1"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Консолидированный бюджет Пугачевского муниципального района Саратовской области</a:t>
            </a: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9461" name="Прямая соединительная линия 684"/>
          <p:cNvSpPr>
            <a:spLocks noChangeShapeType="1"/>
          </p:cNvSpPr>
          <p:nvPr/>
        </p:nvSpPr>
        <p:spPr bwMode="auto">
          <a:xfrm flipH="1">
            <a:off x="1285852" y="1643050"/>
            <a:ext cx="1571636" cy="2500330"/>
          </a:xfrm>
          <a:prstGeom prst="line">
            <a:avLst/>
          </a:prstGeom>
          <a:noFill/>
          <a:ln w="38100">
            <a:solidFill>
              <a:srgbClr val="8064A2"/>
            </a:solidFill>
            <a:round/>
            <a:headEnd/>
            <a:tailEnd/>
          </a:ln>
          <a:effectLst>
            <a:outerShdw dist="23000" dir="5400000" rotWithShape="0">
              <a:srgbClr val="000000">
                <a:alpha val="34999"/>
              </a:srgbClr>
            </a:outerShdw>
          </a:effectLst>
        </p:spPr>
        <p:txBody>
          <a:bodyPr vert="horz" wrap="square" lIns="91440" tIns="45720" rIns="91440" bIns="45720" numCol="1" anchor="t" anchorCtr="0" compatLnSpc="1">
            <a:prstTxWarp prst="textNoShape">
              <a:avLst/>
            </a:prstTxWarp>
          </a:bodyPr>
          <a:lstStyle/>
          <a:p>
            <a:endParaRPr lang="ru-RU" dirty="0"/>
          </a:p>
        </p:txBody>
      </p:sp>
      <p:sp>
        <p:nvSpPr>
          <p:cNvPr id="19459" name="Прямая соединительная линия 685"/>
          <p:cNvSpPr>
            <a:spLocks noChangeShapeType="1"/>
          </p:cNvSpPr>
          <p:nvPr/>
        </p:nvSpPr>
        <p:spPr bwMode="auto">
          <a:xfrm>
            <a:off x="6215074" y="1643050"/>
            <a:ext cx="1500198" cy="2428892"/>
          </a:xfrm>
          <a:prstGeom prst="line">
            <a:avLst/>
          </a:prstGeom>
          <a:noFill/>
          <a:ln w="38100">
            <a:solidFill>
              <a:srgbClr val="8064A2"/>
            </a:solidFill>
            <a:round/>
            <a:headEnd/>
            <a:tailEnd/>
          </a:ln>
          <a:effectLst>
            <a:outerShdw dist="23000" dir="5400000" rotWithShape="0">
              <a:srgbClr val="000000">
                <a:alpha val="34999"/>
              </a:srgbClr>
            </a:outerShdw>
          </a:effectLst>
        </p:spPr>
        <p:txBody>
          <a:bodyPr vert="horz" wrap="square" lIns="91440" tIns="45720" rIns="91440" bIns="45720" numCol="1" anchor="t" anchorCtr="0" compatLnSpc="1">
            <a:prstTxWarp prst="textNoShape">
              <a:avLst/>
            </a:prstTxWarp>
          </a:bodyPr>
          <a:lstStyle/>
          <a:p>
            <a:endParaRPr lang="ru-RU" dirty="0"/>
          </a:p>
        </p:txBody>
      </p:sp>
      <p:sp>
        <p:nvSpPr>
          <p:cNvPr id="19460" name="Freeform 4"/>
          <p:cNvSpPr>
            <a:spLocks/>
          </p:cNvSpPr>
          <p:nvPr/>
        </p:nvSpPr>
        <p:spPr bwMode="auto">
          <a:xfrm>
            <a:off x="4357686" y="1643050"/>
            <a:ext cx="45719" cy="2571768"/>
          </a:xfrm>
          <a:custGeom>
            <a:avLst/>
            <a:gdLst/>
            <a:ahLst/>
            <a:cxnLst>
              <a:cxn ang="0">
                <a:pos x="196" y="0"/>
              </a:cxn>
              <a:cxn ang="0">
                <a:pos x="0" y="3731"/>
              </a:cxn>
            </a:cxnLst>
            <a:rect l="0" t="0" r="r" b="b"/>
            <a:pathLst>
              <a:path w="196" h="3731">
                <a:moveTo>
                  <a:pt x="196" y="0"/>
                </a:moveTo>
                <a:lnTo>
                  <a:pt x="0" y="3731"/>
                </a:lnTo>
              </a:path>
            </a:pathLst>
          </a:custGeom>
          <a:solidFill>
            <a:srgbClr val="FFFFFF"/>
          </a:solidFill>
          <a:ln w="38100">
            <a:solidFill>
              <a:srgbClr val="8064A2"/>
            </a:solidFill>
            <a:round/>
            <a:headEnd/>
            <a:tailEnd/>
          </a:ln>
          <a:effectLst>
            <a:outerShdw dist="23000" dir="5400000" rotWithShape="0">
              <a:srgbClr val="000000">
                <a:alpha val="34999"/>
              </a:srgbClr>
            </a:outerShdw>
          </a:effectLst>
        </p:spPr>
        <p:txBody>
          <a:bodyPr vert="horz" wrap="square" lIns="91440" tIns="45720" rIns="91440" bIns="45720" numCol="1" anchor="t" anchorCtr="0" compatLnSpc="1">
            <a:prstTxWarp prst="textNoShape">
              <a:avLst/>
            </a:prstTxWarp>
          </a:bodyPr>
          <a:lstStyle/>
          <a:p>
            <a:endParaRPr lang="ru-RU" dirty="0"/>
          </a:p>
        </p:txBody>
      </p:sp>
      <p:sp>
        <p:nvSpPr>
          <p:cNvPr id="19464"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dirty="0"/>
          </a:p>
        </p:txBody>
      </p:sp>
      <p:sp>
        <p:nvSpPr>
          <p:cNvPr id="19466" name="Rectangle 10"/>
          <p:cNvSpPr>
            <a:spLocks noChangeArrowheads="1"/>
          </p:cNvSpPr>
          <p:nvPr/>
        </p:nvSpPr>
        <p:spPr bwMode="auto">
          <a:xfrm>
            <a:off x="0" y="4572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450850" algn="l" defTabSz="914400" rtl="0" eaLnBrk="1" fontAlgn="base" latinLnBrk="0" hangingPunct="1">
              <a:lnSpc>
                <a:spcPct val="100000"/>
              </a:lnSpc>
              <a:spcBef>
                <a:spcPct val="0"/>
              </a:spcBef>
              <a:spcAft>
                <a:spcPct val="0"/>
              </a:spcAft>
              <a:buClrTx/>
              <a:buSzTx/>
              <a:buFontTx/>
              <a:buNone/>
              <a:tabLst>
                <a:tab pos="3479800" algn="l"/>
              </a:tabLst>
            </a:pPr>
            <a:endParaRPr kumimoji="0" lang="ru-RU" sz="16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endParaRPr>
          </a:p>
          <a:p>
            <a:pPr marL="0" marR="0" lvl="0" indent="450850" algn="l" defTabSz="914400" rtl="0" eaLnBrk="0" fontAlgn="base" latinLnBrk="0" hangingPunct="0">
              <a:lnSpc>
                <a:spcPct val="100000"/>
              </a:lnSpc>
              <a:spcBef>
                <a:spcPct val="0"/>
              </a:spcBef>
              <a:spcAft>
                <a:spcPct val="0"/>
              </a:spcAft>
              <a:buClrTx/>
              <a:buSzTx/>
              <a:buFontTx/>
              <a:buNone/>
              <a:tabLst>
                <a:tab pos="3479800" algn="l"/>
              </a:tabLst>
            </a:pPr>
            <a:r>
              <a:rPr kumimoji="0" lang="ru-RU" sz="16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endParaRPr kumimoji="0" lang="ru-RU" sz="600" b="0" i="0" u="none" strike="noStrike" cap="none" normalizeH="0" baseline="0" dirty="0" smtClean="0">
              <a:ln>
                <a:noFill/>
              </a:ln>
              <a:solidFill>
                <a:schemeClr val="tx1"/>
              </a:solidFill>
              <a:effectLst/>
              <a:latin typeface="Arial" pitchFamily="34" charset="0"/>
              <a:cs typeface="Arial" pitchFamily="34" charset="0"/>
            </a:endParaRPr>
          </a:p>
          <a:p>
            <a:pPr marL="0" marR="0" lvl="0" indent="450850" algn="l" defTabSz="914400" rtl="0" eaLnBrk="0" fontAlgn="base" latinLnBrk="0" hangingPunct="0">
              <a:lnSpc>
                <a:spcPct val="100000"/>
              </a:lnSpc>
              <a:spcBef>
                <a:spcPct val="0"/>
              </a:spcBef>
              <a:spcAft>
                <a:spcPct val="0"/>
              </a:spcAft>
              <a:buClrTx/>
              <a:buSzTx/>
              <a:buFontTx/>
              <a:buNone/>
              <a:tabLst>
                <a:tab pos="3479800" algn="l"/>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9469" name="Rectangle 13"/>
          <p:cNvSpPr>
            <a:spLocks noChangeArrowheads="1"/>
          </p:cNvSpPr>
          <p:nvPr/>
        </p:nvSpPr>
        <p:spPr bwMode="auto">
          <a:xfrm>
            <a:off x="0" y="4572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450850" algn="l" defTabSz="914400" rtl="0" eaLnBrk="1" fontAlgn="base" latinLnBrk="0" hangingPunct="1">
              <a:lnSpc>
                <a:spcPct val="100000"/>
              </a:lnSpc>
              <a:spcBef>
                <a:spcPct val="0"/>
              </a:spcBef>
              <a:spcAft>
                <a:spcPct val="0"/>
              </a:spcAft>
              <a:buClrTx/>
              <a:buSzTx/>
              <a:buFontTx/>
              <a:buNone/>
              <a:tabLst>
                <a:tab pos="1706563" algn="l"/>
                <a:tab pos="4518025" algn="l"/>
              </a:tabLst>
            </a:pPr>
            <a:r>
              <a:rPr kumimoji="0" lang="ru-RU" sz="1800" b="0" i="0" u="none" strike="noStrike" cap="none" normalizeH="0" baseline="0" dirty="0" smtClean="0">
                <a:ln>
                  <a:noFill/>
                </a:ln>
                <a:solidFill>
                  <a:schemeClr val="tx1"/>
                </a:solidFill>
                <a:effectLst/>
                <a:latin typeface="Arial" pitchFamily="34" charset="0"/>
                <a:cs typeface="Arial" pitchFamily="34" charset="0"/>
              </a:rPr>
              <a:t/>
            </a:r>
            <a:br>
              <a:rPr kumimoji="0" lang="ru-RU" sz="1800" b="0" i="0" u="none" strike="noStrike" cap="none" normalizeH="0" baseline="0" dirty="0" smtClean="0">
                <a:ln>
                  <a:noFill/>
                </a:ln>
                <a:solidFill>
                  <a:schemeClr val="tx1"/>
                </a:solidFill>
                <a:effectLst/>
                <a:latin typeface="Arial" pitchFamily="34" charset="0"/>
                <a:cs typeface="Arial" pitchFamily="34" charset="0"/>
              </a:rPr>
            </a:b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a:p>
            <a:pPr marL="0" marR="0" lvl="0" indent="450850" algn="l" defTabSz="914400" rtl="0" eaLnBrk="0" fontAlgn="base" latinLnBrk="0" hangingPunct="0">
              <a:lnSpc>
                <a:spcPct val="100000"/>
              </a:lnSpc>
              <a:spcBef>
                <a:spcPct val="0"/>
              </a:spcBef>
              <a:spcAft>
                <a:spcPct val="0"/>
              </a:spcAft>
              <a:buClrTx/>
              <a:buSzTx/>
              <a:buFontTx/>
              <a:buNone/>
              <a:tabLst>
                <a:tab pos="1706563" algn="l"/>
                <a:tab pos="4518025" algn="l"/>
              </a:tabLst>
            </a:pPr>
            <a:r>
              <a:rPr kumimoji="0" lang="ru-RU" sz="16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endParaRPr kumimoji="0" lang="ru-RU" sz="600" b="0" i="0" u="none" strike="noStrike" cap="none" normalizeH="0" baseline="0" dirty="0" smtClean="0">
              <a:ln>
                <a:noFill/>
              </a:ln>
              <a:solidFill>
                <a:schemeClr val="tx1"/>
              </a:solidFill>
              <a:effectLst/>
              <a:latin typeface="Arial" pitchFamily="34" charset="0"/>
              <a:cs typeface="Arial" pitchFamily="34" charset="0"/>
            </a:endParaRPr>
          </a:p>
          <a:p>
            <a:pPr marL="0" marR="0" lvl="0" indent="450850" algn="l" defTabSz="914400" rtl="0" eaLnBrk="0" fontAlgn="base" latinLnBrk="0" hangingPunct="0">
              <a:lnSpc>
                <a:spcPct val="100000"/>
              </a:lnSpc>
              <a:spcBef>
                <a:spcPct val="0"/>
              </a:spcBef>
              <a:spcAft>
                <a:spcPct val="0"/>
              </a:spcAft>
              <a:buClrTx/>
              <a:buSzTx/>
              <a:buFontTx/>
              <a:buNone/>
              <a:tabLst>
                <a:tab pos="1706563" algn="l"/>
                <a:tab pos="4518025" algn="l"/>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9470" name="Rectangle 14"/>
          <p:cNvSpPr>
            <a:spLocks noChangeArrowheads="1"/>
          </p:cNvSpPr>
          <p:nvPr/>
        </p:nvSpPr>
        <p:spPr bwMode="auto">
          <a:xfrm>
            <a:off x="0" y="2255838"/>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ru-RU" sz="1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endParaRPr>
          </a:p>
          <a:p>
            <a:pPr marL="0" marR="0" lvl="0" indent="450850" algn="ctr" defTabSz="914400" rtl="0" eaLnBrk="0" fontAlgn="base" latinLnBrk="0" hangingPunct="0">
              <a:lnSpc>
                <a:spcPct val="100000"/>
              </a:lnSpc>
              <a:spcBef>
                <a:spcPct val="0"/>
              </a:spcBef>
              <a:spcAft>
                <a:spcPct val="0"/>
              </a:spcAft>
              <a:buClrTx/>
              <a:buSzTx/>
              <a:buFontTx/>
              <a:buNone/>
              <a:tabLst/>
            </a:pPr>
            <a:r>
              <a:rPr kumimoji="0" lang="ru-RU" sz="1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5" name="Прямоугольник 304"/>
          <p:cNvSpPr>
            <a:spLocks noChangeArrowheads="1"/>
          </p:cNvSpPr>
          <p:nvPr/>
        </p:nvSpPr>
        <p:spPr bwMode="auto">
          <a:xfrm>
            <a:off x="357159" y="1214422"/>
            <a:ext cx="8429684" cy="908051"/>
          </a:xfrm>
          <a:prstGeom prst="rect">
            <a:avLst/>
          </a:prstGeom>
          <a:solidFill>
            <a:srgbClr val="DBEEF4"/>
          </a:solidFill>
          <a:ln w="19050">
            <a:solidFill>
              <a:srgbClr val="000000"/>
            </a:solidFill>
            <a:miter lim="800000"/>
            <a:headEnd/>
            <a:tailEnd/>
          </a:ln>
          <a:effectLst>
            <a:outerShdw dist="38100" dir="16200000" rotWithShape="0">
              <a:srgbClr val="000000">
                <a:alpha val="39999"/>
              </a:srgbClr>
            </a:outerShdw>
          </a:effectLst>
        </p:spPr>
        <p:txBody>
          <a:bodyPr vert="horz" wrap="square" lIns="91440" tIns="45720" rIns="91440" bIns="45720" numCol="1" anchor="ctr" anchorCtr="0" compatLnSpc="1">
            <a:prstTxWarp prst="textNoShape">
              <a:avLst/>
            </a:prstTxWarp>
          </a:bodyPr>
          <a:lstStyle/>
          <a:p>
            <a:pPr marL="0" marR="0" lvl="0" indent="450850" algn="ctr" defTabSz="914400" rtl="0" eaLnBrk="1" fontAlgn="base" latinLnBrk="0" hangingPunct="1">
              <a:lnSpc>
                <a:spcPct val="100000"/>
              </a:lnSpc>
              <a:spcBef>
                <a:spcPct val="0"/>
              </a:spcBef>
              <a:spcAft>
                <a:spcPct val="0"/>
              </a:spcAft>
              <a:buClrTx/>
              <a:buSzTx/>
              <a:buFontTx/>
              <a:buNone/>
              <a:tabLst/>
            </a:pPr>
            <a:endParaRPr kumimoji="0" lang="ru-RU"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endParaRPr>
          </a:p>
          <a:p>
            <a:pPr marL="0" marR="0" lvl="0" indent="450850" algn="ctr" defTabSz="914400" rtl="0" eaLnBrk="1" fontAlgn="base" latinLnBrk="0" hangingPunct="1">
              <a:lnSpc>
                <a:spcPct val="100000"/>
              </a:lnSpc>
              <a:spcBef>
                <a:spcPct val="0"/>
              </a:spcBef>
              <a:spcAft>
                <a:spcPct val="0"/>
              </a:spcAft>
              <a:buClrTx/>
              <a:buSzTx/>
              <a:buFontTx/>
              <a:buNone/>
              <a:tabLst/>
            </a:pPr>
            <a:r>
              <a:rPr kumimoji="0" lang="ru-RU"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Бюджет составляется и утверждается сроком на три года – очередной финансовый год и плановый период.</a:t>
            </a:r>
            <a:endParaRPr kumimoji="0" lang="ru-RU" sz="600" b="0" i="0" u="none" strike="noStrike" cap="none" normalizeH="0" baseline="0" dirty="0" smtClean="0">
              <a:ln>
                <a:noFill/>
              </a:ln>
              <a:solidFill>
                <a:schemeClr val="tx1"/>
              </a:solidFill>
              <a:effectLst/>
              <a:latin typeface="Arial" pitchFamily="34" charset="0"/>
              <a:cs typeface="Arial" pitchFamily="34" charset="0"/>
            </a:endParaRPr>
          </a:p>
          <a:p>
            <a:pPr marL="0" marR="0" lvl="0" indent="45085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30724" name="Скругленный прямоугольник 305"/>
          <p:cNvSpPr>
            <a:spLocks noChangeArrowheads="1"/>
          </p:cNvSpPr>
          <p:nvPr/>
        </p:nvSpPr>
        <p:spPr bwMode="auto">
          <a:xfrm>
            <a:off x="714348" y="2500306"/>
            <a:ext cx="7451725" cy="792162"/>
          </a:xfrm>
          <a:prstGeom prst="roundRect">
            <a:avLst>
              <a:gd name="adj" fmla="val 16667"/>
            </a:avLst>
          </a:prstGeom>
          <a:gradFill rotWithShape="1">
            <a:gsLst>
              <a:gs pos="0">
                <a:srgbClr val="9EEAFF"/>
              </a:gs>
              <a:gs pos="35001">
                <a:srgbClr val="BBEFFF"/>
              </a:gs>
              <a:gs pos="100000">
                <a:srgbClr val="E4F9FF"/>
              </a:gs>
            </a:gsLst>
            <a:lin ang="16200000" scaled="1"/>
          </a:gradFill>
          <a:ln w="9525">
            <a:solidFill>
              <a:srgbClr val="46AAC5"/>
            </a:solidFill>
            <a:round/>
            <a:headEnd/>
            <a:tailEnd/>
          </a:ln>
          <a:effectLst>
            <a:outerShdw dist="20000" dir="5400000" rotWithShape="0">
              <a:srgbClr val="000000">
                <a:alpha val="37999"/>
              </a:srgbClr>
            </a:outerShdw>
          </a:effectLst>
        </p:spPr>
        <p:txBody>
          <a:bodyPr vert="horz" wrap="square" lIns="91440" tIns="45720" rIns="91440" bIns="45720" numCol="1" anchor="ctr" anchorCtr="0" compatLnSpc="1">
            <a:prstTxWarp prst="textNoShape">
              <a:avLst/>
            </a:prstTxWarp>
          </a:bodyPr>
          <a:lstStyle/>
          <a:p>
            <a:pPr marL="0" marR="0" lvl="0" indent="450850" algn="ctr" defTabSz="914400" rtl="0" eaLnBrk="1" fontAlgn="base" latinLnBrk="0" hangingPunct="1">
              <a:lnSpc>
                <a:spcPct val="100000"/>
              </a:lnSpc>
              <a:spcBef>
                <a:spcPct val="0"/>
              </a:spcBef>
              <a:spcAft>
                <a:spcPct val="0"/>
              </a:spcAft>
              <a:buClrTx/>
              <a:buSzTx/>
              <a:buFontTx/>
              <a:buNone/>
              <a:tabLst/>
            </a:pPr>
            <a:r>
              <a:rPr kumimoji="0" lang="ru-RU" sz="20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Составление бюджета района основывается на:</a:t>
            </a: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30721" name="Прямоугольник 306"/>
          <p:cNvSpPr>
            <a:spLocks noChangeArrowheads="1"/>
          </p:cNvSpPr>
          <p:nvPr/>
        </p:nvSpPr>
        <p:spPr bwMode="auto">
          <a:xfrm>
            <a:off x="500034" y="3786191"/>
            <a:ext cx="2374900" cy="2714644"/>
          </a:xfrm>
          <a:prstGeom prst="rect">
            <a:avLst/>
          </a:prstGeom>
          <a:gradFill rotWithShape="1">
            <a:gsLst>
              <a:gs pos="0">
                <a:srgbClr val="9EEAFF"/>
              </a:gs>
              <a:gs pos="35001">
                <a:srgbClr val="BBEFFF"/>
              </a:gs>
              <a:gs pos="100000">
                <a:srgbClr val="E4F9FF"/>
              </a:gs>
            </a:gsLst>
            <a:lin ang="16200000" scaled="1"/>
          </a:gradFill>
          <a:ln w="9525">
            <a:solidFill>
              <a:srgbClr val="46AAC5"/>
            </a:solidFill>
            <a:miter lim="800000"/>
            <a:headEnd/>
            <a:tailEnd/>
          </a:ln>
          <a:effectLst>
            <a:outerShdw dist="20000" dir="5400000" rotWithShape="0">
              <a:srgbClr val="000000">
                <a:alpha val="37999"/>
              </a:srgbClr>
            </a:outerShdw>
          </a:effectLst>
        </p:spPr>
        <p:txBody>
          <a:bodyPr vert="horz" wrap="square" lIns="91440" tIns="45720" rIns="91440" bIns="45720" numCol="1" anchor="ctr" anchorCtr="0" compatLnSpc="1">
            <a:prstTxWarp prst="textNoShape">
              <a:avLst/>
            </a:prstTxWarp>
          </a:bodyPr>
          <a:lstStyle/>
          <a:p>
            <a:pPr marL="0" marR="0" lvl="0" indent="450850" defTabSz="914400" rtl="0" eaLnBrk="1" fontAlgn="base" latinLnBrk="0" hangingPunct="1">
              <a:lnSpc>
                <a:spcPct val="100000"/>
              </a:lnSpc>
              <a:spcBef>
                <a:spcPct val="0"/>
              </a:spcBef>
              <a:spcAft>
                <a:spcPct val="0"/>
              </a:spcAft>
              <a:buClrTx/>
              <a:buSzTx/>
              <a:buFontTx/>
              <a:buNone/>
              <a:tabLst/>
            </a:pPr>
            <a:r>
              <a:rPr kumimoji="0" lang="ru-RU" sz="36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1</a:t>
            </a:r>
            <a:endParaRPr kumimoji="0" lang="ru-RU" sz="600" b="0" i="0" u="none" strike="noStrike" cap="none" normalizeH="0" baseline="0" dirty="0" smtClean="0">
              <a:ln>
                <a:noFill/>
              </a:ln>
              <a:solidFill>
                <a:schemeClr val="tx1"/>
              </a:solidFill>
              <a:effectLst/>
              <a:latin typeface="Arial" pitchFamily="34" charset="0"/>
              <a:cs typeface="Arial" pitchFamily="34" charset="0"/>
            </a:endParaRPr>
          </a:p>
          <a:p>
            <a:pPr marL="0" marR="0" lvl="0" algn="ctr" defTabSz="914400" rtl="0" eaLnBrk="0" fontAlgn="base" latinLnBrk="0" hangingPunct="0">
              <a:lnSpc>
                <a:spcPct val="100000"/>
              </a:lnSpc>
              <a:spcBef>
                <a:spcPct val="0"/>
              </a:spcBef>
              <a:spcAft>
                <a:spcPct val="0"/>
              </a:spcAft>
              <a:buClrTx/>
              <a:buSzTx/>
              <a:buFontTx/>
              <a:buNone/>
              <a:tabLst/>
            </a:pPr>
            <a:r>
              <a:rPr kumimoji="0" lang="ru-RU"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Бюджетном </a:t>
            </a:r>
            <a:endParaRPr kumimoji="0" lang="ru-RU" sz="600" b="0" i="0" u="none" strike="noStrike" cap="none" normalizeH="0" baseline="0" dirty="0" smtClean="0">
              <a:ln>
                <a:noFill/>
              </a:ln>
              <a:solidFill>
                <a:schemeClr val="tx1"/>
              </a:solidFill>
              <a:effectLst/>
              <a:latin typeface="Arial" pitchFamily="34" charset="0"/>
              <a:cs typeface="Arial" pitchFamily="34" charset="0"/>
            </a:endParaRPr>
          </a:p>
          <a:p>
            <a:pPr marL="0" marR="0" lvl="0" algn="ctr" defTabSz="914400" rtl="0" eaLnBrk="0" fontAlgn="base" latinLnBrk="0" hangingPunct="0">
              <a:lnSpc>
                <a:spcPct val="100000"/>
              </a:lnSpc>
              <a:spcBef>
                <a:spcPct val="0"/>
              </a:spcBef>
              <a:spcAft>
                <a:spcPct val="0"/>
              </a:spcAft>
              <a:buClrTx/>
              <a:buSzTx/>
              <a:buFontTx/>
              <a:buNone/>
              <a:tabLst/>
            </a:pPr>
            <a:r>
              <a:rPr kumimoji="0" lang="ru-RU"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послании </a:t>
            </a:r>
            <a:endParaRPr kumimoji="0" lang="ru-RU" sz="600" b="0" i="0" u="none" strike="noStrike" cap="none" normalizeH="0" baseline="0" dirty="0" smtClean="0">
              <a:ln>
                <a:noFill/>
              </a:ln>
              <a:solidFill>
                <a:schemeClr val="tx1"/>
              </a:solidFill>
              <a:effectLst/>
              <a:latin typeface="Arial" pitchFamily="34" charset="0"/>
              <a:cs typeface="Arial" pitchFamily="34" charset="0"/>
            </a:endParaRPr>
          </a:p>
          <a:p>
            <a:pPr marL="0" marR="0" lvl="0" algn="ctr" defTabSz="914400" rtl="0" eaLnBrk="0" fontAlgn="base" latinLnBrk="0" hangingPunct="0">
              <a:lnSpc>
                <a:spcPct val="100000"/>
              </a:lnSpc>
              <a:spcBef>
                <a:spcPct val="0"/>
              </a:spcBef>
              <a:spcAft>
                <a:spcPct val="0"/>
              </a:spcAft>
              <a:buClrTx/>
              <a:buSzTx/>
              <a:buFontTx/>
              <a:buNone/>
              <a:tabLst/>
            </a:pPr>
            <a:r>
              <a:rPr kumimoji="0" lang="ru-RU"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Президента</a:t>
            </a:r>
            <a:endParaRPr kumimoji="0" lang="ru-RU" sz="600" b="0" i="0" u="none" strike="noStrike" cap="none" normalizeH="0" baseline="0" dirty="0" smtClean="0">
              <a:ln>
                <a:noFill/>
              </a:ln>
              <a:solidFill>
                <a:schemeClr val="tx1"/>
              </a:solidFill>
              <a:effectLst/>
              <a:latin typeface="Arial" pitchFamily="34" charset="0"/>
              <a:cs typeface="Arial" pitchFamily="34" charset="0"/>
            </a:endParaRPr>
          </a:p>
          <a:p>
            <a:pPr marL="0" marR="0" lvl="0" algn="ctr" defTabSz="914400" rtl="0" eaLnBrk="0" fontAlgn="base" latinLnBrk="0" hangingPunct="0">
              <a:lnSpc>
                <a:spcPct val="100000"/>
              </a:lnSpc>
              <a:spcBef>
                <a:spcPct val="0"/>
              </a:spcBef>
              <a:spcAft>
                <a:spcPct val="0"/>
              </a:spcAft>
              <a:buClrTx/>
              <a:buSzTx/>
              <a:buFontTx/>
              <a:buNone/>
              <a:tabLst/>
            </a:pPr>
            <a:r>
              <a:rPr kumimoji="0" lang="ru-RU"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Российской</a:t>
            </a:r>
            <a:endParaRPr kumimoji="0" lang="ru-RU" sz="600" b="0" i="0" u="none" strike="noStrike" cap="none" normalizeH="0" baseline="0" dirty="0" smtClean="0">
              <a:ln>
                <a:noFill/>
              </a:ln>
              <a:solidFill>
                <a:schemeClr val="tx1"/>
              </a:solidFill>
              <a:effectLst/>
              <a:latin typeface="Arial" pitchFamily="34" charset="0"/>
              <a:cs typeface="Arial" pitchFamily="34" charset="0"/>
            </a:endParaRPr>
          </a:p>
          <a:p>
            <a:pPr marL="0" marR="0" lvl="0" algn="ctr" defTabSz="914400" rtl="0" eaLnBrk="0" fontAlgn="base" latinLnBrk="0" hangingPunct="0">
              <a:lnSpc>
                <a:spcPct val="100000"/>
              </a:lnSpc>
              <a:spcBef>
                <a:spcPct val="0"/>
              </a:spcBef>
              <a:spcAft>
                <a:spcPct val="0"/>
              </a:spcAft>
              <a:buClrTx/>
              <a:buSzTx/>
              <a:buFontTx/>
              <a:buNone/>
              <a:tabLst/>
            </a:pPr>
            <a:r>
              <a:rPr kumimoji="0" lang="ru-RU"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Федерации</a:t>
            </a:r>
            <a:endParaRPr kumimoji="0" lang="ru-RU" sz="600" b="0" i="0" u="none" strike="noStrike" cap="none" normalizeH="0" baseline="0" dirty="0" smtClean="0">
              <a:ln>
                <a:noFill/>
              </a:ln>
              <a:solidFill>
                <a:schemeClr val="tx1"/>
              </a:solidFill>
              <a:effectLst/>
              <a:latin typeface="Arial" pitchFamily="34" charset="0"/>
              <a:cs typeface="Arial" pitchFamily="34" charset="0"/>
            </a:endParaRPr>
          </a:p>
          <a:p>
            <a:pPr marL="0" marR="0" lvl="0" indent="45085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30723" name="Прямоугольник 308"/>
          <p:cNvSpPr>
            <a:spLocks noChangeArrowheads="1"/>
          </p:cNvSpPr>
          <p:nvPr/>
        </p:nvSpPr>
        <p:spPr bwMode="auto">
          <a:xfrm>
            <a:off x="3286116" y="3786191"/>
            <a:ext cx="2306638" cy="2714643"/>
          </a:xfrm>
          <a:prstGeom prst="rect">
            <a:avLst/>
          </a:prstGeom>
          <a:gradFill rotWithShape="1">
            <a:gsLst>
              <a:gs pos="0">
                <a:srgbClr val="9EEAFF"/>
              </a:gs>
              <a:gs pos="35001">
                <a:srgbClr val="BBEFFF"/>
              </a:gs>
              <a:gs pos="100000">
                <a:srgbClr val="E4F9FF"/>
              </a:gs>
            </a:gsLst>
            <a:lin ang="16200000" scaled="1"/>
          </a:gradFill>
          <a:ln w="9525">
            <a:solidFill>
              <a:srgbClr val="46AAC5"/>
            </a:solidFill>
            <a:miter lim="800000"/>
            <a:headEnd/>
            <a:tailEnd/>
          </a:ln>
          <a:effectLst>
            <a:outerShdw dist="20000" dir="5400000" rotWithShape="0">
              <a:srgbClr val="000000">
                <a:alpha val="37999"/>
              </a:srgbClr>
            </a:outerShdw>
          </a:effectLst>
        </p:spPr>
        <p:txBody>
          <a:bodyPr vert="horz" wrap="square" lIns="91440" tIns="45720" rIns="91440" bIns="45720" numCol="1" anchor="ctr" anchorCtr="0" compatLnSpc="1">
            <a:prstTxWarp prst="textNoShape">
              <a:avLst/>
            </a:prstTxWarp>
          </a:bodyPr>
          <a:lstStyle/>
          <a:p>
            <a:pPr marL="0" marR="0" lvl="0" indent="450850" defTabSz="914400" rtl="0" eaLnBrk="1" fontAlgn="base" latinLnBrk="0" hangingPunct="1">
              <a:lnSpc>
                <a:spcPct val="100000"/>
              </a:lnSpc>
              <a:spcBef>
                <a:spcPct val="0"/>
              </a:spcBef>
              <a:spcAft>
                <a:spcPct val="0"/>
              </a:spcAft>
              <a:buClrTx/>
              <a:buSzTx/>
              <a:buFontTx/>
              <a:buNone/>
              <a:tabLst/>
            </a:pPr>
            <a:r>
              <a:rPr kumimoji="0" lang="ru-RU" sz="36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2</a:t>
            </a:r>
            <a:endParaRPr kumimoji="0" lang="ru-RU" sz="6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endParaRPr>
          </a:p>
          <a:p>
            <a:pPr marL="0" marR="0" lvl="0" algn="ctr" defTabSz="914400" rtl="0" eaLnBrk="1" fontAlgn="base" latinLnBrk="0" hangingPunct="1">
              <a:lnSpc>
                <a:spcPct val="100000"/>
              </a:lnSpc>
              <a:spcBef>
                <a:spcPct val="0"/>
              </a:spcBef>
              <a:spcAft>
                <a:spcPct val="0"/>
              </a:spcAft>
              <a:buClrTx/>
              <a:buSzTx/>
              <a:buFontTx/>
              <a:buNone/>
              <a:tabLst/>
            </a:pPr>
            <a:r>
              <a:rPr kumimoji="0" lang="ru-RU" sz="18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Прогнозе социально-экономического развития Пугачевского муниципального района</a:t>
            </a: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30722" name="Прямоугольник 37890"/>
          <p:cNvSpPr>
            <a:spLocks noChangeArrowheads="1"/>
          </p:cNvSpPr>
          <p:nvPr/>
        </p:nvSpPr>
        <p:spPr bwMode="auto">
          <a:xfrm>
            <a:off x="6215074" y="3786191"/>
            <a:ext cx="2238375" cy="2714644"/>
          </a:xfrm>
          <a:prstGeom prst="rect">
            <a:avLst/>
          </a:prstGeom>
          <a:gradFill rotWithShape="1">
            <a:gsLst>
              <a:gs pos="0">
                <a:srgbClr val="9EEAFF"/>
              </a:gs>
              <a:gs pos="35001">
                <a:srgbClr val="BBEFFF"/>
              </a:gs>
              <a:gs pos="100000">
                <a:srgbClr val="E4F9FF"/>
              </a:gs>
            </a:gsLst>
            <a:lin ang="16200000" scaled="1"/>
          </a:gradFill>
          <a:ln w="9525">
            <a:solidFill>
              <a:srgbClr val="46AAC5"/>
            </a:solidFill>
            <a:miter lim="800000"/>
            <a:headEnd/>
            <a:tailEnd/>
          </a:ln>
          <a:effectLst>
            <a:outerShdw dist="20000" dir="5400000" rotWithShape="0">
              <a:srgbClr val="000000">
                <a:alpha val="37999"/>
              </a:srgbClr>
            </a:outerShdw>
          </a:effectLst>
        </p:spPr>
        <p:txBody>
          <a:bodyPr vert="horz" wrap="square" lIns="91440" tIns="45720" rIns="91440" bIns="45720" numCol="1" anchor="ctr" anchorCtr="0" compatLnSpc="1">
            <a:prstTxWarp prst="textNoShape">
              <a:avLst/>
            </a:prstTxWarp>
          </a:bodyPr>
          <a:lstStyle/>
          <a:p>
            <a:pPr marL="0" marR="0" lvl="0" indent="450850" defTabSz="914400" rtl="0" eaLnBrk="1" fontAlgn="base" latinLnBrk="0" hangingPunct="1">
              <a:lnSpc>
                <a:spcPct val="100000"/>
              </a:lnSpc>
              <a:spcBef>
                <a:spcPct val="0"/>
              </a:spcBef>
              <a:spcAft>
                <a:spcPct val="0"/>
              </a:spcAft>
              <a:buClrTx/>
              <a:buSzTx/>
              <a:buFontTx/>
              <a:buNone/>
              <a:tabLst/>
            </a:pPr>
            <a:r>
              <a:rPr kumimoji="0" lang="ru-RU" sz="36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3</a:t>
            </a:r>
            <a:endParaRPr kumimoji="0" lang="ru-RU" sz="600" b="0" i="0" u="none" strike="noStrike" cap="none" normalizeH="0" baseline="0" dirty="0" smtClean="0">
              <a:ln>
                <a:noFill/>
              </a:ln>
              <a:solidFill>
                <a:schemeClr val="tx1"/>
              </a:solidFill>
              <a:effectLst/>
              <a:latin typeface="Arial" pitchFamily="34" charset="0"/>
              <a:cs typeface="Arial" pitchFamily="34" charset="0"/>
            </a:endParaRPr>
          </a:p>
          <a:p>
            <a:pPr marL="0" marR="0" lvl="0" algn="ctr" defTabSz="914400" rtl="0" eaLnBrk="0" fontAlgn="base" latinLnBrk="0" hangingPunct="0">
              <a:lnSpc>
                <a:spcPct val="100000"/>
              </a:lnSpc>
              <a:spcBef>
                <a:spcPct val="0"/>
              </a:spcBef>
              <a:spcAft>
                <a:spcPct val="0"/>
              </a:spcAft>
              <a:buClrTx/>
              <a:buSzTx/>
              <a:buFontTx/>
              <a:buNone/>
              <a:tabLst/>
            </a:pPr>
            <a:r>
              <a:rPr kumimoji="0" lang="ru-RU" sz="18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Основных направлениях бюджетной политики и налоговой</a:t>
            </a:r>
            <a:r>
              <a:rPr lang="ru-RU" sz="600" dirty="0" smtClean="0">
                <a:latin typeface="Arial" pitchFamily="34" charset="0"/>
                <a:ea typeface="Times New Roman" pitchFamily="18" charset="0"/>
                <a:cs typeface="Arial" pitchFamily="34" charset="0"/>
              </a:rPr>
              <a:t> </a:t>
            </a:r>
            <a:r>
              <a:rPr kumimoji="0" lang="ru-RU" sz="18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политики</a:t>
            </a:r>
            <a:endParaRPr kumimoji="0" lang="ru-RU" sz="600" b="0" i="0" u="none" strike="noStrike" cap="none" normalizeH="0" baseline="0" dirty="0" smtClean="0">
              <a:ln>
                <a:noFill/>
              </a:ln>
              <a:solidFill>
                <a:schemeClr val="tx1"/>
              </a:solidFill>
              <a:effectLst/>
              <a:latin typeface="Arial" pitchFamily="34" charset="0"/>
              <a:cs typeface="Arial" pitchFamily="34" charset="0"/>
            </a:endParaRPr>
          </a:p>
          <a:p>
            <a:pPr marL="0" marR="0" lvl="0" indent="45085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30726" name="Rectangle 6"/>
          <p:cNvSpPr>
            <a:spLocks noChangeArrowheads="1"/>
          </p:cNvSpPr>
          <p:nvPr/>
        </p:nvSpPr>
        <p:spPr bwMode="auto">
          <a:xfrm>
            <a:off x="357158" y="214290"/>
            <a:ext cx="8501122" cy="98488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0850" algn="ctr" defTabSz="914400" rtl="0" eaLnBrk="1" fontAlgn="base" latinLnBrk="0" hangingPunct="1">
              <a:lnSpc>
                <a:spcPct val="100000"/>
              </a:lnSpc>
              <a:spcBef>
                <a:spcPct val="0"/>
              </a:spcBef>
              <a:spcAft>
                <a:spcPct val="0"/>
              </a:spcAft>
              <a:buClrTx/>
              <a:buSzTx/>
              <a:buFontTx/>
              <a:buNone/>
              <a:tabLst/>
            </a:pPr>
            <a:r>
              <a:rPr kumimoji="0" lang="ru-RU" sz="20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На чем основывается бюджет Пугачевского муниципального района?</a:t>
            </a:r>
            <a:endParaRPr kumimoji="0" lang="ru-RU" sz="600" b="0" i="0" u="none" strike="noStrike" cap="none" normalizeH="0" baseline="0" dirty="0" smtClean="0">
              <a:ln>
                <a:noFill/>
              </a:ln>
              <a:solidFill>
                <a:schemeClr val="tx1"/>
              </a:solidFill>
              <a:effectLst/>
              <a:latin typeface="Arial" pitchFamily="34" charset="0"/>
              <a:cs typeface="Arial" pitchFamily="34" charset="0"/>
            </a:endParaRPr>
          </a:p>
          <a:p>
            <a:pPr marL="0" marR="0" lvl="0" indent="45085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30728" name="Rectangle 8"/>
          <p:cNvSpPr>
            <a:spLocks noChangeArrowheads="1"/>
          </p:cNvSpPr>
          <p:nvPr/>
        </p:nvSpPr>
        <p:spPr bwMode="auto">
          <a:xfrm>
            <a:off x="0" y="45720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450850" algn="l" defTabSz="914400" rtl="0" eaLnBrk="1" fontAlgn="base" latinLnBrk="0" hangingPunct="1">
              <a:lnSpc>
                <a:spcPct val="100000"/>
              </a:lnSpc>
              <a:spcBef>
                <a:spcPct val="0"/>
              </a:spcBef>
              <a:spcAft>
                <a:spcPct val="0"/>
              </a:spcAft>
              <a:buClrTx/>
              <a:buSzTx/>
              <a:buFontTx/>
              <a:buNone/>
              <a:tabLst>
                <a:tab pos="3479800" algn="l"/>
              </a:tabLst>
            </a:pPr>
            <a:r>
              <a:rPr kumimoji="0" lang="ru-RU" sz="20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endParaRPr kumimoji="0" lang="ru-RU" sz="600" b="0" i="0" u="none" strike="noStrike" cap="none" normalizeH="0" baseline="0" dirty="0" smtClean="0">
              <a:ln>
                <a:noFill/>
              </a:ln>
              <a:solidFill>
                <a:schemeClr val="tx1"/>
              </a:solidFill>
              <a:effectLst/>
              <a:latin typeface="Arial" pitchFamily="34" charset="0"/>
              <a:cs typeface="Arial" pitchFamily="34" charset="0"/>
            </a:endParaRPr>
          </a:p>
          <a:p>
            <a:pPr marL="0" marR="0" lvl="0" indent="450850" algn="l" defTabSz="914400" rtl="0" eaLnBrk="0" fontAlgn="base" latinLnBrk="0" hangingPunct="0">
              <a:lnSpc>
                <a:spcPct val="100000"/>
              </a:lnSpc>
              <a:spcBef>
                <a:spcPct val="0"/>
              </a:spcBef>
              <a:spcAft>
                <a:spcPct val="0"/>
              </a:spcAft>
              <a:buClrTx/>
              <a:buSzTx/>
              <a:buFontTx/>
              <a:buNone/>
              <a:tabLst>
                <a:tab pos="3479800" algn="l"/>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5705</TotalTime>
  <Words>7221</Words>
  <Application>Microsoft Office PowerPoint</Application>
  <PresentationFormat>Экран (4:3)</PresentationFormat>
  <Paragraphs>1737</Paragraphs>
  <Slides>60</Slides>
  <Notes>4</Notes>
  <HiddenSlides>0</HiddenSlides>
  <MMClips>0</MMClips>
  <ScaleCrop>false</ScaleCrop>
  <HeadingPairs>
    <vt:vector size="4" baseType="variant">
      <vt:variant>
        <vt:lpstr>Тема</vt:lpstr>
      </vt:variant>
      <vt:variant>
        <vt:i4>1</vt:i4>
      </vt:variant>
      <vt:variant>
        <vt:lpstr>Заголовки слайдов</vt:lpstr>
      </vt:variant>
      <vt:variant>
        <vt:i4>60</vt:i4>
      </vt:variant>
    </vt:vector>
  </HeadingPairs>
  <TitlesOfParts>
    <vt:vector size="61" baseType="lpstr">
      <vt:lpstr>Тема Office</vt:lpstr>
      <vt:lpstr>Слайд 1</vt:lpstr>
      <vt:lpstr>Слайд 2</vt:lpstr>
      <vt:lpstr>Слайд 3</vt:lpstr>
      <vt:lpstr>Слайд 4</vt:lpstr>
      <vt:lpstr>Слайд 5</vt:lpstr>
      <vt:lpstr>Слайд 6</vt:lpstr>
      <vt:lpstr>Слайд 7</vt:lpstr>
      <vt:lpstr>Слайд 8</vt:lpstr>
      <vt:lpstr>Слайд 9</vt:lpstr>
      <vt:lpstr>Слайд 10</vt:lpstr>
      <vt:lpstr>Слайд 11</vt:lpstr>
      <vt:lpstr>Слайд 12</vt:lpstr>
      <vt:lpstr>Слайд 13</vt:lpstr>
      <vt:lpstr>Слайд 14</vt:lpstr>
      <vt:lpstr>Слайд 15</vt:lpstr>
      <vt:lpstr>Слайд 16</vt:lpstr>
      <vt:lpstr>Слайд 17</vt:lpstr>
      <vt:lpstr>Слайд 18</vt:lpstr>
      <vt:lpstr>Слайд 19</vt:lpstr>
      <vt:lpstr>Слайд 20</vt:lpstr>
      <vt:lpstr>Слайд 21</vt:lpstr>
      <vt:lpstr>Слайд 22</vt:lpstr>
      <vt:lpstr>Слайд 23</vt:lpstr>
      <vt:lpstr>Слайд 24</vt:lpstr>
      <vt:lpstr>Слайд 25</vt:lpstr>
      <vt:lpstr>Слайд 26</vt:lpstr>
      <vt:lpstr>Слайд 27</vt:lpstr>
      <vt:lpstr>Слайд 28</vt:lpstr>
      <vt:lpstr>Слайд 29</vt:lpstr>
      <vt:lpstr>Слайд 30</vt:lpstr>
      <vt:lpstr>Слайд 31</vt:lpstr>
      <vt:lpstr>Слайд 32</vt:lpstr>
      <vt:lpstr>Слайд 33</vt:lpstr>
      <vt:lpstr>Слайд 34</vt:lpstr>
      <vt:lpstr>Слайд 35</vt:lpstr>
      <vt:lpstr>Слайд 36</vt:lpstr>
      <vt:lpstr>Слайд 37</vt:lpstr>
      <vt:lpstr>Слайд 38</vt:lpstr>
      <vt:lpstr>Слайд 39</vt:lpstr>
      <vt:lpstr>Слайд 40</vt:lpstr>
      <vt:lpstr>Слайд 41</vt:lpstr>
      <vt:lpstr>Слайд 42</vt:lpstr>
      <vt:lpstr>Слайд 43</vt:lpstr>
      <vt:lpstr>Слайд 44</vt:lpstr>
      <vt:lpstr>Слайд 45</vt:lpstr>
      <vt:lpstr>Слайд 46</vt:lpstr>
      <vt:lpstr>Слайд 47</vt:lpstr>
      <vt:lpstr>Слайд 48</vt:lpstr>
      <vt:lpstr>Слайд 49</vt:lpstr>
      <vt:lpstr>Слайд 50</vt:lpstr>
      <vt:lpstr>Слайд 51</vt:lpstr>
      <vt:lpstr>Целевые показатели реализации муниципальных программ Пугачевского муниципального района</vt:lpstr>
      <vt:lpstr>Слайд 53</vt:lpstr>
      <vt:lpstr>Слайд 54</vt:lpstr>
      <vt:lpstr>Слайд 55</vt:lpstr>
      <vt:lpstr>Слайд 56</vt:lpstr>
      <vt:lpstr>Социально-значимые проекты Пугачевского муниципального района реализованные в 2020 году и планируемые к реализации в 2021-2023 годах</vt:lpstr>
      <vt:lpstr>Слайд 58</vt:lpstr>
      <vt:lpstr>Слайд 59</vt:lpstr>
      <vt:lpstr>Слайд 60</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naumova</dc:creator>
  <cp:lastModifiedBy>naumova</cp:lastModifiedBy>
  <cp:revision>535</cp:revision>
  <dcterms:created xsi:type="dcterms:W3CDTF">2019-03-18T04:09:55Z</dcterms:created>
  <dcterms:modified xsi:type="dcterms:W3CDTF">2021-01-13T07:08:45Z</dcterms:modified>
</cp:coreProperties>
</file>