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notesMasterIdLst>
    <p:notesMasterId r:id="rId5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81" r:id="rId37"/>
    <p:sldId id="292" r:id="rId38"/>
    <p:sldId id="293" r:id="rId39"/>
    <p:sldId id="294" r:id="rId40"/>
    <p:sldId id="314" r:id="rId41"/>
    <p:sldId id="298" r:id="rId42"/>
    <p:sldId id="299" r:id="rId43"/>
    <p:sldId id="301" r:id="rId44"/>
    <p:sldId id="304" r:id="rId45"/>
    <p:sldId id="306" r:id="rId46"/>
    <p:sldId id="307" r:id="rId47"/>
    <p:sldId id="308" r:id="rId48"/>
    <p:sldId id="309" r:id="rId49"/>
    <p:sldId id="310" r:id="rId50"/>
    <p:sldId id="315" r:id="rId51"/>
    <p:sldId id="318" r:id="rId52"/>
    <p:sldId id="317" r:id="rId53"/>
    <p:sldId id="311" r:id="rId54"/>
    <p:sldId id="319" r:id="rId55"/>
    <p:sldId id="320" r:id="rId56"/>
    <p:sldId id="312" r:id="rId57"/>
    <p:sldId id="313" r:id="rId58"/>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15" autoAdjust="0"/>
    <p:restoredTop sz="94660"/>
  </p:normalViewPr>
  <p:slideViewPr>
    <p:cSldViewPr>
      <p:cViewPr>
        <p:scale>
          <a:sx n="70" d="100"/>
          <a:sy n="70" d="100"/>
        </p:scale>
        <p:origin x="-2030" y="-3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0898261429491307"/>
          <c:y val="8.9199475669211867E-2"/>
          <c:w val="0.85844089299381421"/>
          <c:h val="0.80153285142635755"/>
        </c:manualLayout>
      </c:layout>
      <c:lineChart>
        <c:grouping val="standard"/>
        <c:ser>
          <c:idx val="0"/>
          <c:order val="0"/>
          <c:marker>
            <c:symbol val="none"/>
          </c:marker>
          <c:dLbls>
            <c:dLbl>
              <c:idx val="0"/>
              <c:layout>
                <c:manualLayout>
                  <c:x val="-3.6781351758119737E-2"/>
                  <c:y val="-5.7142457195650177E-2"/>
                </c:manualLayout>
              </c:layout>
              <c:showVal val="1"/>
            </c:dLbl>
            <c:dLbl>
              <c:idx val="1"/>
              <c:layout>
                <c:manualLayout>
                  <c:x val="-7.0497590869729537E-2"/>
                  <c:y val="-5.0793295285022529E-2"/>
                </c:manualLayout>
              </c:layout>
              <c:showVal val="1"/>
            </c:dLbl>
            <c:dLbl>
              <c:idx val="2"/>
              <c:layout>
                <c:manualLayout>
                  <c:x val="-7.0497590869729537E-2"/>
                  <c:y val="-3.8094971463766843E-2"/>
                </c:manualLayout>
              </c:layout>
              <c:showVal val="1"/>
            </c:dLbl>
            <c:dLbl>
              <c:idx val="3"/>
              <c:layout>
                <c:manualLayout>
                  <c:x val="-7.0497590869729537E-2"/>
                  <c:y val="-5.3967876240336429E-2"/>
                </c:manualLayout>
              </c:layout>
              <c:showVal val="1"/>
            </c:dLbl>
            <c:dLbl>
              <c:idx val="4"/>
              <c:layout>
                <c:manualLayout>
                  <c:x val="-6.743247822321953E-2"/>
                  <c:y val="-3.8094971463766843E-2"/>
                </c:manualLayout>
              </c:layout>
              <c:showVal val="1"/>
            </c:dLbl>
            <c:showVal val="1"/>
          </c:dLbls>
          <c:cat>
            <c:strRef>
              <c:f>Соцэконом!$A$2:$E$2</c:f>
              <c:strCache>
                <c:ptCount val="5"/>
                <c:pt idx="0">
                  <c:v>2021г.</c:v>
                </c:pt>
                <c:pt idx="1">
                  <c:v>2022г.</c:v>
                </c:pt>
                <c:pt idx="2">
                  <c:v>2023г.</c:v>
                </c:pt>
                <c:pt idx="3">
                  <c:v>2024г.</c:v>
                </c:pt>
                <c:pt idx="4">
                  <c:v>2025г.</c:v>
                </c:pt>
              </c:strCache>
            </c:strRef>
          </c:cat>
          <c:val>
            <c:numRef>
              <c:f>Соцэконом!$A$3:$E$3</c:f>
              <c:numCache>
                <c:formatCode>General</c:formatCode>
                <c:ptCount val="5"/>
                <c:pt idx="0">
                  <c:v>3251</c:v>
                </c:pt>
                <c:pt idx="1">
                  <c:v>3875.1</c:v>
                </c:pt>
                <c:pt idx="2">
                  <c:v>4052.3</c:v>
                </c:pt>
                <c:pt idx="3">
                  <c:v>4183.9000000000005</c:v>
                </c:pt>
                <c:pt idx="4">
                  <c:v>4394.5</c:v>
                </c:pt>
              </c:numCache>
            </c:numRef>
          </c:val>
        </c:ser>
        <c:marker val="1"/>
        <c:axId val="80752640"/>
        <c:axId val="80754176"/>
      </c:lineChart>
      <c:catAx>
        <c:axId val="80752640"/>
        <c:scaling>
          <c:orientation val="minMax"/>
        </c:scaling>
        <c:axPos val="b"/>
        <c:tickLblPos val="nextTo"/>
        <c:crossAx val="80754176"/>
        <c:crosses val="autoZero"/>
        <c:auto val="1"/>
        <c:lblAlgn val="ctr"/>
        <c:lblOffset val="100"/>
      </c:catAx>
      <c:valAx>
        <c:axId val="80754176"/>
        <c:scaling>
          <c:orientation val="minMax"/>
        </c:scaling>
        <c:axPos val="l"/>
        <c:majorGridlines/>
        <c:numFmt formatCode="General" sourceLinked="1"/>
        <c:tickLblPos val="nextTo"/>
        <c:crossAx val="80752640"/>
        <c:crosses val="autoZero"/>
        <c:crossBetween val="between"/>
      </c:valAx>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1677455449647767"/>
          <c:y val="0.17794317565745282"/>
          <c:w val="0.39428049760350703"/>
          <c:h val="0.6082932045823447"/>
        </c:manualLayout>
      </c:layout>
      <c:pieChart>
        <c:varyColors val="1"/>
        <c:ser>
          <c:idx val="0"/>
          <c:order val="0"/>
          <c:tx>
            <c:strRef>
              <c:f>'Налоговые  2019 - 2021'!$B$27</c:f>
              <c:strCache>
                <c:ptCount val="1"/>
                <c:pt idx="0">
                  <c:v>План на 2024 год </c:v>
                </c:pt>
              </c:strCache>
            </c:strRef>
          </c:tx>
          <c:dLbls>
            <c:dLbl>
              <c:idx val="0"/>
              <c:layout>
                <c:manualLayout>
                  <c:x val="-3.1349714612966456E-2"/>
                  <c:y val="0.17259961146572594"/>
                </c:manualLayout>
              </c:layout>
              <c:showCatName val="1"/>
              <c:showPercent val="1"/>
            </c:dLbl>
            <c:dLbl>
              <c:idx val="1"/>
              <c:layout>
                <c:manualLayout>
                  <c:x val="2.9846740143494442E-2"/>
                  <c:y val="0.22015416768142446"/>
                </c:manualLayout>
              </c:layout>
              <c:showCatName val="1"/>
              <c:showPercent val="1"/>
            </c:dLbl>
            <c:dLbl>
              <c:idx val="2"/>
              <c:layout>
                <c:manualLayout>
                  <c:x val="6.4059787485767883E-4"/>
                  <c:y val="0.10372060398713835"/>
                </c:manualLayout>
              </c:layout>
              <c:showCatName val="1"/>
              <c:showPercent val="1"/>
            </c:dLbl>
            <c:dLbl>
              <c:idx val="3"/>
              <c:layout>
                <c:manualLayout>
                  <c:x val="0"/>
                  <c:y val="1.9060260511055041E-2"/>
                </c:manualLayout>
              </c:layout>
              <c:showCatName val="1"/>
              <c:showPercent val="1"/>
            </c:dLbl>
            <c:dLbl>
              <c:idx val="5"/>
              <c:layout>
                <c:manualLayout>
                  <c:x val="0.23073158818233569"/>
                  <c:y val="2.3863969023551392E-2"/>
                </c:manualLayout>
              </c:layout>
              <c:showCatName val="1"/>
              <c:showPercent val="1"/>
            </c:dLbl>
            <c:txPr>
              <a:bodyPr/>
              <a:lstStyle/>
              <a:p>
                <a:pPr>
                  <a:defRPr sz="1400" b="1">
                    <a:latin typeface="Times New Roman" pitchFamily="18" charset="0"/>
                    <a:cs typeface="Times New Roman" pitchFamily="18" charset="0"/>
                  </a:defRPr>
                </a:pPr>
                <a:endParaRPr lang="ru-RU"/>
              </a:p>
            </c:txPr>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2019 - 2021'!$B$28:$B$33</c:f>
              <c:numCache>
                <c:formatCode>#,##0.0</c:formatCode>
                <c:ptCount val="6"/>
                <c:pt idx="0">
                  <c:v>201493.1</c:v>
                </c:pt>
                <c:pt idx="1">
                  <c:v>19424.900000000001</c:v>
                </c:pt>
                <c:pt idx="2">
                  <c:v>20116.599999999951</c:v>
                </c:pt>
                <c:pt idx="3">
                  <c:v>11440</c:v>
                </c:pt>
                <c:pt idx="4">
                  <c:v>18125</c:v>
                </c:pt>
                <c:pt idx="5">
                  <c:v>6525</c:v>
                </c:pt>
              </c:numCache>
            </c:numRef>
          </c:val>
        </c:ser>
        <c:firstSliceAng val="0"/>
      </c:pieChart>
    </c:plotArea>
    <c:legend>
      <c:legendPos val="r"/>
      <c:layout>
        <c:manualLayout>
          <c:xMode val="edge"/>
          <c:yMode val="edge"/>
          <c:x val="0.70138253665420902"/>
          <c:y val="0.12806169591874517"/>
          <c:w val="0.26703851191178918"/>
          <c:h val="0.72663303028545645"/>
        </c:manualLayout>
      </c:layout>
      <c:txPr>
        <a:bodyPr/>
        <a:lstStyle/>
        <a:p>
          <a:pPr>
            <a:defRPr sz="1400" b="1">
              <a:latin typeface="Times New Roman" pitchFamily="18" charset="0"/>
              <a:cs typeface="Times New Roman" pitchFamily="18" charset="0"/>
            </a:defRPr>
          </a:pPr>
          <a:endParaRPr lang="ru-RU"/>
        </a:p>
      </c:txPr>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1677455449647769"/>
          <c:y val="0.17794317565745318"/>
          <c:w val="0.35503950821936731"/>
          <c:h val="0.58226471304534699"/>
        </c:manualLayout>
      </c:layout>
      <c:pieChart>
        <c:varyColors val="1"/>
        <c:ser>
          <c:idx val="0"/>
          <c:order val="0"/>
          <c:tx>
            <c:strRef>
              <c:f>'Налоговые  2019 - 2021'!$B$27</c:f>
              <c:strCache>
                <c:ptCount val="1"/>
                <c:pt idx="0">
                  <c:v>План на 2023 год </c:v>
                </c:pt>
              </c:strCache>
            </c:strRef>
          </c:tx>
          <c:explosion val="6"/>
          <c:dPt>
            <c:idx val="0"/>
            <c:explosion val="0"/>
          </c:dPt>
          <c:dLbls>
            <c:dLbl>
              <c:idx val="0"/>
              <c:layout>
                <c:manualLayout>
                  <c:x val="-3.1349714612966456E-2"/>
                  <c:y val="0.17259961146572594"/>
                </c:manualLayout>
              </c:layout>
              <c:showCatName val="1"/>
              <c:showPercent val="1"/>
            </c:dLbl>
            <c:dLbl>
              <c:idx val="1"/>
              <c:layout>
                <c:manualLayout>
                  <c:x val="2.9846740143494442E-2"/>
                  <c:y val="0.22015416768142446"/>
                </c:manualLayout>
              </c:layout>
              <c:showCatName val="1"/>
              <c:showPercent val="1"/>
            </c:dLbl>
            <c:dLbl>
              <c:idx val="2"/>
              <c:layout>
                <c:manualLayout>
                  <c:x val="6.4059787485767883E-4"/>
                  <c:y val="0.10372060398713862"/>
                </c:manualLayout>
              </c:layout>
              <c:showCatName val="1"/>
              <c:showPercent val="1"/>
            </c:dLbl>
            <c:dLbl>
              <c:idx val="3"/>
              <c:layout>
                <c:manualLayout>
                  <c:x val="0"/>
                  <c:y val="-7.6898854248649423E-2"/>
                </c:manualLayout>
              </c:layout>
              <c:showCatName val="1"/>
              <c:showPercent val="1"/>
            </c:dLbl>
            <c:dLbl>
              <c:idx val="4"/>
              <c:layout>
                <c:manualLayout>
                  <c:x val="1.0503527998083155E-2"/>
                  <c:y val="-8.2837540847487595E-2"/>
                </c:manualLayout>
              </c:layout>
              <c:showCatName val="1"/>
              <c:showPercent val="1"/>
            </c:dLbl>
            <c:dLbl>
              <c:idx val="5"/>
              <c:layout>
                <c:manualLayout>
                  <c:x val="0.18012744529652591"/>
                  <c:y val="-1.8812409712808672E-2"/>
                </c:manualLayout>
              </c:layout>
              <c:showCatName val="1"/>
              <c:showPercent val="1"/>
            </c:dLbl>
            <c:txPr>
              <a:bodyPr/>
              <a:lstStyle/>
              <a:p>
                <a:pPr>
                  <a:defRPr sz="1400" b="1">
                    <a:latin typeface="Times New Roman" pitchFamily="18" charset="0"/>
                    <a:cs typeface="Times New Roman" pitchFamily="18" charset="0"/>
                  </a:defRPr>
                </a:pPr>
                <a:endParaRPr lang="ru-RU"/>
              </a:p>
            </c:txPr>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2019 - 2021'!$B$28:$B$33</c:f>
              <c:numCache>
                <c:formatCode>#,##0.0</c:formatCode>
                <c:ptCount val="6"/>
                <c:pt idx="0">
                  <c:v>157693.5</c:v>
                </c:pt>
                <c:pt idx="1">
                  <c:v>16501</c:v>
                </c:pt>
                <c:pt idx="2">
                  <c:v>27985.200000000001</c:v>
                </c:pt>
                <c:pt idx="3">
                  <c:v>7200</c:v>
                </c:pt>
                <c:pt idx="4">
                  <c:v>33169</c:v>
                </c:pt>
                <c:pt idx="5">
                  <c:v>6189</c:v>
                </c:pt>
              </c:numCache>
            </c:numRef>
          </c:val>
        </c:ser>
        <c:firstSliceAng val="0"/>
      </c:pieChart>
    </c:plotArea>
    <c:legend>
      <c:legendPos val="r"/>
      <c:layout>
        <c:manualLayout>
          <c:xMode val="edge"/>
          <c:yMode val="edge"/>
          <c:x val="0.65506826783248062"/>
          <c:y val="2.8838397720668419E-2"/>
          <c:w val="0.31335280153022527"/>
          <c:h val="0.92700261432089304"/>
        </c:manualLayout>
      </c:layout>
      <c:txPr>
        <a:bodyPr/>
        <a:lstStyle/>
        <a:p>
          <a:pPr>
            <a:defRPr sz="1600" b="1">
              <a:latin typeface="Times New Roman" pitchFamily="18" charset="0"/>
              <a:cs typeface="Times New Roman" pitchFamily="18" charset="0"/>
            </a:defRPr>
          </a:pPr>
          <a:endParaRPr lang="ru-RU"/>
        </a:p>
      </c:txPr>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2018 - 2020'!$B$5</c:f>
              <c:strCache>
                <c:ptCount val="1"/>
                <c:pt idx="0">
                  <c:v>План на 2023 год </c:v>
                </c:pt>
              </c:strCache>
            </c:strRef>
          </c:tx>
          <c:explosion val="18"/>
          <c:dLbls>
            <c:dLbl>
              <c:idx val="0"/>
              <c:layout>
                <c:manualLayout>
                  <c:x val="-0.19077003082946284"/>
                  <c:y val="-0.24524303803918618"/>
                </c:manualLayout>
              </c:layout>
              <c:showCatName val="1"/>
              <c:showPercent val="1"/>
            </c:dLbl>
            <c:dLbl>
              <c:idx val="1"/>
              <c:layout>
                <c:manualLayout>
                  <c:x val="-0.18276204104605512"/>
                  <c:y val="0.13124731148082386"/>
                </c:manualLayout>
              </c:layout>
              <c:showCatName val="1"/>
              <c:showPercent val="1"/>
            </c:dLbl>
            <c:dLbl>
              <c:idx val="3"/>
              <c:layout>
                <c:manualLayout>
                  <c:x val="-7.9797980556342338E-2"/>
                  <c:y val="-1.9405196902259531E-2"/>
                </c:manualLayout>
              </c:layout>
              <c:showCatName val="1"/>
              <c:showPercent val="1"/>
            </c:dLbl>
            <c:txPr>
              <a:bodyPr/>
              <a:lstStyle/>
              <a:p>
                <a:pPr>
                  <a:defRPr sz="1200" b="1">
                    <a:latin typeface="Times New Roman" pitchFamily="18" charset="0"/>
                    <a:cs typeface="Times New Roman" pitchFamily="18" charset="0"/>
                  </a:defRPr>
                </a:pPr>
                <a:endParaRPr lang="ru-RU"/>
              </a:p>
            </c:txPr>
            <c:showCatName val="1"/>
            <c:showPercent val="1"/>
            <c:showLeaderLines val="1"/>
          </c:dLbls>
          <c:cat>
            <c:strRef>
              <c:f>'Неналоговые 2018 - 2020'!$A$6:$A$9</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2018 - 2020'!$B$6:$B$9</c:f>
              <c:numCache>
                <c:formatCode>#,##0.0</c:formatCode>
                <c:ptCount val="4"/>
                <c:pt idx="0">
                  <c:v>7984.8</c:v>
                </c:pt>
                <c:pt idx="1">
                  <c:v>500</c:v>
                </c:pt>
                <c:pt idx="2">
                  <c:v>10679.7</c:v>
                </c:pt>
                <c:pt idx="3">
                  <c:v>1600</c:v>
                </c:pt>
              </c:numCache>
            </c:numRef>
          </c:val>
        </c:ser>
      </c:pie3DChart>
    </c:plotArea>
    <c:legend>
      <c:legendPos val="r"/>
      <c:layout>
        <c:manualLayout>
          <c:xMode val="edge"/>
          <c:yMode val="edge"/>
          <c:x val="0.7060641369940287"/>
          <c:y val="0.1341486407297002"/>
          <c:w val="0.26056376448282781"/>
          <c:h val="0.76276572651532704"/>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2018 - 2020'!$B$19</c:f>
              <c:strCache>
                <c:ptCount val="1"/>
                <c:pt idx="0">
                  <c:v>План на 2024 год </c:v>
                </c:pt>
              </c:strCache>
            </c:strRef>
          </c:tx>
          <c:explosion val="25"/>
          <c:dLbls>
            <c:dLbl>
              <c:idx val="0"/>
              <c:layout>
                <c:manualLayout>
                  <c:x val="-7.3867527723886134E-2"/>
                  <c:y val="-0.12498159276397409"/>
                </c:manualLayout>
              </c:layout>
              <c:showCatName val="1"/>
              <c:showPercent val="1"/>
            </c:dLbl>
            <c:dLbl>
              <c:idx val="1"/>
              <c:layout>
                <c:manualLayout>
                  <c:x val="-0.22207267242120388"/>
                  <c:y val="8.0862043901730005E-2"/>
                </c:manualLayout>
              </c:layout>
              <c:showCatName val="1"/>
              <c:showPercent val="1"/>
            </c:dLbl>
            <c:txPr>
              <a:bodyPr/>
              <a:lstStyle/>
              <a:p>
                <a:pPr>
                  <a:defRPr sz="1200" b="1">
                    <a:latin typeface="Times New Roman" pitchFamily="18" charset="0"/>
                    <a:cs typeface="Times New Roman" pitchFamily="18" charset="0"/>
                  </a:defRPr>
                </a:pPr>
                <a:endParaRPr lang="ru-RU"/>
              </a:p>
            </c:txPr>
            <c:showCatName val="1"/>
            <c:showPercent val="1"/>
            <c:showLeaderLines val="1"/>
          </c:dLbls>
          <c:cat>
            <c:strRef>
              <c:f>'Неналоговые 2018 - 2020'!$A$20:$A$23</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2018 - 2020'!$B$20:$B$23</c:f>
              <c:numCache>
                <c:formatCode>#,##0.0</c:formatCode>
                <c:ptCount val="4"/>
                <c:pt idx="0">
                  <c:v>7984.8</c:v>
                </c:pt>
                <c:pt idx="1">
                  <c:v>500</c:v>
                </c:pt>
                <c:pt idx="2">
                  <c:v>10679.7</c:v>
                </c:pt>
                <c:pt idx="3">
                  <c:v>1600</c:v>
                </c:pt>
              </c:numCache>
            </c:numRef>
          </c:val>
        </c:ser>
      </c:pie3DChart>
    </c:plotArea>
    <c:legend>
      <c:legendPos val="r"/>
      <c:layout>
        <c:manualLayout>
          <c:xMode val="edge"/>
          <c:yMode val="edge"/>
          <c:x val="0.71180677915576851"/>
          <c:y val="7.488230575700619E-2"/>
          <c:w val="0.24776987458308294"/>
          <c:h val="0.85016057957320212"/>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2018 - 2020'!$B$38</c:f>
              <c:strCache>
                <c:ptCount val="1"/>
                <c:pt idx="0">
                  <c:v>План на 2024 год </c:v>
                </c:pt>
              </c:strCache>
            </c:strRef>
          </c:tx>
          <c:explosion val="25"/>
          <c:dLbls>
            <c:dLbl>
              <c:idx val="0"/>
              <c:layout>
                <c:manualLayout>
                  <c:x val="-0.13236844090799302"/>
                  <c:y val="-0.32996986668397527"/>
                </c:manualLayout>
              </c:layout>
              <c:showCatName val="1"/>
              <c:showPercent val="1"/>
            </c:dLbl>
            <c:dLbl>
              <c:idx val="1"/>
              <c:layout>
                <c:manualLayout>
                  <c:x val="0.24738219623185936"/>
                  <c:y val="4.0266636200909034E-2"/>
                </c:manualLayout>
              </c:layout>
              <c:showCatName val="1"/>
              <c:showPercent val="1"/>
            </c:dLbl>
            <c:dLbl>
              <c:idx val="2"/>
              <c:layout>
                <c:manualLayout>
                  <c:x val="4.3776072107563624E-2"/>
                  <c:y val="0.26243105549958379"/>
                </c:manualLayout>
              </c:layout>
              <c:showCatName val="1"/>
              <c:showPercent val="1"/>
            </c:dLbl>
            <c:dLbl>
              <c:idx val="3"/>
              <c:layout>
                <c:manualLayout>
                  <c:x val="6.5742707391604899E-2"/>
                  <c:y val="-5.9186162021571724E-2"/>
                </c:manualLayout>
              </c:layout>
              <c:showCatName val="1"/>
              <c:showPercent val="1"/>
            </c:dLbl>
            <c:txPr>
              <a:bodyPr/>
              <a:lstStyle/>
              <a:p>
                <a:pPr>
                  <a:defRPr sz="1200" b="1">
                    <a:latin typeface="Times New Roman" pitchFamily="18" charset="0"/>
                    <a:cs typeface="Times New Roman" pitchFamily="18" charset="0"/>
                  </a:defRPr>
                </a:pPr>
                <a:endParaRPr lang="ru-RU"/>
              </a:p>
            </c:txPr>
            <c:showCatName val="1"/>
            <c:showPercent val="1"/>
            <c:showLeaderLines val="1"/>
          </c:dLbls>
          <c:cat>
            <c:strRef>
              <c:f>'Неналоговые 2018 - 2020'!$A$39:$A$42</c:f>
              <c:strCache>
                <c:ptCount val="4"/>
                <c:pt idx="0">
                  <c:v>Доходы, получаемые в виде арендной платы за пользование муниципальным имуществом</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2018 - 2020'!$B$39:$B$42</c:f>
              <c:numCache>
                <c:formatCode>#,##0.0</c:formatCode>
                <c:ptCount val="4"/>
                <c:pt idx="0">
                  <c:v>6466.2</c:v>
                </c:pt>
                <c:pt idx="1">
                  <c:v>400</c:v>
                </c:pt>
                <c:pt idx="2">
                  <c:v>3800</c:v>
                </c:pt>
                <c:pt idx="3">
                  <c:v>1700</c:v>
                </c:pt>
              </c:numCache>
            </c:numRef>
          </c:val>
        </c:ser>
      </c:pie3DChart>
    </c:plotArea>
    <c:legend>
      <c:legendPos val="r"/>
      <c:layout>
        <c:manualLayout>
          <c:xMode val="edge"/>
          <c:yMode val="edge"/>
          <c:x val="0.6843977073359645"/>
          <c:y val="9.7520143996321182E-2"/>
          <c:w val="0.28114544177658829"/>
          <c:h val="0.76802820543071648"/>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'Безвозмездные 2018 - 2020'!$A$6</c:f>
              <c:strCache>
                <c:ptCount val="1"/>
                <c:pt idx="0">
                  <c:v>Дотации</c:v>
                </c:pt>
              </c:strCache>
            </c:strRef>
          </c:tx>
          <c:cat>
            <c:strRef>
              <c:f>'Безвозмездные 2018 - 2020'!$B$5:$D$5</c:f>
              <c:strCache>
                <c:ptCount val="3"/>
                <c:pt idx="0">
                  <c:v>План на 2023 год </c:v>
                </c:pt>
                <c:pt idx="1">
                  <c:v>План на 2024 год </c:v>
                </c:pt>
                <c:pt idx="2">
                  <c:v>План на 2025 год </c:v>
                </c:pt>
              </c:strCache>
            </c:strRef>
          </c:cat>
          <c:val>
            <c:numRef>
              <c:f>'Безвозмездные 2018 - 2020'!$B$6:$D$6</c:f>
              <c:numCache>
                <c:formatCode>#,##0.0</c:formatCode>
                <c:ptCount val="3"/>
                <c:pt idx="0">
                  <c:v>172363.1</c:v>
                </c:pt>
                <c:pt idx="1">
                  <c:v>148738.70000000001</c:v>
                </c:pt>
                <c:pt idx="2">
                  <c:v>142169.1</c:v>
                </c:pt>
              </c:numCache>
            </c:numRef>
          </c:val>
        </c:ser>
        <c:ser>
          <c:idx val="1"/>
          <c:order val="1"/>
          <c:tx>
            <c:strRef>
              <c:f>'Безвозмездные 2018 - 2020'!$A$7</c:f>
              <c:strCache>
                <c:ptCount val="1"/>
                <c:pt idx="0">
                  <c:v>Субсидии</c:v>
                </c:pt>
              </c:strCache>
            </c:strRef>
          </c:tx>
          <c:cat>
            <c:strRef>
              <c:f>'Безвозмездные 2018 - 2020'!$B$5:$D$5</c:f>
              <c:strCache>
                <c:ptCount val="3"/>
                <c:pt idx="0">
                  <c:v>План на 2023 год </c:v>
                </c:pt>
                <c:pt idx="1">
                  <c:v>План на 2024 год </c:v>
                </c:pt>
                <c:pt idx="2">
                  <c:v>План на 2025 год </c:v>
                </c:pt>
              </c:strCache>
            </c:strRef>
          </c:cat>
          <c:val>
            <c:numRef>
              <c:f>'Безвозмездные 2018 - 2020'!$B$7:$D$7</c:f>
              <c:numCache>
                <c:formatCode>#,##0.0</c:formatCode>
                <c:ptCount val="3"/>
                <c:pt idx="0">
                  <c:v>44103</c:v>
                </c:pt>
                <c:pt idx="1">
                  <c:v>0</c:v>
                </c:pt>
                <c:pt idx="2">
                  <c:v>0</c:v>
                </c:pt>
              </c:numCache>
            </c:numRef>
          </c:val>
        </c:ser>
        <c:ser>
          <c:idx val="2"/>
          <c:order val="2"/>
          <c:tx>
            <c:strRef>
              <c:f>'Безвозмездные 2018 - 2020'!$A$8</c:f>
              <c:strCache>
                <c:ptCount val="1"/>
                <c:pt idx="0">
                  <c:v>Субвенции</c:v>
                </c:pt>
              </c:strCache>
            </c:strRef>
          </c:tx>
          <c:cat>
            <c:strRef>
              <c:f>'Безвозмездные 2018 - 2020'!$B$5:$D$5</c:f>
              <c:strCache>
                <c:ptCount val="3"/>
                <c:pt idx="0">
                  <c:v>План на 2023 год </c:v>
                </c:pt>
                <c:pt idx="1">
                  <c:v>План на 2024 год </c:v>
                </c:pt>
                <c:pt idx="2">
                  <c:v>План на 2025 год </c:v>
                </c:pt>
              </c:strCache>
            </c:strRef>
          </c:cat>
          <c:val>
            <c:numRef>
              <c:f>'Безвозмездные 2018 - 2020'!$B$8:$D$8</c:f>
              <c:numCache>
                <c:formatCode>#,##0.0</c:formatCode>
                <c:ptCount val="3"/>
                <c:pt idx="0">
                  <c:v>554421.80000000005</c:v>
                </c:pt>
                <c:pt idx="1">
                  <c:v>554860.9</c:v>
                </c:pt>
                <c:pt idx="2">
                  <c:v>555299.5</c:v>
                </c:pt>
              </c:numCache>
            </c:numRef>
          </c:val>
        </c:ser>
        <c:ser>
          <c:idx val="3"/>
          <c:order val="3"/>
          <c:tx>
            <c:strRef>
              <c:f>'Безвозмездные 2018 - 2020'!$A$9</c:f>
              <c:strCache>
                <c:ptCount val="1"/>
                <c:pt idx="0">
                  <c:v>Иные межбюджетные трансферты</c:v>
                </c:pt>
              </c:strCache>
            </c:strRef>
          </c:tx>
          <c:cat>
            <c:strRef>
              <c:f>'Безвозмездные 2018 - 2020'!$B$5:$D$5</c:f>
              <c:strCache>
                <c:ptCount val="3"/>
                <c:pt idx="0">
                  <c:v>План на 2023 год </c:v>
                </c:pt>
                <c:pt idx="1">
                  <c:v>План на 2024 год </c:v>
                </c:pt>
                <c:pt idx="2">
                  <c:v>План на 2025 год </c:v>
                </c:pt>
              </c:strCache>
            </c:strRef>
          </c:cat>
          <c:val>
            <c:numRef>
              <c:f>'Безвозмездные 2018 - 2020'!$B$9:$D$9</c:f>
              <c:numCache>
                <c:formatCode>#,##0.0</c:formatCode>
                <c:ptCount val="3"/>
                <c:pt idx="0">
                  <c:v>2612.9</c:v>
                </c:pt>
                <c:pt idx="1">
                  <c:v>5512.9</c:v>
                </c:pt>
                <c:pt idx="2">
                  <c:v>612.9</c:v>
                </c:pt>
              </c:numCache>
            </c:numRef>
          </c:val>
        </c:ser>
        <c:axId val="123795328"/>
        <c:axId val="123796864"/>
      </c:barChart>
      <c:catAx>
        <c:axId val="123795328"/>
        <c:scaling>
          <c:orientation val="minMax"/>
        </c:scaling>
        <c:axPos val="b"/>
        <c:tickLblPos val="nextTo"/>
        <c:txPr>
          <a:bodyPr/>
          <a:lstStyle/>
          <a:p>
            <a:pPr>
              <a:defRPr sz="1200" b="1">
                <a:latin typeface="Times New Roman" pitchFamily="18" charset="0"/>
                <a:cs typeface="Times New Roman" pitchFamily="18" charset="0"/>
              </a:defRPr>
            </a:pPr>
            <a:endParaRPr lang="ru-RU"/>
          </a:p>
        </c:txPr>
        <c:crossAx val="123796864"/>
        <c:crosses val="autoZero"/>
        <c:auto val="1"/>
        <c:lblAlgn val="ctr"/>
        <c:lblOffset val="100"/>
      </c:catAx>
      <c:valAx>
        <c:axId val="123796864"/>
        <c:scaling>
          <c:orientation val="minMax"/>
        </c:scaling>
        <c:axPos val="l"/>
        <c:majorGridlines/>
        <c:numFmt formatCode="#,##0.0" sourceLinked="1"/>
        <c:tickLblPos val="nextTo"/>
        <c:txPr>
          <a:bodyPr/>
          <a:lstStyle/>
          <a:p>
            <a:pPr>
              <a:defRPr sz="1200" b="1"/>
            </a:pPr>
            <a:endParaRPr lang="ru-RU"/>
          </a:p>
        </c:txPr>
        <c:crossAx val="123795328"/>
        <c:crosses val="autoZero"/>
        <c:crossBetween val="between"/>
      </c:valAx>
    </c:plotArea>
    <c:legend>
      <c:legendPos val="r"/>
      <c:layout>
        <c:manualLayout>
          <c:xMode val="edge"/>
          <c:yMode val="edge"/>
          <c:x val="0.72229341667351366"/>
          <c:y val="0.10406427117554023"/>
          <c:w val="0.26850470720644676"/>
          <c:h val="0.79187145764892275"/>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style val="4"/>
  <c:chart>
    <c:title>
      <c:tx>
        <c:rich>
          <a:bodyPr/>
          <a:lstStyle/>
          <a:p>
            <a:pPr>
              <a:defRPr/>
            </a:pPr>
            <a:r>
              <a:rPr lang="ru-RU" dirty="0"/>
              <a:t>Расходы на дошкольное образование на 2023-2025 </a:t>
            </a:r>
            <a:r>
              <a:rPr lang="ru-RU" dirty="0" smtClean="0"/>
              <a:t>годы         </a:t>
            </a:r>
            <a:r>
              <a:rPr lang="ru-RU" dirty="0"/>
              <a:t>(тыс. руб.)</a:t>
            </a:r>
          </a:p>
        </c:rich>
      </c:tx>
    </c:title>
    <c:view3D>
      <c:rAngAx val="1"/>
    </c:view3D>
    <c:plotArea>
      <c:layout/>
      <c:bar3DChart>
        <c:barDir val="col"/>
        <c:grouping val="clustered"/>
        <c:ser>
          <c:idx val="0"/>
          <c:order val="0"/>
          <c:tx>
            <c:strRef>
              <c:f>Лист3!$A$2</c:f>
              <c:strCache>
                <c:ptCount val="1"/>
                <c:pt idx="0">
                  <c:v>Расходы на дошкольное образование на 2023-2025 годы (тыс. руб.)</c:v>
                </c:pt>
              </c:strCache>
            </c:strRef>
          </c:tx>
          <c:dLbls>
            <c:dLbl>
              <c:idx val="0"/>
              <c:layout>
                <c:manualLayout>
                  <c:x val="1.9923232202314838E-2"/>
                  <c:y val="-6.4956810316422892E-2"/>
                </c:manualLayout>
              </c:layout>
              <c:showVal val="1"/>
            </c:dLbl>
            <c:dLbl>
              <c:idx val="1"/>
              <c:layout>
                <c:manualLayout>
                  <c:x val="2.1455788525569858E-2"/>
                  <c:y val="-3.7606574393718555E-2"/>
                </c:manualLayout>
              </c:layout>
              <c:showVal val="1"/>
            </c:dLbl>
            <c:dLbl>
              <c:idx val="2"/>
              <c:layout>
                <c:manualLayout>
                  <c:x val="2.2988344848824817E-2"/>
                  <c:y val="-5.8119251335746851E-2"/>
                </c:manualLayout>
              </c:layout>
              <c:showVal val="1"/>
            </c:dLbl>
            <c:showVal val="1"/>
          </c:dLbls>
          <c:cat>
            <c:strRef>
              <c:f>Лист3!$B$1:$D$1</c:f>
              <c:strCache>
                <c:ptCount val="3"/>
                <c:pt idx="0">
                  <c:v>2023 год</c:v>
                </c:pt>
                <c:pt idx="1">
                  <c:v>2024 год</c:v>
                </c:pt>
                <c:pt idx="2">
                  <c:v>2025 год</c:v>
                </c:pt>
              </c:strCache>
            </c:strRef>
          </c:cat>
          <c:val>
            <c:numRef>
              <c:f>Лист3!$B$2:$D$2</c:f>
              <c:numCache>
                <c:formatCode>#,##0.0</c:formatCode>
                <c:ptCount val="3"/>
                <c:pt idx="0">
                  <c:v>191260.3</c:v>
                </c:pt>
                <c:pt idx="1">
                  <c:v>185905.7</c:v>
                </c:pt>
                <c:pt idx="2">
                  <c:v>185487.9</c:v>
                </c:pt>
              </c:numCache>
            </c:numRef>
          </c:val>
        </c:ser>
        <c:shape val="box"/>
        <c:axId val="124079488"/>
        <c:axId val="124105856"/>
        <c:axId val="0"/>
      </c:bar3DChart>
      <c:catAx>
        <c:axId val="124079488"/>
        <c:scaling>
          <c:orientation val="minMax"/>
        </c:scaling>
        <c:axPos val="b"/>
        <c:tickLblPos val="nextTo"/>
        <c:crossAx val="124105856"/>
        <c:crosses val="autoZero"/>
        <c:auto val="1"/>
        <c:lblAlgn val="ctr"/>
        <c:lblOffset val="100"/>
      </c:catAx>
      <c:valAx>
        <c:axId val="124105856"/>
        <c:scaling>
          <c:orientation val="minMax"/>
        </c:scaling>
        <c:axPos val="l"/>
        <c:majorGridlines/>
        <c:numFmt formatCode="#,##0.0" sourceLinked="1"/>
        <c:tickLblPos val="nextTo"/>
        <c:crossAx val="124079488"/>
        <c:crosses val="autoZero"/>
        <c:crossBetween val="between"/>
      </c:valAx>
    </c:plotArea>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chart>
    <c:title/>
    <c:view3D>
      <c:rAngAx val="1"/>
    </c:view3D>
    <c:plotArea>
      <c:layout/>
      <c:bar3DChart>
        <c:barDir val="col"/>
        <c:grouping val="clustered"/>
        <c:ser>
          <c:idx val="0"/>
          <c:order val="0"/>
          <c:tx>
            <c:strRef>
              <c:f>Лист3!$A$17</c:f>
              <c:strCache>
                <c:ptCount val="1"/>
                <c:pt idx="0">
                  <c:v>Расходы на общее образование на 2023-2025 годы (тыс. руб.)</c:v>
                </c:pt>
              </c:strCache>
            </c:strRef>
          </c:tx>
          <c:dLbls>
            <c:dLbl>
              <c:idx val="0"/>
              <c:layout>
                <c:manualLayout>
                  <c:x val="3.1638196639399582E-2"/>
                  <c:y val="-6.9135318582391553E-2"/>
                </c:manualLayout>
              </c:layout>
              <c:showVal val="1"/>
            </c:dLbl>
            <c:dLbl>
              <c:idx val="1"/>
              <c:layout>
                <c:manualLayout>
                  <c:x val="2.8625035054694815E-2"/>
                  <c:y val="-5.4320607457593498E-2"/>
                </c:manualLayout>
              </c:layout>
              <c:showVal val="1"/>
            </c:dLbl>
            <c:dLbl>
              <c:idx val="2"/>
              <c:layout>
                <c:manualLayout>
                  <c:x val="2.5611873469990169E-2"/>
                  <c:y val="-8.8888266748789246E-2"/>
                </c:manualLayout>
              </c:layout>
              <c:showVal val="1"/>
            </c:dLbl>
            <c:showVal val="1"/>
          </c:dLbls>
          <c:cat>
            <c:strRef>
              <c:f>Лист3!$B$16:$D$16</c:f>
              <c:strCache>
                <c:ptCount val="3"/>
                <c:pt idx="0">
                  <c:v>2023 год</c:v>
                </c:pt>
                <c:pt idx="1">
                  <c:v>2024 год</c:v>
                </c:pt>
                <c:pt idx="2">
                  <c:v>2025 год</c:v>
                </c:pt>
              </c:strCache>
            </c:strRef>
          </c:cat>
          <c:val>
            <c:numRef>
              <c:f>Лист3!$B$17:$D$17</c:f>
              <c:numCache>
                <c:formatCode>#,##0.0</c:formatCode>
                <c:ptCount val="3"/>
                <c:pt idx="0">
                  <c:v>488651.1</c:v>
                </c:pt>
                <c:pt idx="1">
                  <c:v>467090.3</c:v>
                </c:pt>
                <c:pt idx="2">
                  <c:v>464179.6</c:v>
                </c:pt>
              </c:numCache>
            </c:numRef>
          </c:val>
        </c:ser>
        <c:shape val="box"/>
        <c:axId val="123816576"/>
        <c:axId val="124198912"/>
        <c:axId val="0"/>
      </c:bar3DChart>
      <c:catAx>
        <c:axId val="123816576"/>
        <c:scaling>
          <c:orientation val="minMax"/>
        </c:scaling>
        <c:axPos val="b"/>
        <c:tickLblPos val="nextTo"/>
        <c:crossAx val="124198912"/>
        <c:crosses val="autoZero"/>
        <c:auto val="1"/>
        <c:lblAlgn val="ctr"/>
        <c:lblOffset val="100"/>
      </c:catAx>
      <c:valAx>
        <c:axId val="124198912"/>
        <c:scaling>
          <c:orientation val="minMax"/>
        </c:scaling>
        <c:axPos val="l"/>
        <c:majorGridlines/>
        <c:numFmt formatCode="#,##0.0" sourceLinked="1"/>
        <c:tickLblPos val="nextTo"/>
        <c:crossAx val="123816576"/>
        <c:crosses val="autoZero"/>
        <c:crossBetween val="between"/>
      </c:valAx>
    </c:plotArea>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Расходы на дополнительное образование на 2023-2025 годы </a:t>
            </a:r>
            <a:r>
              <a:rPr lang="ru-RU" dirty="0" smtClean="0"/>
              <a:t>   (</a:t>
            </a:r>
            <a:r>
              <a:rPr lang="ru-RU" dirty="0"/>
              <a:t>тыс. руб.)</a:t>
            </a:r>
          </a:p>
        </c:rich>
      </c:tx>
    </c:title>
    <c:view3D>
      <c:rAngAx val="1"/>
    </c:view3D>
    <c:plotArea>
      <c:layout/>
      <c:bar3DChart>
        <c:barDir val="col"/>
        <c:grouping val="clustered"/>
        <c:ser>
          <c:idx val="0"/>
          <c:order val="0"/>
          <c:tx>
            <c:strRef>
              <c:f>Лист3!$A$22</c:f>
              <c:strCache>
                <c:ptCount val="1"/>
                <c:pt idx="0">
                  <c:v>Расходы на дополнительное образование на 2023-2025 годы (тыс. руб.)</c:v>
                </c:pt>
              </c:strCache>
            </c:strRef>
          </c:tx>
          <c:dLbls>
            <c:dLbl>
              <c:idx val="0"/>
              <c:layout>
                <c:manualLayout>
                  <c:x val="3.0131615847047204E-2"/>
                  <c:y val="-6.3491619106277972E-2"/>
                </c:manualLayout>
              </c:layout>
              <c:showVal val="1"/>
            </c:dLbl>
            <c:dLbl>
              <c:idx val="1"/>
              <c:layout>
                <c:manualLayout>
                  <c:x val="2.8625035054694815E-2"/>
                  <c:y val="-7.1957168320448364E-2"/>
                </c:manualLayout>
              </c:layout>
              <c:showVal val="1"/>
            </c:dLbl>
            <c:dLbl>
              <c:idx val="2"/>
              <c:layout>
                <c:manualLayout>
                  <c:x val="2.8625035054694815E-2"/>
                  <c:y val="-6.3491619106277972E-2"/>
                </c:manualLayout>
              </c:layout>
              <c:showVal val="1"/>
            </c:dLbl>
            <c:showVal val="1"/>
          </c:dLbls>
          <c:cat>
            <c:strRef>
              <c:f>Лист3!$B$21:$D$21</c:f>
              <c:strCache>
                <c:ptCount val="3"/>
                <c:pt idx="0">
                  <c:v>2023 год</c:v>
                </c:pt>
                <c:pt idx="1">
                  <c:v>2024 год</c:v>
                </c:pt>
                <c:pt idx="2">
                  <c:v>2025 год</c:v>
                </c:pt>
              </c:strCache>
            </c:strRef>
          </c:cat>
          <c:val>
            <c:numRef>
              <c:f>Лист3!$B$22:$D$22</c:f>
              <c:numCache>
                <c:formatCode>#,##0.0</c:formatCode>
                <c:ptCount val="3"/>
                <c:pt idx="0">
                  <c:v>45528.5</c:v>
                </c:pt>
                <c:pt idx="1">
                  <c:v>25154</c:v>
                </c:pt>
                <c:pt idx="2">
                  <c:v>25382.799999999996</c:v>
                </c:pt>
              </c:numCache>
            </c:numRef>
          </c:val>
        </c:ser>
        <c:shape val="box"/>
        <c:axId val="124215296"/>
        <c:axId val="124216832"/>
        <c:axId val="0"/>
      </c:bar3DChart>
      <c:catAx>
        <c:axId val="124215296"/>
        <c:scaling>
          <c:orientation val="minMax"/>
        </c:scaling>
        <c:axPos val="b"/>
        <c:tickLblPos val="nextTo"/>
        <c:crossAx val="124216832"/>
        <c:crosses val="autoZero"/>
        <c:auto val="1"/>
        <c:lblAlgn val="ctr"/>
        <c:lblOffset val="100"/>
      </c:catAx>
      <c:valAx>
        <c:axId val="124216832"/>
        <c:scaling>
          <c:orientation val="minMax"/>
        </c:scaling>
        <c:axPos val="l"/>
        <c:majorGridlines/>
        <c:numFmt formatCode="#,##0.0" sourceLinked="1"/>
        <c:tickLblPos val="nextTo"/>
        <c:crossAx val="124215296"/>
        <c:crosses val="autoZero"/>
        <c:crossBetween val="between"/>
      </c:valAx>
    </c:plotArea>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chart>
    <c:title/>
    <c:view3D>
      <c:rAngAx val="1"/>
    </c:view3D>
    <c:plotArea>
      <c:layout/>
      <c:bar3DChart>
        <c:barDir val="col"/>
        <c:grouping val="clustered"/>
        <c:ser>
          <c:idx val="0"/>
          <c:order val="0"/>
          <c:tx>
            <c:strRef>
              <c:f>Лист3!$A$29</c:f>
              <c:strCache>
                <c:ptCount val="1"/>
                <c:pt idx="0">
                  <c:v>Расходы на другие вопросы в области образования на 2023-2025 годы (тыс. руб.)</c:v>
                </c:pt>
              </c:strCache>
            </c:strRef>
          </c:tx>
          <c:dLbls>
            <c:dLbl>
              <c:idx val="0"/>
              <c:layout>
                <c:manualLayout>
                  <c:x val="3.6157939016456614E-2"/>
                  <c:y val="-5.6623201573904366E-2"/>
                </c:manualLayout>
              </c:layout>
              <c:showVal val="1"/>
            </c:dLbl>
            <c:dLbl>
              <c:idx val="1"/>
              <c:layout>
                <c:manualLayout>
                  <c:x val="3.1638196639399582E-2"/>
                  <c:y val="-5.3643033070014716E-2"/>
                </c:manualLayout>
              </c:layout>
              <c:showVal val="1"/>
            </c:dLbl>
            <c:dLbl>
              <c:idx val="2"/>
              <c:layout>
                <c:manualLayout>
                  <c:x val="3.4651358224104298E-2"/>
                  <c:y val="-5.066286456612501E-2"/>
                </c:manualLayout>
              </c:layout>
              <c:showVal val="1"/>
            </c:dLbl>
            <c:showVal val="1"/>
          </c:dLbls>
          <c:cat>
            <c:strRef>
              <c:f>Лист3!$B$28:$D$28</c:f>
              <c:strCache>
                <c:ptCount val="3"/>
                <c:pt idx="0">
                  <c:v>2023 год</c:v>
                </c:pt>
                <c:pt idx="1">
                  <c:v>2024 год</c:v>
                </c:pt>
                <c:pt idx="2">
                  <c:v>2025 год</c:v>
                </c:pt>
              </c:strCache>
            </c:strRef>
          </c:cat>
          <c:val>
            <c:numRef>
              <c:f>Лист3!$B$29:$D$29</c:f>
              <c:numCache>
                <c:formatCode>#,##0.0</c:formatCode>
                <c:ptCount val="3"/>
                <c:pt idx="0">
                  <c:v>46400.2</c:v>
                </c:pt>
                <c:pt idx="1">
                  <c:v>45791.4</c:v>
                </c:pt>
                <c:pt idx="2">
                  <c:v>47477.1</c:v>
                </c:pt>
              </c:numCache>
            </c:numRef>
          </c:val>
        </c:ser>
        <c:shape val="box"/>
        <c:axId val="124238848"/>
        <c:axId val="124261120"/>
        <c:axId val="0"/>
      </c:bar3DChart>
      <c:catAx>
        <c:axId val="124238848"/>
        <c:scaling>
          <c:orientation val="minMax"/>
        </c:scaling>
        <c:axPos val="b"/>
        <c:tickLblPos val="nextTo"/>
        <c:crossAx val="124261120"/>
        <c:crosses val="autoZero"/>
        <c:auto val="1"/>
        <c:lblAlgn val="ctr"/>
        <c:lblOffset val="100"/>
      </c:catAx>
      <c:valAx>
        <c:axId val="124261120"/>
        <c:scaling>
          <c:orientation val="minMax"/>
        </c:scaling>
        <c:axPos val="l"/>
        <c:majorGridlines/>
        <c:numFmt formatCode="#,##0.0" sourceLinked="1"/>
        <c:tickLblPos val="nextTo"/>
        <c:crossAx val="124238848"/>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3784951881014873"/>
          <c:y val="7.4548702245552642E-2"/>
          <c:w val="0.85678937007874245"/>
          <c:h val="0.79822506561679785"/>
        </c:manualLayout>
      </c:layout>
      <c:barChart>
        <c:barDir val="col"/>
        <c:grouping val="clustered"/>
        <c:ser>
          <c:idx val="0"/>
          <c:order val="0"/>
          <c:dLbls>
            <c:dLbl>
              <c:idx val="4"/>
              <c:layout>
                <c:manualLayout>
                  <c:x val="0"/>
                  <c:y val="-2.6337264221863478E-2"/>
                </c:manualLayout>
              </c:layout>
              <c:showVal val="1"/>
            </c:dLbl>
            <c:showVal val="1"/>
          </c:dLbls>
          <c:cat>
            <c:strRef>
              <c:f>Соцэконом!$A$22:$E$22</c:f>
              <c:strCache>
                <c:ptCount val="5"/>
                <c:pt idx="0">
                  <c:v>2021г.</c:v>
                </c:pt>
                <c:pt idx="1">
                  <c:v>2022г.</c:v>
                </c:pt>
                <c:pt idx="2">
                  <c:v>2023г.</c:v>
                </c:pt>
                <c:pt idx="3">
                  <c:v>2024г.</c:v>
                </c:pt>
                <c:pt idx="4">
                  <c:v>2025г.</c:v>
                </c:pt>
              </c:strCache>
            </c:strRef>
          </c:cat>
          <c:val>
            <c:numRef>
              <c:f>Соцэконом!$A$23:$E$23</c:f>
              <c:numCache>
                <c:formatCode>0.0</c:formatCode>
                <c:ptCount val="5"/>
                <c:pt idx="0" formatCode="General">
                  <c:v>6468.8</c:v>
                </c:pt>
                <c:pt idx="1">
                  <c:v>7142.1</c:v>
                </c:pt>
                <c:pt idx="2" formatCode="General">
                  <c:v>8064.1</c:v>
                </c:pt>
                <c:pt idx="3" formatCode="General">
                  <c:v>8878.6</c:v>
                </c:pt>
                <c:pt idx="4" formatCode="General">
                  <c:v>9596.9</c:v>
                </c:pt>
              </c:numCache>
            </c:numRef>
          </c:val>
        </c:ser>
        <c:axId val="121344768"/>
        <c:axId val="121346304"/>
      </c:barChart>
      <c:catAx>
        <c:axId val="121344768"/>
        <c:scaling>
          <c:orientation val="minMax"/>
        </c:scaling>
        <c:axPos val="b"/>
        <c:tickLblPos val="nextTo"/>
        <c:crossAx val="121346304"/>
        <c:crosses val="autoZero"/>
        <c:auto val="1"/>
        <c:lblAlgn val="ctr"/>
        <c:lblOffset val="100"/>
      </c:catAx>
      <c:valAx>
        <c:axId val="121346304"/>
        <c:scaling>
          <c:orientation val="minMax"/>
        </c:scaling>
        <c:axPos val="l"/>
        <c:majorGridlines/>
        <c:numFmt formatCode="General" sourceLinked="1"/>
        <c:tickLblPos val="nextTo"/>
        <c:crossAx val="121344768"/>
        <c:crosses val="autoZero"/>
        <c:crossBetween val="between"/>
      </c:valAx>
    </c:plotArea>
    <c:plotVisOnly val="1"/>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clustered"/>
        <c:ser>
          <c:idx val="0"/>
          <c:order val="0"/>
          <c:tx>
            <c:strRef>
              <c:f>Лист1!$B$1</c:f>
              <c:strCache>
                <c:ptCount val="1"/>
                <c:pt idx="0">
                  <c:v>2023 год</c:v>
                </c:pt>
              </c:strCache>
            </c:strRef>
          </c:tx>
          <c:dLbls>
            <c:dLbl>
              <c:idx val="0"/>
              <c:layout>
                <c:manualLayout>
                  <c:x val="1.0460251046025134E-2"/>
                  <c:y val="-1.912045889101344E-2"/>
                </c:manualLayout>
              </c:layout>
              <c:showVal val="1"/>
            </c:dLbl>
            <c:dLbl>
              <c:idx val="1"/>
              <c:layout>
                <c:manualLayout>
                  <c:x val="0"/>
                  <c:y val="-1.2746972594008922E-2"/>
                </c:manualLayout>
              </c:layout>
              <c:showVal val="1"/>
            </c:dLbl>
            <c:dLbl>
              <c:idx val="2"/>
              <c:layout>
                <c:manualLayout>
                  <c:x val="1.0460251046025134E-2"/>
                  <c:y val="-2.230720203951566E-2"/>
                </c:manualLayout>
              </c:layout>
              <c:showVal val="1"/>
            </c:dLbl>
            <c:dLbl>
              <c:idx val="3"/>
              <c:layout>
                <c:manualLayout>
                  <c:x val="-1.0460251046025134E-2"/>
                  <c:y val="-1.5933715742511161E-2"/>
                </c:manualLayout>
              </c:layout>
              <c:showVal val="1"/>
            </c:dLbl>
            <c:showVal val="1"/>
          </c:dLbls>
          <c:cat>
            <c:strRef>
              <c:f>Лист1!$A$2:$A$5</c:f>
              <c:strCache>
                <c:ptCount val="4"/>
                <c:pt idx="0">
                  <c:v>обеспечение деятельности библиотек </c:v>
                </c:pt>
                <c:pt idx="1">
                  <c:v>обеспечение деятельности клубных формирований </c:v>
                </c:pt>
                <c:pt idx="2">
                  <c:v>обеспечение деятельности музеев </c:v>
                </c:pt>
                <c:pt idx="3">
                  <c:v>прочие мероприятия в области культуры</c:v>
                </c:pt>
              </c:strCache>
            </c:strRef>
          </c:cat>
          <c:val>
            <c:numRef>
              <c:f>Лист1!$B$2:$B$5</c:f>
              <c:numCache>
                <c:formatCode>0.0%</c:formatCode>
                <c:ptCount val="4"/>
                <c:pt idx="0">
                  <c:v>0.128</c:v>
                </c:pt>
                <c:pt idx="1">
                  <c:v>0.55700000000000005</c:v>
                </c:pt>
                <c:pt idx="2">
                  <c:v>5.3000000000000012E-2</c:v>
                </c:pt>
                <c:pt idx="3">
                  <c:v>0.26200000000000001</c:v>
                </c:pt>
              </c:numCache>
            </c:numRef>
          </c:val>
        </c:ser>
        <c:ser>
          <c:idx val="1"/>
          <c:order val="1"/>
          <c:tx>
            <c:strRef>
              <c:f>Лист1!$C$1</c:f>
              <c:strCache>
                <c:ptCount val="1"/>
                <c:pt idx="0">
                  <c:v>2024 год</c:v>
                </c:pt>
              </c:strCache>
            </c:strRef>
          </c:tx>
          <c:dLbls>
            <c:dLbl>
              <c:idx val="0"/>
              <c:layout>
                <c:manualLayout>
                  <c:x val="1.3947001394700178E-2"/>
                  <c:y val="-3.1867431485022378E-2"/>
                </c:manualLayout>
              </c:layout>
              <c:showVal val="1"/>
            </c:dLbl>
            <c:dLbl>
              <c:idx val="1"/>
              <c:layout>
                <c:manualLayout>
                  <c:x val="1.5690376569037663E-2"/>
                  <c:y val="-1.912045889101344E-2"/>
                </c:manualLayout>
              </c:layout>
              <c:showVal val="1"/>
            </c:dLbl>
            <c:dLbl>
              <c:idx val="2"/>
              <c:layout>
                <c:manualLayout>
                  <c:x val="1.0460251046025069E-2"/>
                  <c:y val="-3.1867431485022378E-2"/>
                </c:manualLayout>
              </c:layout>
              <c:showVal val="1"/>
            </c:dLbl>
            <c:dLbl>
              <c:idx val="3"/>
              <c:layout>
                <c:manualLayout>
                  <c:x val="8.7168758716875874E-3"/>
                  <c:y val="-2.5493945188017921E-2"/>
                </c:manualLayout>
              </c:layout>
              <c:showVal val="1"/>
            </c:dLbl>
            <c:showVal val="1"/>
          </c:dLbls>
          <c:cat>
            <c:strRef>
              <c:f>Лист1!$A$2:$A$5</c:f>
              <c:strCache>
                <c:ptCount val="4"/>
                <c:pt idx="0">
                  <c:v>обеспечение деятельности библиотек </c:v>
                </c:pt>
                <c:pt idx="1">
                  <c:v>обеспечение деятельности клубных формирований </c:v>
                </c:pt>
                <c:pt idx="2">
                  <c:v>обеспечение деятельности музеев </c:v>
                </c:pt>
                <c:pt idx="3">
                  <c:v>прочие мероприятия в области культуры</c:v>
                </c:pt>
              </c:strCache>
            </c:strRef>
          </c:cat>
          <c:val>
            <c:numRef>
              <c:f>Лист1!$C$2:$C$5</c:f>
              <c:numCache>
                <c:formatCode>0.0%</c:formatCode>
                <c:ptCount val="4"/>
                <c:pt idx="0">
                  <c:v>8.9000000000000065E-2</c:v>
                </c:pt>
                <c:pt idx="1">
                  <c:v>0.55900000000000005</c:v>
                </c:pt>
                <c:pt idx="2">
                  <c:v>3.0000000000000002E-2</c:v>
                </c:pt>
                <c:pt idx="3">
                  <c:v>0.32200000000000045</c:v>
                </c:pt>
              </c:numCache>
            </c:numRef>
          </c:val>
        </c:ser>
        <c:ser>
          <c:idx val="2"/>
          <c:order val="2"/>
          <c:tx>
            <c:strRef>
              <c:f>Лист1!$D$1</c:f>
              <c:strCache>
                <c:ptCount val="1"/>
                <c:pt idx="0">
                  <c:v>2025 год</c:v>
                </c:pt>
              </c:strCache>
            </c:strRef>
          </c:tx>
          <c:dLbls>
            <c:dLbl>
              <c:idx val="0"/>
              <c:layout>
                <c:manualLayout>
                  <c:x val="1.5690376569037663E-2"/>
                  <c:y val="-3.5054174633524601E-2"/>
                </c:manualLayout>
              </c:layout>
              <c:showVal val="1"/>
            </c:dLbl>
            <c:dLbl>
              <c:idx val="1"/>
              <c:layout>
                <c:manualLayout>
                  <c:x val="2.7894002789400369E-2"/>
                  <c:y val="-2.8680688336520075E-2"/>
                </c:manualLayout>
              </c:layout>
              <c:showVal val="1"/>
            </c:dLbl>
            <c:dLbl>
              <c:idx val="2"/>
              <c:layout>
                <c:manualLayout>
                  <c:x val="1.2203626220362642E-2"/>
                  <c:y val="-2.8680688336520075E-2"/>
                </c:manualLayout>
              </c:layout>
              <c:showVal val="1"/>
            </c:dLbl>
            <c:dLbl>
              <c:idx val="3"/>
              <c:layout>
                <c:manualLayout>
                  <c:x val="2.4407252440725304E-2"/>
                  <c:y val="-1.912045889101344E-2"/>
                </c:manualLayout>
              </c:layout>
              <c:showVal val="1"/>
            </c:dLbl>
            <c:showVal val="1"/>
          </c:dLbls>
          <c:cat>
            <c:strRef>
              <c:f>Лист1!$A$2:$A$5</c:f>
              <c:strCache>
                <c:ptCount val="4"/>
                <c:pt idx="0">
                  <c:v>обеспечение деятельности библиотек </c:v>
                </c:pt>
                <c:pt idx="1">
                  <c:v>обеспечение деятельности клубных формирований </c:v>
                </c:pt>
                <c:pt idx="2">
                  <c:v>обеспечение деятельности музеев </c:v>
                </c:pt>
                <c:pt idx="3">
                  <c:v>прочие мероприятия в области культуры</c:v>
                </c:pt>
              </c:strCache>
            </c:strRef>
          </c:cat>
          <c:val>
            <c:numRef>
              <c:f>Лист1!$D$2:$D$5</c:f>
              <c:numCache>
                <c:formatCode>0.0%</c:formatCode>
                <c:ptCount val="4"/>
                <c:pt idx="0">
                  <c:v>9.0000000000000024E-2</c:v>
                </c:pt>
                <c:pt idx="1">
                  <c:v>0.55000000000000004</c:v>
                </c:pt>
                <c:pt idx="2">
                  <c:v>3.0000000000000002E-2</c:v>
                </c:pt>
                <c:pt idx="3">
                  <c:v>0.33000000000000052</c:v>
                </c:pt>
              </c:numCache>
            </c:numRef>
          </c:val>
        </c:ser>
        <c:shape val="box"/>
        <c:axId val="124338944"/>
        <c:axId val="124340480"/>
        <c:axId val="0"/>
      </c:bar3DChart>
      <c:catAx>
        <c:axId val="124338944"/>
        <c:scaling>
          <c:orientation val="minMax"/>
        </c:scaling>
        <c:axPos val="b"/>
        <c:tickLblPos val="nextTo"/>
        <c:crossAx val="124340480"/>
        <c:crosses val="autoZero"/>
        <c:auto val="1"/>
        <c:lblAlgn val="ctr"/>
        <c:lblOffset val="100"/>
      </c:catAx>
      <c:valAx>
        <c:axId val="124340480"/>
        <c:scaling>
          <c:orientation val="minMax"/>
        </c:scaling>
        <c:axPos val="l"/>
        <c:majorGridlines/>
        <c:numFmt formatCode="0.0%" sourceLinked="1"/>
        <c:tickLblPos val="nextTo"/>
        <c:crossAx val="124338944"/>
        <c:crosses val="autoZero"/>
        <c:crossBetween val="between"/>
      </c:valAx>
    </c:plotArea>
    <c:legend>
      <c:legendPos val="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4"/>
  <c:chart>
    <c:plotArea>
      <c:layout>
        <c:manualLayout>
          <c:layoutTarget val="inner"/>
          <c:xMode val="edge"/>
          <c:yMode val="edge"/>
          <c:x val="0.10569685039370079"/>
          <c:y val="7.4548702245552642E-2"/>
          <c:w val="0.8498587051618548"/>
          <c:h val="0.79822506561679785"/>
        </c:manualLayout>
      </c:layout>
      <c:barChart>
        <c:barDir val="col"/>
        <c:grouping val="clustered"/>
        <c:ser>
          <c:idx val="0"/>
          <c:order val="0"/>
          <c:dLbls>
            <c:showVal val="1"/>
          </c:dLbls>
          <c:cat>
            <c:strRef>
              <c:f>Соцэконом!$A$41:$E$41</c:f>
              <c:strCache>
                <c:ptCount val="5"/>
                <c:pt idx="0">
                  <c:v>2021г.</c:v>
                </c:pt>
                <c:pt idx="1">
                  <c:v>2022г.</c:v>
                </c:pt>
                <c:pt idx="2">
                  <c:v>2023г.</c:v>
                </c:pt>
                <c:pt idx="3">
                  <c:v>2024г.</c:v>
                </c:pt>
                <c:pt idx="4">
                  <c:v>2025г.</c:v>
                </c:pt>
              </c:strCache>
            </c:strRef>
          </c:cat>
          <c:val>
            <c:numRef>
              <c:f>Соцэконом!$A$42:$E$42</c:f>
              <c:numCache>
                <c:formatCode>0.0</c:formatCode>
                <c:ptCount val="5"/>
                <c:pt idx="0">
                  <c:v>127.8</c:v>
                </c:pt>
                <c:pt idx="1">
                  <c:v>141.30000000000001</c:v>
                </c:pt>
                <c:pt idx="2">
                  <c:v>159.5</c:v>
                </c:pt>
                <c:pt idx="3">
                  <c:v>175.6</c:v>
                </c:pt>
                <c:pt idx="4">
                  <c:v>189.9</c:v>
                </c:pt>
              </c:numCache>
            </c:numRef>
          </c:val>
        </c:ser>
        <c:axId val="122909824"/>
        <c:axId val="122911360"/>
      </c:barChart>
      <c:catAx>
        <c:axId val="122909824"/>
        <c:scaling>
          <c:orientation val="minMax"/>
        </c:scaling>
        <c:axPos val="b"/>
        <c:tickLblPos val="nextTo"/>
        <c:crossAx val="122911360"/>
        <c:crosses val="autoZero"/>
        <c:auto val="1"/>
        <c:lblAlgn val="ctr"/>
        <c:lblOffset val="100"/>
      </c:catAx>
      <c:valAx>
        <c:axId val="122911360"/>
        <c:scaling>
          <c:orientation val="minMax"/>
        </c:scaling>
        <c:axPos val="l"/>
        <c:majorGridlines/>
        <c:numFmt formatCode="0.0" sourceLinked="1"/>
        <c:tickLblPos val="nextTo"/>
        <c:crossAx val="122909824"/>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perspective val="30"/>
    </c:view3D>
    <c:plotArea>
      <c:layout>
        <c:manualLayout>
          <c:layoutTarget val="inner"/>
          <c:xMode val="edge"/>
          <c:yMode val="edge"/>
          <c:x val="0.11977992800651199"/>
          <c:y val="7.4548724584914336E-2"/>
          <c:w val="0.79930336832895643"/>
          <c:h val="0.79822506561679785"/>
        </c:manualLayout>
      </c:layout>
      <c:area3DChart>
        <c:grouping val="stacked"/>
        <c:ser>
          <c:idx val="0"/>
          <c:order val="0"/>
          <c:dLbls>
            <c:dLbl>
              <c:idx val="0"/>
              <c:layout>
                <c:manualLayout>
                  <c:x val="9.6969018271406363E-3"/>
                  <c:y val="-0.19635020117643012"/>
                </c:manualLayout>
              </c:layout>
              <c:showVal val="1"/>
            </c:dLbl>
            <c:dLbl>
              <c:idx val="1"/>
              <c:layout>
                <c:manualLayout>
                  <c:x val="-1.6161503045234428E-2"/>
                  <c:y val="-0.22553739324319641"/>
                </c:manualLayout>
              </c:layout>
              <c:showVal val="1"/>
            </c:dLbl>
            <c:dLbl>
              <c:idx val="2"/>
              <c:layout>
                <c:manualLayout>
                  <c:x val="-3.2323006090468191E-3"/>
                  <c:y val="-0.26003134750391993"/>
                </c:manualLayout>
              </c:layout>
              <c:showVal val="1"/>
            </c:dLbl>
            <c:dLbl>
              <c:idx val="3"/>
              <c:layout>
                <c:manualLayout>
                  <c:x val="-1.6161503045234428E-2"/>
                  <c:y val="-0.28391177737673007"/>
                </c:manualLayout>
              </c:layout>
              <c:showVal val="1"/>
            </c:dLbl>
            <c:dLbl>
              <c:idx val="4"/>
              <c:layout>
                <c:manualLayout>
                  <c:x val="-3.555530669951569E-2"/>
                  <c:y val="-0.30513882615255988"/>
                </c:manualLayout>
              </c:layout>
              <c:showVal val="1"/>
            </c:dLbl>
            <c:showVal val="1"/>
          </c:dLbls>
          <c:cat>
            <c:strRef>
              <c:f>Соцэконом!$A$61:$E$61</c:f>
              <c:strCache>
                <c:ptCount val="5"/>
                <c:pt idx="0">
                  <c:v>2021г.</c:v>
                </c:pt>
                <c:pt idx="1">
                  <c:v>2022г.</c:v>
                </c:pt>
                <c:pt idx="2">
                  <c:v>2023г.</c:v>
                </c:pt>
                <c:pt idx="3">
                  <c:v>2024г.</c:v>
                </c:pt>
                <c:pt idx="4">
                  <c:v>2025г.</c:v>
                </c:pt>
              </c:strCache>
            </c:strRef>
          </c:cat>
          <c:val>
            <c:numRef>
              <c:f>Соцэконом!$A$62:$E$62</c:f>
              <c:numCache>
                <c:formatCode>0.0</c:formatCode>
                <c:ptCount val="5"/>
                <c:pt idx="0">
                  <c:v>8925.4</c:v>
                </c:pt>
                <c:pt idx="1">
                  <c:v>10611.1</c:v>
                </c:pt>
                <c:pt idx="2">
                  <c:v>12086.6</c:v>
                </c:pt>
                <c:pt idx="3">
                  <c:v>13224.1</c:v>
                </c:pt>
                <c:pt idx="4">
                  <c:v>14419</c:v>
                </c:pt>
              </c:numCache>
            </c:numRef>
          </c:val>
        </c:ser>
        <c:axId val="122935552"/>
        <c:axId val="122941440"/>
        <c:axId val="0"/>
      </c:area3DChart>
      <c:catAx>
        <c:axId val="122935552"/>
        <c:scaling>
          <c:orientation val="minMax"/>
        </c:scaling>
        <c:axPos val="b"/>
        <c:tickLblPos val="nextTo"/>
        <c:crossAx val="122941440"/>
        <c:crosses val="autoZero"/>
        <c:auto val="1"/>
        <c:lblAlgn val="ctr"/>
        <c:lblOffset val="100"/>
      </c:catAx>
      <c:valAx>
        <c:axId val="122941440"/>
        <c:scaling>
          <c:orientation val="minMax"/>
        </c:scaling>
        <c:axPos val="l"/>
        <c:majorGridlines/>
        <c:numFmt formatCode="0.0" sourceLinked="1"/>
        <c:tickLblPos val="nextTo"/>
        <c:crossAx val="122935552"/>
        <c:crosses val="autoZero"/>
        <c:crossBetween val="midCat"/>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chart>
    <c:plotArea>
      <c:layout>
        <c:manualLayout>
          <c:layoutTarget val="inner"/>
          <c:xMode val="edge"/>
          <c:yMode val="edge"/>
          <c:x val="9.8766185476815566E-2"/>
          <c:y val="7.4548702245552642E-2"/>
          <c:w val="0.85678937007874278"/>
          <c:h val="0.79822506561679785"/>
        </c:manualLayout>
      </c:layout>
      <c:barChart>
        <c:barDir val="col"/>
        <c:grouping val="clustered"/>
        <c:ser>
          <c:idx val="0"/>
          <c:order val="0"/>
          <c:dLbls>
            <c:showVal val="1"/>
          </c:dLbls>
          <c:cat>
            <c:strRef>
              <c:f>'сред зп'!$A$3:$E$3</c:f>
              <c:strCache>
                <c:ptCount val="5"/>
                <c:pt idx="0">
                  <c:v>2021г.</c:v>
                </c:pt>
                <c:pt idx="1">
                  <c:v>2022г.</c:v>
                </c:pt>
                <c:pt idx="2">
                  <c:v>2023г.</c:v>
                </c:pt>
                <c:pt idx="3">
                  <c:v>2024г.</c:v>
                </c:pt>
                <c:pt idx="4">
                  <c:v>2025г.</c:v>
                </c:pt>
              </c:strCache>
            </c:strRef>
          </c:cat>
          <c:val>
            <c:numRef>
              <c:f>'сред зп'!$A$4:$E$4</c:f>
              <c:numCache>
                <c:formatCode>0.0</c:formatCode>
                <c:ptCount val="5"/>
                <c:pt idx="0">
                  <c:v>29</c:v>
                </c:pt>
                <c:pt idx="1">
                  <c:v>32.6</c:v>
                </c:pt>
                <c:pt idx="2" formatCode="General">
                  <c:v>35.800000000000004</c:v>
                </c:pt>
                <c:pt idx="3" formatCode="General">
                  <c:v>38.9</c:v>
                </c:pt>
                <c:pt idx="4" formatCode="General">
                  <c:v>41.4</c:v>
                </c:pt>
              </c:numCache>
            </c:numRef>
          </c:val>
        </c:ser>
        <c:axId val="123122432"/>
        <c:axId val="123123968"/>
      </c:barChart>
      <c:catAx>
        <c:axId val="123122432"/>
        <c:scaling>
          <c:orientation val="minMax"/>
        </c:scaling>
        <c:axPos val="b"/>
        <c:tickLblPos val="nextTo"/>
        <c:crossAx val="123123968"/>
        <c:crosses val="autoZero"/>
        <c:auto val="1"/>
        <c:lblAlgn val="ctr"/>
        <c:lblOffset val="100"/>
      </c:catAx>
      <c:valAx>
        <c:axId val="123123968"/>
        <c:scaling>
          <c:orientation val="minMax"/>
        </c:scaling>
        <c:axPos val="l"/>
        <c:majorGridlines/>
        <c:numFmt formatCode="0.0" sourceLinked="1"/>
        <c:tickLblPos val="nextTo"/>
        <c:crossAx val="123122432"/>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standard"/>
        <c:ser>
          <c:idx val="0"/>
          <c:order val="0"/>
          <c:tx>
            <c:strRef>
              <c:f>'Табл 2 '!$A$5</c:f>
              <c:strCache>
                <c:ptCount val="1"/>
                <c:pt idx="0">
                  <c:v>НАЛОГОВЫЕ И НЕНАЛОГОВЫЕ ДОХОДЫ</c:v>
                </c:pt>
              </c:strCache>
            </c:strRef>
          </c:tx>
          <c:cat>
            <c:strRef>
              <c:f>'Табл 2 '!$B$4:$D$4</c:f>
              <c:strCache>
                <c:ptCount val="3"/>
                <c:pt idx="0">
                  <c:v>План на 2023 год </c:v>
                </c:pt>
                <c:pt idx="1">
                  <c:v>План на 2024 год </c:v>
                </c:pt>
                <c:pt idx="2">
                  <c:v>План на 2025 год </c:v>
                </c:pt>
              </c:strCache>
            </c:strRef>
          </c:cat>
          <c:val>
            <c:numRef>
              <c:f>'Табл 2 '!$B$5:$D$5</c:f>
              <c:numCache>
                <c:formatCode>#,##0.0</c:formatCode>
                <c:ptCount val="3"/>
                <c:pt idx="0">
                  <c:v>283352.7</c:v>
                </c:pt>
                <c:pt idx="1">
                  <c:v>297969.09999999998</c:v>
                </c:pt>
                <c:pt idx="2">
                  <c:v>316900.2</c:v>
                </c:pt>
              </c:numCache>
            </c:numRef>
          </c:val>
        </c:ser>
        <c:ser>
          <c:idx val="1"/>
          <c:order val="1"/>
          <c:tx>
            <c:strRef>
              <c:f>'Табл 2 '!$A$6</c:f>
              <c:strCache>
                <c:ptCount val="1"/>
                <c:pt idx="0">
                  <c:v>БЕЗВОЗМЕЗДНЫЕ ПОСТУПЛЕНИЯ</c:v>
                </c:pt>
              </c:strCache>
            </c:strRef>
          </c:tx>
          <c:cat>
            <c:strRef>
              <c:f>'Табл 2 '!$B$4:$D$4</c:f>
              <c:strCache>
                <c:ptCount val="3"/>
                <c:pt idx="0">
                  <c:v>План на 2023 год </c:v>
                </c:pt>
                <c:pt idx="1">
                  <c:v>План на 2024 год </c:v>
                </c:pt>
                <c:pt idx="2">
                  <c:v>План на 2025 год </c:v>
                </c:pt>
              </c:strCache>
            </c:strRef>
          </c:cat>
          <c:val>
            <c:numRef>
              <c:f>'Табл 2 '!$B$6:$D$6</c:f>
              <c:numCache>
                <c:formatCode>#,##0.0</c:formatCode>
                <c:ptCount val="3"/>
                <c:pt idx="0">
                  <c:v>800959.9</c:v>
                </c:pt>
                <c:pt idx="1">
                  <c:v>696188.7</c:v>
                </c:pt>
                <c:pt idx="2">
                  <c:v>692389</c:v>
                </c:pt>
              </c:numCache>
            </c:numRef>
          </c:val>
        </c:ser>
        <c:shape val="cylinder"/>
        <c:axId val="123233792"/>
        <c:axId val="123235328"/>
        <c:axId val="123219968"/>
      </c:bar3DChart>
      <c:catAx>
        <c:axId val="123233792"/>
        <c:scaling>
          <c:orientation val="minMax"/>
        </c:scaling>
        <c:axPos val="b"/>
        <c:tickLblPos val="nextTo"/>
        <c:crossAx val="123235328"/>
        <c:crosses val="autoZero"/>
        <c:auto val="1"/>
        <c:lblAlgn val="ctr"/>
        <c:lblOffset val="100"/>
      </c:catAx>
      <c:valAx>
        <c:axId val="123235328"/>
        <c:scaling>
          <c:orientation val="minMax"/>
        </c:scaling>
        <c:axPos val="l"/>
        <c:majorGridlines/>
        <c:numFmt formatCode="#,##0.0" sourceLinked="1"/>
        <c:tickLblPos val="nextTo"/>
        <c:crossAx val="123233792"/>
        <c:crosses val="autoZero"/>
        <c:crossBetween val="between"/>
      </c:valAx>
      <c:serAx>
        <c:axId val="123219968"/>
        <c:scaling>
          <c:orientation val="minMax"/>
        </c:scaling>
        <c:delete val="1"/>
        <c:axPos val="b"/>
        <c:tickLblPos val="none"/>
        <c:crossAx val="123235328"/>
        <c:crosses val="autoZero"/>
      </c:serAx>
    </c:plotArea>
    <c:legend>
      <c:legendPos val="r"/>
      <c:legendEntry>
        <c:idx val="0"/>
        <c:txPr>
          <a:bodyPr/>
          <a:lstStyle/>
          <a:p>
            <a:pPr>
              <a:defRPr sz="1400" b="1">
                <a:latin typeface="Times New Roman" pitchFamily="18" charset="0"/>
                <a:cs typeface="Times New Roman" pitchFamily="18" charset="0"/>
              </a:defRPr>
            </a:pPr>
            <a:endParaRPr lang="ru-RU"/>
          </a:p>
        </c:txPr>
      </c:legendEntry>
      <c:legendEntry>
        <c:idx val="1"/>
        <c:txPr>
          <a:bodyPr/>
          <a:lstStyle/>
          <a:p>
            <a:pPr>
              <a:defRPr sz="1400" b="1">
                <a:latin typeface="Times New Roman" pitchFamily="18" charset="0"/>
                <a:cs typeface="Times New Roman" pitchFamily="18" charset="0"/>
              </a:defRPr>
            </a:pPr>
            <a:endParaRPr lang="ru-RU"/>
          </a:p>
        </c:txPr>
      </c:legendEntry>
      <c:layout>
        <c:manualLayout>
          <c:xMode val="edge"/>
          <c:yMode val="edge"/>
          <c:x val="0.756229788281784"/>
          <c:y val="0.1496755335642643"/>
          <c:w val="0.23423673645871179"/>
          <c:h val="0.611148097972532"/>
        </c:manualLayout>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структура!$B$5</c:f>
              <c:strCache>
                <c:ptCount val="1"/>
                <c:pt idx="0">
                  <c:v>План на 2023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структура!$B$6:$B$16</c:f>
              <c:numCache>
                <c:formatCode>#,##0.0</c:formatCode>
                <c:ptCount val="11"/>
                <c:pt idx="0">
                  <c:v>189810.6</c:v>
                </c:pt>
                <c:pt idx="1">
                  <c:v>18901.599999999951</c:v>
                </c:pt>
                <c:pt idx="2">
                  <c:v>100</c:v>
                </c:pt>
                <c:pt idx="3">
                  <c:v>19158.7</c:v>
                </c:pt>
                <c:pt idx="4">
                  <c:v>10960</c:v>
                </c:pt>
                <c:pt idx="5">
                  <c:v>18125</c:v>
                </c:pt>
                <c:pt idx="6">
                  <c:v>6150</c:v>
                </c:pt>
                <c:pt idx="7">
                  <c:v>8483.1</c:v>
                </c:pt>
                <c:pt idx="8">
                  <c:v>400</c:v>
                </c:pt>
                <c:pt idx="9">
                  <c:v>9763.7000000000007</c:v>
                </c:pt>
                <c:pt idx="10">
                  <c:v>1500</c:v>
                </c:pt>
              </c:numCache>
            </c:numRef>
          </c:val>
        </c:ser>
        <c:ser>
          <c:idx val="1"/>
          <c:order val="1"/>
          <c:tx>
            <c:strRef>
              <c:f>структура!$C$5</c:f>
              <c:strCache>
                <c:ptCount val="1"/>
                <c:pt idx="0">
                  <c:v>План на 2024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структура!$C$6:$C$16</c:f>
              <c:numCache>
                <c:formatCode>#,##0.0</c:formatCode>
                <c:ptCount val="11"/>
                <c:pt idx="0">
                  <c:v>201493.1</c:v>
                </c:pt>
                <c:pt idx="1">
                  <c:v>19424.900000000001</c:v>
                </c:pt>
                <c:pt idx="2">
                  <c:v>80</c:v>
                </c:pt>
                <c:pt idx="3">
                  <c:v>20116.599999999951</c:v>
                </c:pt>
                <c:pt idx="4">
                  <c:v>11440</c:v>
                </c:pt>
                <c:pt idx="5">
                  <c:v>18125</c:v>
                </c:pt>
                <c:pt idx="6">
                  <c:v>6525</c:v>
                </c:pt>
                <c:pt idx="7">
                  <c:v>7984.8</c:v>
                </c:pt>
                <c:pt idx="8">
                  <c:v>500</c:v>
                </c:pt>
                <c:pt idx="9">
                  <c:v>10679.7</c:v>
                </c:pt>
                <c:pt idx="10">
                  <c:v>1600</c:v>
                </c:pt>
              </c:numCache>
            </c:numRef>
          </c:val>
        </c:ser>
        <c:ser>
          <c:idx val="2"/>
          <c:order val="2"/>
          <c:tx>
            <c:strRef>
              <c:f>структура!$D$5</c:f>
              <c:strCache>
                <c:ptCount val="1"/>
                <c:pt idx="0">
                  <c:v>План на 2025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структура!$D$6:$D$16</c:f>
              <c:numCache>
                <c:formatCode>#,##0.0</c:formatCode>
                <c:ptCount val="11"/>
                <c:pt idx="0">
                  <c:v>221968.1</c:v>
                </c:pt>
                <c:pt idx="1">
                  <c:v>19873.900000000001</c:v>
                </c:pt>
                <c:pt idx="2">
                  <c:v>80</c:v>
                </c:pt>
                <c:pt idx="3">
                  <c:v>21323.599999999951</c:v>
                </c:pt>
                <c:pt idx="4">
                  <c:v>11942</c:v>
                </c:pt>
                <c:pt idx="5">
                  <c:v>18125</c:v>
                </c:pt>
                <c:pt idx="6">
                  <c:v>6580</c:v>
                </c:pt>
                <c:pt idx="7">
                  <c:v>7785.9</c:v>
                </c:pt>
                <c:pt idx="8">
                  <c:v>600</c:v>
                </c:pt>
                <c:pt idx="9">
                  <c:v>6921.7</c:v>
                </c:pt>
                <c:pt idx="10">
                  <c:v>1700</c:v>
                </c:pt>
              </c:numCache>
            </c:numRef>
          </c:val>
        </c:ser>
        <c:axId val="123428864"/>
        <c:axId val="123430400"/>
      </c:barChart>
      <c:dateAx>
        <c:axId val="123428864"/>
        <c:scaling>
          <c:orientation val="minMax"/>
        </c:scaling>
        <c:axPos val="b"/>
        <c:tickLblPos val="nextTo"/>
        <c:txPr>
          <a:bodyPr/>
          <a:lstStyle/>
          <a:p>
            <a:pPr>
              <a:defRPr sz="1200">
                <a:latin typeface="Times New Roman" pitchFamily="18" charset="0"/>
                <a:cs typeface="Times New Roman" pitchFamily="18" charset="0"/>
              </a:defRPr>
            </a:pPr>
            <a:endParaRPr lang="ru-RU"/>
          </a:p>
        </c:txPr>
        <c:crossAx val="123430400"/>
        <c:crosses val="autoZero"/>
        <c:lblOffset val="100"/>
        <c:baseTimeUnit val="days"/>
      </c:dateAx>
      <c:valAx>
        <c:axId val="123430400"/>
        <c:scaling>
          <c:orientation val="minMax"/>
        </c:scaling>
        <c:axPos val="l"/>
        <c:majorGridlines/>
        <c:numFmt formatCode="#,##0.0" sourceLinked="1"/>
        <c:tickLblPos val="nextTo"/>
        <c:crossAx val="123428864"/>
        <c:crosses val="autoZero"/>
        <c:crossBetween val="between"/>
      </c:valAx>
    </c:plotArea>
    <c:legend>
      <c:legendPos val="r"/>
      <c:layout>
        <c:manualLayout>
          <c:xMode val="edge"/>
          <c:yMode val="edge"/>
          <c:x val="0.83504518016516682"/>
          <c:y val="5.8754104681609055E-2"/>
          <c:w val="0.15487657456049891"/>
          <c:h val="0.70612246231678277"/>
        </c:manualLayout>
      </c:layout>
      <c:txPr>
        <a:bodyPr/>
        <a:lstStyle/>
        <a:p>
          <a:pPr>
            <a:defRPr sz="1600" b="1">
              <a:latin typeface="Times New Roman" pitchFamily="18" charset="0"/>
              <a:cs typeface="Times New Roman" pitchFamily="18" charset="0"/>
            </a:defRPr>
          </a:pPr>
          <a:endParaRPr lang="ru-RU"/>
        </a:p>
      </c:txPr>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9579283826088811"/>
          <c:y val="0.19186176670218102"/>
          <c:w val="0.34877108899227388"/>
          <c:h val="0.74866236016855581"/>
        </c:manualLayout>
      </c:layout>
      <c:pieChart>
        <c:varyColors val="1"/>
        <c:firstSliceAng val="0"/>
      </c:pieChart>
    </c:plotArea>
    <c:legend>
      <c:legendPos val="r"/>
      <c:layout>
        <c:manualLayout>
          <c:xMode val="edge"/>
          <c:yMode val="edge"/>
          <c:x val="0.73736010327440171"/>
          <c:y val="0.14795137276088391"/>
          <c:w val="0.23032523617671671"/>
          <c:h val="0.62275720530634704"/>
        </c:manualLayout>
      </c:layout>
    </c:legend>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9579283826088811"/>
          <c:y val="0.19186176670218102"/>
          <c:w val="0.34877108899227388"/>
          <c:h val="0.74866236016855581"/>
        </c:manualLayout>
      </c:layout>
      <c:pieChart>
        <c:varyColors val="1"/>
        <c:ser>
          <c:idx val="0"/>
          <c:order val="0"/>
          <c:tx>
            <c:strRef>
              <c:f>'Налоговые  2019 - 2021'!$B$7</c:f>
              <c:strCache>
                <c:ptCount val="1"/>
                <c:pt idx="0">
                  <c:v>План на 2023 год </c:v>
                </c:pt>
              </c:strCache>
            </c:strRef>
          </c:tx>
          <c:dLbls>
            <c:dLbl>
              <c:idx val="0"/>
              <c:layout>
                <c:manualLayout>
                  <c:x val="1.3692004011867848E-2"/>
                  <c:y val="0.14308864884927044"/>
                </c:manualLayout>
              </c:layout>
              <c:showCatName val="1"/>
              <c:showPercent val="1"/>
            </c:dLbl>
            <c:dLbl>
              <c:idx val="1"/>
              <c:layout>
                <c:manualLayout>
                  <c:x val="2.399798997959331E-2"/>
                  <c:y val="0.12709625632629631"/>
                </c:manualLayout>
              </c:layout>
              <c:showCatName val="1"/>
              <c:showPercent val="1"/>
            </c:dLbl>
            <c:dLbl>
              <c:idx val="2"/>
              <c:layout>
                <c:manualLayout>
                  <c:x val="-4.6598721025897023E-2"/>
                  <c:y val="8.2999045573848726E-2"/>
                </c:manualLayout>
              </c:layout>
              <c:showCatName val="1"/>
              <c:showPercent val="1"/>
            </c:dLbl>
            <c:dLbl>
              <c:idx val="3"/>
              <c:layout>
                <c:manualLayout>
                  <c:x val="-6.8267545212859049E-2"/>
                  <c:y val="8.1486093404620503E-3"/>
                </c:manualLayout>
              </c:layout>
              <c:showCatName val="1"/>
              <c:showPercent val="1"/>
            </c:dLbl>
            <c:dLbl>
              <c:idx val="4"/>
              <c:layout>
                <c:manualLayout>
                  <c:x val="3.7006115741813673E-3"/>
                  <c:y val="-7.8070634897104932E-2"/>
                </c:manualLayout>
              </c:layout>
              <c:showCatName val="1"/>
              <c:showPercent val="1"/>
            </c:dLbl>
            <c:dLbl>
              <c:idx val="5"/>
              <c:layout>
                <c:manualLayout>
                  <c:x val="9.8396601436355452E-2"/>
                  <c:y val="-1.4143011344232891E-2"/>
                </c:manualLayout>
              </c:layout>
              <c:showCatName val="1"/>
              <c:showPercent val="1"/>
            </c:dLbl>
            <c:txPr>
              <a:bodyPr/>
              <a:lstStyle/>
              <a:p>
                <a:pPr>
                  <a:defRPr sz="1400" b="1">
                    <a:latin typeface="Times New Roman" pitchFamily="18" charset="0"/>
                    <a:cs typeface="Times New Roman" pitchFamily="18" charset="0"/>
                  </a:defRPr>
                </a:pPr>
                <a:endParaRPr lang="ru-RU"/>
              </a:p>
            </c:txPr>
            <c:showCatName val="1"/>
            <c:showPercent val="1"/>
            <c:showLeaderLines val="1"/>
          </c:dLbls>
          <c:cat>
            <c:strRef>
              <c:f>'Налоговые  2019 - 2021'!$A$8:$A$13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2019 - 2021'!$B$8:$B$13</c:f>
              <c:numCache>
                <c:formatCode>#,##0.0</c:formatCode>
                <c:ptCount val="6"/>
                <c:pt idx="0">
                  <c:v>189810.6</c:v>
                </c:pt>
                <c:pt idx="1">
                  <c:v>18901.599999999951</c:v>
                </c:pt>
                <c:pt idx="2">
                  <c:v>19158.7</c:v>
                </c:pt>
                <c:pt idx="3">
                  <c:v>10960</c:v>
                </c:pt>
                <c:pt idx="4">
                  <c:v>18125</c:v>
                </c:pt>
                <c:pt idx="5">
                  <c:v>6150</c:v>
                </c:pt>
              </c:numCache>
            </c:numRef>
          </c:val>
        </c:ser>
        <c:firstSliceAng val="0"/>
      </c:pieChart>
    </c:plotArea>
    <c:legend>
      <c:legendPos val="r"/>
      <c:layout>
        <c:manualLayout>
          <c:xMode val="edge"/>
          <c:yMode val="edge"/>
          <c:x val="0.65086220694410735"/>
          <c:y val="3.8671742706135138E-2"/>
          <c:w val="0.31682313250701288"/>
          <c:h val="0.90576371705529402"/>
        </c:manualLayout>
      </c:layout>
      <c:txPr>
        <a:bodyPr/>
        <a:lstStyle/>
        <a:p>
          <a:pPr>
            <a:defRPr sz="1400" b="1">
              <a:latin typeface="Times New Roman" pitchFamily="18" charset="0"/>
              <a:cs typeface="Times New Roman" pitchFamily="18" charset="0"/>
            </a:defRPr>
          </a:pPr>
          <a:endParaRPr lang="ru-RU"/>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6C67EFD1-2759-41A2-894B-B20D194AA49C}" type="datetimeFigureOut">
              <a:rPr lang="ru-RU" smtClean="0"/>
              <a:pPr/>
              <a:t>09.12.2022</a:t>
            </a:fld>
            <a:endParaRPr lang="ru-RU" dirty="0"/>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2" y="9428583"/>
            <a:ext cx="2945659" cy="49633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5" y="9428583"/>
            <a:ext cx="2945659" cy="496332"/>
          </a:xfrm>
          <a:prstGeom prst="rect">
            <a:avLst/>
          </a:prstGeom>
        </p:spPr>
        <p:txBody>
          <a:bodyPr vert="horz" lIns="91440" tIns="45720" rIns="91440" bIns="45720" rtlCol="0" anchor="b"/>
          <a:lstStyle>
            <a:lvl1pPr algn="r">
              <a:defRPr sz="1200"/>
            </a:lvl1pPr>
          </a:lstStyle>
          <a:p>
            <a:fld id="{CA36A485-9F61-4DEB-8E8D-D2C1108A4B1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20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09.12.2022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09.12.2022</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mailto:fo35pugach@mail.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1025" name="Рисунок 7" descr="gerb"/>
          <p:cNvPicPr>
            <a:picLocks noChangeAspect="1" noChangeArrowheads="1"/>
          </p:cNvPicPr>
          <p:nvPr/>
        </p:nvPicPr>
        <p:blipFill>
          <a:blip r:embed="rId3" cstate="print"/>
          <a:srcRect/>
          <a:stretch>
            <a:fillRect/>
          </a:stretch>
        </p:blipFill>
        <p:spPr bwMode="auto">
          <a:xfrm>
            <a:off x="4071934" y="142852"/>
            <a:ext cx="1196975" cy="1600200"/>
          </a:xfrm>
          <a:prstGeom prst="rect">
            <a:avLst/>
          </a:prstGeom>
          <a:noFill/>
        </p:spPr>
      </p:pic>
      <p:sp>
        <p:nvSpPr>
          <p:cNvPr id="1027" name="Rectangle 3"/>
          <p:cNvSpPr>
            <a:spLocks noChangeArrowheads="1"/>
          </p:cNvSpPr>
          <p:nvPr/>
        </p:nvSpPr>
        <p:spPr bwMode="auto">
          <a:xfrm>
            <a:off x="357158" y="1785926"/>
            <a:ext cx="857256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Бюджет для граждан на 202</a:t>
            </a:r>
            <a:r>
              <a:rPr kumimoji="0" lang="en-US"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3</a:t>
            </a: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год и </a:t>
            </a: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плановый период 202</a:t>
            </a:r>
            <a:r>
              <a:rPr kumimoji="0" lang="en-US"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4</a:t>
            </a: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и 202</a:t>
            </a:r>
            <a:r>
              <a:rPr kumimoji="0" lang="en-US"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5</a:t>
            </a: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основании решения Собрания Пугачевского муниципального района Саратовской области от             7 декабря 2022 года №69 «О бюджете Пугачевского муниципального района на 202</a:t>
            </a:r>
            <a:r>
              <a:rPr kumimoji="0" lang="en-US"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3</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год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и на плановый период 202</a:t>
            </a:r>
            <a:r>
              <a:rPr kumimoji="0" lang="en-US"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4</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и 202</a:t>
            </a:r>
            <a:r>
              <a:rPr kumimoji="0" lang="en-US"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5</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28596" y="357166"/>
            <a:ext cx="8429684"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effectLst/>
                <a:latin typeface="Arial" pitchFamily="34" charset="0"/>
                <a:ea typeface="Times New Roman" pitchFamily="18" charset="0"/>
                <a:cs typeface="Arial" pitchFamily="34" charset="0"/>
              </a:rPr>
              <a:t>Составление проекта районного бюджета – сложный и многоуровневый процесс, основанный на правовых нормах. Формирование, рассмотрение проекта районного бюджета происходят  ежегодно. </a:t>
            </a:r>
          </a:p>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endParaRPr kumimoji="0" lang="ru-RU" sz="600" b="0" i="0" u="none" strike="noStrike" cap="none" normalizeH="0" baseline="0" dirty="0" smtClean="0">
              <a:ln>
                <a:noFill/>
              </a:ln>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effectLst/>
                <a:latin typeface="Arial" pitchFamily="34" charset="0"/>
                <a:ea typeface="Times New Roman" pitchFamily="18" charset="0"/>
                <a:cs typeface="Arial" pitchFamily="34" charset="0"/>
              </a:rPr>
              <a:t>Составление проекта бюджета</a:t>
            </a:r>
            <a:r>
              <a:rPr kumimoji="0" lang="ru-RU" sz="1800" b="0" i="0" u="none" strike="noStrike" cap="none" normalizeH="0" baseline="0" dirty="0" smtClean="0">
                <a:ln>
                  <a:noFill/>
                </a:ln>
                <a:effectLst/>
                <a:latin typeface="Arial" pitchFamily="34" charset="0"/>
                <a:ea typeface="Times New Roman" pitchFamily="18" charset="0"/>
                <a:cs typeface="Arial" pitchFamily="34" charset="0"/>
              </a:rPr>
              <a:t>: До начала составления проекта районного бюджета администрацией Пугачевского муниципального района принимается нормативно-правовой акт, в котором определяются ответственные исполнители, порядок и сроки работы над документами и материалами, необходимыми для составления проекта районного бюджета. Непосредственное составление свода районного бюджета осуществляется финансовым управлением администрации Пугачевского муниципального района. Составленный проект районного бюджета финансовое управлением администрации Пугачевского муниципального района представляет на рассмотрение главе Пугачевского муниципального района. Глава ПМР представляет на рассмотрение в Собрание Пугачевского муниципального района проект решения о районном бюджете.</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effectLst/>
                <a:latin typeface="Arial" pitchFamily="34" charset="0"/>
                <a:ea typeface="Times New Roman" pitchFamily="18" charset="0"/>
                <a:cs typeface="Arial" pitchFamily="34" charset="0"/>
              </a:rPr>
              <a:t>Рассмотрение проекта бюдже</a:t>
            </a:r>
            <a:r>
              <a:rPr kumimoji="0" lang="ru-RU" sz="1800" b="1" i="0" u="none" strike="noStrike" cap="none" normalizeH="0" baseline="0" dirty="0" smtClean="0">
                <a:ln>
                  <a:noFill/>
                </a:ln>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effectLst/>
                <a:latin typeface="Arial" pitchFamily="34" charset="0"/>
                <a:ea typeface="Times New Roman" pitchFamily="18" charset="0"/>
                <a:cs typeface="Arial" pitchFamily="34" charset="0"/>
              </a:rPr>
              <a:t>: Проект районного бюджета рассматривается на публичных слушаниях, депутатами на бюджетной комиссии и заседаниях.</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effectLst/>
                <a:latin typeface="Arial" pitchFamily="34" charset="0"/>
                <a:ea typeface="Times New Roman" pitchFamily="18" charset="0"/>
                <a:cs typeface="Arial" pitchFamily="34" charset="0"/>
              </a:rPr>
              <a:t>Утверждение бюдже</a:t>
            </a:r>
            <a:r>
              <a:rPr kumimoji="0" lang="ru-RU" sz="1800" b="1" i="0" u="none" strike="noStrike" cap="none" normalizeH="0" baseline="0" dirty="0" smtClean="0">
                <a:ln>
                  <a:noFill/>
                </a:ln>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effectLst/>
                <a:latin typeface="Arial" pitchFamily="34" charset="0"/>
                <a:ea typeface="Times New Roman" pitchFamily="18" charset="0"/>
                <a:cs typeface="Arial" pitchFamily="34" charset="0"/>
              </a:rPr>
              <a:t>: Решение о районном бюджете на очередной финансовый год и плановый период утверждается Собранием  Пугачевского  муниципального района.</a:t>
            </a:r>
            <a:endParaRPr kumimoji="0" lang="ru-RU" sz="600" b="0" i="0" u="none" strike="noStrike" cap="none" normalizeH="0" baseline="0" dirty="0" smtClean="0">
              <a:ln>
                <a:noFill/>
              </a:ln>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2552695"/>
          <a:ext cx="6096000" cy="1752610"/>
        </p:xfrm>
        <a:graphic>
          <a:graphicData uri="http://schemas.openxmlformats.org/drawingml/2006/table">
            <a:tbl>
              <a:tblPr/>
              <a:tblGrid>
                <a:gridCol w="1523794"/>
                <a:gridCol w="1523794"/>
                <a:gridCol w="1524206"/>
                <a:gridCol w="1524206"/>
              </a:tblGrid>
              <a:tr h="1752610">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r>
                        <a:rPr lang="ru-RU" sz="1300" b="1" dirty="0">
                          <a:latin typeface="Times New Roman"/>
                          <a:ea typeface="Times New Roman"/>
                        </a:rPr>
                        <a:t>      </a:t>
                      </a: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r>
            </a:tbl>
          </a:graphicData>
        </a:graphic>
      </p:graphicFrame>
      <p:pic>
        <p:nvPicPr>
          <p:cNvPr id="3" name="Рисунок 2" descr="Описание: http://im2-tub-ru.yandex.net/i?id=420006276-11-72&amp;n=21"/>
          <p:cNvPicPr>
            <a:picLocks noChangeAspect="1"/>
          </p:cNvPicPr>
          <p:nvPr/>
        </p:nvPicPr>
        <p:blipFill>
          <a:blip r:embed="rId2"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714876" y="1500174"/>
            <a:ext cx="1637665" cy="2488690"/>
          </a:xfrm>
          <a:prstGeom prst="rect">
            <a:avLst/>
          </a:prstGeom>
          <a:noFill/>
          <a:ln>
            <a:noFill/>
          </a:ln>
          <a:scene3d>
            <a:camera prst="isometricOffAxis2Left"/>
            <a:lightRig rig="threePt" dir="t"/>
          </a:scene3d>
          <a:sp3d>
            <a:bevelT w="114300" prst="artDeco"/>
          </a:sp3d>
        </p:spPr>
      </p:pic>
      <p:pic>
        <p:nvPicPr>
          <p:cNvPr id="4" name="Рисунок 3"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357422" y="1500174"/>
            <a:ext cx="1632431" cy="2483365"/>
          </a:xfrm>
          <a:prstGeom prst="rect">
            <a:avLst/>
          </a:prstGeom>
          <a:noFill/>
          <a:ln>
            <a:noFill/>
          </a:ln>
          <a:scene3d>
            <a:camera prst="orthographicFront"/>
            <a:lightRig rig="threePt" dir="t"/>
          </a:scene3d>
          <a:sp3d>
            <a:bevelT w="114300" prst="artDeco"/>
          </a:sp3d>
        </p:spPr>
      </p:pic>
      <p:pic>
        <p:nvPicPr>
          <p:cNvPr id="5" name="Рисунок 4" descr="Описание: http://im2-tub-ru.yandex.net/i?id=420006276-11-72&amp;n=21"/>
          <p:cNvPicPr>
            <a:picLocks noChangeAspect="1"/>
          </p:cNvPicPr>
          <p:nvPr/>
        </p:nvPicPr>
        <p:blipFill>
          <a:blip r:embed="rId4"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215206" y="1785926"/>
            <a:ext cx="1637411" cy="1705610"/>
          </a:xfrm>
          <a:prstGeom prst="rect">
            <a:avLst/>
          </a:prstGeom>
          <a:noFill/>
          <a:ln>
            <a:noFill/>
          </a:ln>
          <a:scene3d>
            <a:camera prst="orthographicFront"/>
            <a:lightRig rig="threePt" dir="t"/>
          </a:scene3d>
          <a:sp3d>
            <a:bevelT w="152400" h="50800" prst="softRound"/>
          </a:sp3d>
        </p:spPr>
      </p:pic>
      <p:pic>
        <p:nvPicPr>
          <p:cNvPr id="6" name="Рисунок 5"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57158" y="1785926"/>
            <a:ext cx="1637665" cy="1705356"/>
          </a:xfrm>
          <a:prstGeom prst="rect">
            <a:avLst/>
          </a:prstGeom>
          <a:noFill/>
          <a:ln>
            <a:noFill/>
          </a:ln>
          <a:scene3d>
            <a:camera prst="isometricOffAxis2Left"/>
            <a:lightRig rig="threePt" dir="t"/>
          </a:scene3d>
          <a:sp3d>
            <a:bevelT w="152400" h="50800" prst="softRound"/>
          </a:sp3d>
        </p:spPr>
      </p:pic>
      <p:sp>
        <p:nvSpPr>
          <p:cNvPr id="28684" name="Развернутая стрелка 24"/>
          <p:cNvSpPr>
            <a:spLocks/>
          </p:cNvSpPr>
          <p:nvPr/>
        </p:nvSpPr>
        <p:spPr bwMode="auto">
          <a:xfrm>
            <a:off x="1071538" y="1214422"/>
            <a:ext cx="409575" cy="927100"/>
          </a:xfrm>
          <a:custGeom>
            <a:avLst/>
            <a:gdLst>
              <a:gd name="T0" fmla="*/ 0 w 408940"/>
              <a:gd name="T1" fmla="*/ 927735 h 927735"/>
              <a:gd name="T2" fmla="*/ 0 w 408940"/>
              <a:gd name="T3" fmla="*/ 178911 h 927735"/>
              <a:gd name="T4" fmla="*/ 178911 w 408940"/>
              <a:gd name="T5" fmla="*/ 0 h 927735"/>
              <a:gd name="T6" fmla="*/ 178911 w 408940"/>
              <a:gd name="T7" fmla="*/ 0 h 927735"/>
              <a:gd name="T8" fmla="*/ 357822 w 408940"/>
              <a:gd name="T9" fmla="*/ 178911 h 927735"/>
              <a:gd name="T10" fmla="*/ 357823 w 408940"/>
              <a:gd name="T11" fmla="*/ 593566 h 927735"/>
              <a:gd name="T12" fmla="*/ 408940 w 408940"/>
              <a:gd name="T13" fmla="*/ 593566 h 927735"/>
              <a:gd name="T14" fmla="*/ 306705 w 408940"/>
              <a:gd name="T15" fmla="*/ 695801 h 927735"/>
              <a:gd name="T16" fmla="*/ 204470 w 408940"/>
              <a:gd name="T17" fmla="*/ 593566 h 927735"/>
              <a:gd name="T18" fmla="*/ 255588 w 408940"/>
              <a:gd name="T19" fmla="*/ 593566 h 927735"/>
              <a:gd name="T20" fmla="*/ 255588 w 408940"/>
              <a:gd name="T21" fmla="*/ 178911 h 927735"/>
              <a:gd name="T22" fmla="*/ 178912 w 408940"/>
              <a:gd name="T23" fmla="*/ 102235 h 927735"/>
              <a:gd name="T24" fmla="*/ 178911 w 408940"/>
              <a:gd name="T25" fmla="*/ 102235 h 927735"/>
              <a:gd name="T26" fmla="*/ 102235 w 408940"/>
              <a:gd name="T27" fmla="*/ 178911 h 927735"/>
              <a:gd name="T28" fmla="*/ 102235 w 408940"/>
              <a:gd name="T29" fmla="*/ 927735 h 927735"/>
              <a:gd name="T30" fmla="*/ 0 w 408940"/>
              <a:gd name="T31" fmla="*/ 927735 h 9277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8940" h="927735">
                <a:moveTo>
                  <a:pt x="0" y="927735"/>
                </a:moveTo>
                <a:lnTo>
                  <a:pt x="0" y="178911"/>
                </a:lnTo>
                <a:cubicBezTo>
                  <a:pt x="0" y="80101"/>
                  <a:pt x="80101" y="0"/>
                  <a:pt x="178911" y="0"/>
                </a:cubicBezTo>
                <a:lnTo>
                  <a:pt x="178911" y="0"/>
                </a:lnTo>
                <a:cubicBezTo>
                  <a:pt x="277721" y="0"/>
                  <a:pt x="357822" y="80101"/>
                  <a:pt x="357822" y="178911"/>
                </a:cubicBezTo>
                <a:cubicBezTo>
                  <a:pt x="357822" y="317129"/>
                  <a:pt x="357823" y="455348"/>
                  <a:pt x="357823" y="593566"/>
                </a:cubicBezTo>
                <a:lnTo>
                  <a:pt x="408940" y="593566"/>
                </a:lnTo>
                <a:lnTo>
                  <a:pt x="306705" y="695801"/>
                </a:lnTo>
                <a:lnTo>
                  <a:pt x="204470" y="593566"/>
                </a:lnTo>
                <a:lnTo>
                  <a:pt x="255588" y="593566"/>
                </a:lnTo>
                <a:lnTo>
                  <a:pt x="255588" y="178911"/>
                </a:lnTo>
                <a:cubicBezTo>
                  <a:pt x="255588" y="136564"/>
                  <a:pt x="221259" y="102235"/>
                  <a:pt x="178912" y="102235"/>
                </a:cubicBezTo>
                <a:lnTo>
                  <a:pt x="178911" y="102235"/>
                </a:lnTo>
                <a:cubicBezTo>
                  <a:pt x="136564" y="102235"/>
                  <a:pt x="102235" y="136564"/>
                  <a:pt x="102235" y="178911"/>
                </a:cubicBezTo>
                <a:lnTo>
                  <a:pt x="102235" y="927735"/>
                </a:lnTo>
                <a:lnTo>
                  <a:pt x="0" y="927735"/>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1" name="Развернутая стрелка 27"/>
          <p:cNvSpPr>
            <a:spLocks/>
          </p:cNvSpPr>
          <p:nvPr/>
        </p:nvSpPr>
        <p:spPr bwMode="auto">
          <a:xfrm>
            <a:off x="5429256" y="1142984"/>
            <a:ext cx="381000" cy="995362"/>
          </a:xfrm>
          <a:custGeom>
            <a:avLst/>
            <a:gdLst>
              <a:gd name="T0" fmla="*/ 0 w 381635"/>
              <a:gd name="T1" fmla="*/ 995680 h 995680"/>
              <a:gd name="T2" fmla="*/ 0 w 381635"/>
              <a:gd name="T3" fmla="*/ 166965 h 995680"/>
              <a:gd name="T4" fmla="*/ 166965 w 381635"/>
              <a:gd name="T5" fmla="*/ 0 h 995680"/>
              <a:gd name="T6" fmla="*/ 166965 w 381635"/>
              <a:gd name="T7" fmla="*/ 0 h 995680"/>
              <a:gd name="T8" fmla="*/ 333930 w 381635"/>
              <a:gd name="T9" fmla="*/ 166965 h 995680"/>
              <a:gd name="T10" fmla="*/ 333931 w 381635"/>
              <a:gd name="T11" fmla="*/ 651351 h 995680"/>
              <a:gd name="T12" fmla="*/ 381635 w 381635"/>
              <a:gd name="T13" fmla="*/ 651351 h 995680"/>
              <a:gd name="T14" fmla="*/ 286226 w 381635"/>
              <a:gd name="T15" fmla="*/ 746760 h 995680"/>
              <a:gd name="T16" fmla="*/ 190818 w 381635"/>
              <a:gd name="T17" fmla="*/ 651351 h 995680"/>
              <a:gd name="T18" fmla="*/ 238522 w 381635"/>
              <a:gd name="T19" fmla="*/ 651351 h 995680"/>
              <a:gd name="T20" fmla="*/ 238522 w 381635"/>
              <a:gd name="T21" fmla="*/ 166965 h 995680"/>
              <a:gd name="T22" fmla="*/ 166965 w 381635"/>
              <a:gd name="T23" fmla="*/ 95408 h 995680"/>
              <a:gd name="T24" fmla="*/ 166965 w 381635"/>
              <a:gd name="T25" fmla="*/ 95409 h 995680"/>
              <a:gd name="T26" fmla="*/ 95408 w 381635"/>
              <a:gd name="T27" fmla="*/ 166966 h 995680"/>
              <a:gd name="T28" fmla="*/ 95409 w 381635"/>
              <a:gd name="T29" fmla="*/ 995680 h 995680"/>
              <a:gd name="T30" fmla="*/ 0 w 381635"/>
              <a:gd name="T31" fmla="*/ 995680 h 9956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1635" h="995680">
                <a:moveTo>
                  <a:pt x="0" y="995680"/>
                </a:moveTo>
                <a:lnTo>
                  <a:pt x="0" y="166965"/>
                </a:lnTo>
                <a:cubicBezTo>
                  <a:pt x="0" y="74753"/>
                  <a:pt x="74753" y="0"/>
                  <a:pt x="166965" y="0"/>
                </a:cubicBezTo>
                <a:lnTo>
                  <a:pt x="166965" y="0"/>
                </a:lnTo>
                <a:cubicBezTo>
                  <a:pt x="259177" y="0"/>
                  <a:pt x="333930" y="74753"/>
                  <a:pt x="333930" y="166965"/>
                </a:cubicBezTo>
                <a:cubicBezTo>
                  <a:pt x="333930" y="328427"/>
                  <a:pt x="333931" y="489889"/>
                  <a:pt x="333931" y="651351"/>
                </a:cubicBezTo>
                <a:lnTo>
                  <a:pt x="381635" y="651351"/>
                </a:lnTo>
                <a:lnTo>
                  <a:pt x="286226" y="746760"/>
                </a:lnTo>
                <a:lnTo>
                  <a:pt x="190818" y="651351"/>
                </a:lnTo>
                <a:lnTo>
                  <a:pt x="238522" y="651351"/>
                </a:lnTo>
                <a:lnTo>
                  <a:pt x="238522" y="166965"/>
                </a:lnTo>
                <a:cubicBezTo>
                  <a:pt x="238522" y="127445"/>
                  <a:pt x="206485" y="95408"/>
                  <a:pt x="166965" y="95408"/>
                </a:cubicBezTo>
                <a:lnTo>
                  <a:pt x="166965" y="95409"/>
                </a:lnTo>
                <a:cubicBezTo>
                  <a:pt x="127445" y="95409"/>
                  <a:pt x="95408" y="127446"/>
                  <a:pt x="95408" y="166966"/>
                </a:cubicBezTo>
                <a:cubicBezTo>
                  <a:pt x="95408" y="443204"/>
                  <a:pt x="95409" y="719442"/>
                  <a:pt x="95409" y="995680"/>
                </a:cubicBezTo>
                <a:lnTo>
                  <a:pt x="0" y="99568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3" name="Стрелка углом 28"/>
          <p:cNvSpPr>
            <a:spLocks/>
          </p:cNvSpPr>
          <p:nvPr/>
        </p:nvSpPr>
        <p:spPr bwMode="auto">
          <a:xfrm>
            <a:off x="3143240" y="1357298"/>
            <a:ext cx="600075" cy="804863"/>
          </a:xfrm>
          <a:custGeom>
            <a:avLst/>
            <a:gdLst>
              <a:gd name="T0" fmla="*/ 0 w 600075"/>
              <a:gd name="T1" fmla="*/ 805142 h 805142"/>
              <a:gd name="T2" fmla="*/ 0 w 600075"/>
              <a:gd name="T3" fmla="*/ 337542 h 805142"/>
              <a:gd name="T4" fmla="*/ 262533 w 600075"/>
              <a:gd name="T5" fmla="*/ 75009 h 805142"/>
              <a:gd name="T6" fmla="*/ 450056 w 600075"/>
              <a:gd name="T7" fmla="*/ 75009 h 805142"/>
              <a:gd name="T8" fmla="*/ 450056 w 600075"/>
              <a:gd name="T9" fmla="*/ 0 h 805142"/>
              <a:gd name="T10" fmla="*/ 600075 w 600075"/>
              <a:gd name="T11" fmla="*/ 150019 h 805142"/>
              <a:gd name="T12" fmla="*/ 450056 w 600075"/>
              <a:gd name="T13" fmla="*/ 300038 h 805142"/>
              <a:gd name="T14" fmla="*/ 450056 w 600075"/>
              <a:gd name="T15" fmla="*/ 225028 h 805142"/>
              <a:gd name="T16" fmla="*/ 262533 w 600075"/>
              <a:gd name="T17" fmla="*/ 225028 h 805142"/>
              <a:gd name="T18" fmla="*/ 150019 w 600075"/>
              <a:gd name="T19" fmla="*/ 337542 h 805142"/>
              <a:gd name="T20" fmla="*/ 150019 w 600075"/>
              <a:gd name="T21" fmla="*/ 805142 h 805142"/>
              <a:gd name="T22" fmla="*/ 0 w 600075"/>
              <a:gd name="T23" fmla="*/ 805142 h 8051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0075" h="805142">
                <a:moveTo>
                  <a:pt x="0" y="805142"/>
                </a:moveTo>
                <a:lnTo>
                  <a:pt x="0" y="337542"/>
                </a:lnTo>
                <a:cubicBezTo>
                  <a:pt x="0" y="192549"/>
                  <a:pt x="117540" y="75009"/>
                  <a:pt x="262533" y="75009"/>
                </a:cubicBezTo>
                <a:lnTo>
                  <a:pt x="450056" y="75009"/>
                </a:lnTo>
                <a:lnTo>
                  <a:pt x="450056" y="0"/>
                </a:lnTo>
                <a:lnTo>
                  <a:pt x="600075" y="150019"/>
                </a:lnTo>
                <a:lnTo>
                  <a:pt x="450056" y="300038"/>
                </a:lnTo>
                <a:lnTo>
                  <a:pt x="450056" y="225028"/>
                </a:lnTo>
                <a:lnTo>
                  <a:pt x="262533" y="225028"/>
                </a:lnTo>
                <a:cubicBezTo>
                  <a:pt x="200393" y="225028"/>
                  <a:pt x="150019" y="275402"/>
                  <a:pt x="150019" y="337542"/>
                </a:cubicBezTo>
                <a:lnTo>
                  <a:pt x="150019" y="805142"/>
                </a:lnTo>
                <a:lnTo>
                  <a:pt x="0" y="805142"/>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2" name="Стрелка углом 29"/>
          <p:cNvSpPr>
            <a:spLocks/>
          </p:cNvSpPr>
          <p:nvPr/>
        </p:nvSpPr>
        <p:spPr bwMode="auto">
          <a:xfrm>
            <a:off x="7929586" y="1428736"/>
            <a:ext cx="544513" cy="695325"/>
          </a:xfrm>
          <a:custGeom>
            <a:avLst/>
            <a:gdLst>
              <a:gd name="T0" fmla="*/ 0 w 544830"/>
              <a:gd name="T1" fmla="*/ 695960 h 695960"/>
              <a:gd name="T2" fmla="*/ 0 w 544830"/>
              <a:gd name="T3" fmla="*/ 313288 h 695960"/>
              <a:gd name="T4" fmla="*/ 238363 w 544830"/>
              <a:gd name="T5" fmla="*/ 74925 h 695960"/>
              <a:gd name="T6" fmla="*/ 408623 w 544830"/>
              <a:gd name="T7" fmla="*/ 74925 h 695960"/>
              <a:gd name="T8" fmla="*/ 408623 w 544830"/>
              <a:gd name="T9" fmla="*/ 0 h 695960"/>
              <a:gd name="T10" fmla="*/ 544830 w 544830"/>
              <a:gd name="T11" fmla="*/ 143029 h 695960"/>
              <a:gd name="T12" fmla="*/ 408623 w 544830"/>
              <a:gd name="T13" fmla="*/ 286058 h 695960"/>
              <a:gd name="T14" fmla="*/ 408623 w 544830"/>
              <a:gd name="T15" fmla="*/ 211133 h 695960"/>
              <a:gd name="T16" fmla="*/ 238363 w 544830"/>
              <a:gd name="T17" fmla="*/ 211133 h 695960"/>
              <a:gd name="T18" fmla="*/ 136207 w 544830"/>
              <a:gd name="T19" fmla="*/ 313289 h 695960"/>
              <a:gd name="T20" fmla="*/ 136208 w 544830"/>
              <a:gd name="T21" fmla="*/ 695960 h 695960"/>
              <a:gd name="T22" fmla="*/ 0 w 544830"/>
              <a:gd name="T23" fmla="*/ 695960 h 6959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4830" h="695960">
                <a:moveTo>
                  <a:pt x="0" y="695960"/>
                </a:moveTo>
                <a:lnTo>
                  <a:pt x="0" y="313288"/>
                </a:lnTo>
                <a:cubicBezTo>
                  <a:pt x="0" y="181644"/>
                  <a:pt x="106719" y="74925"/>
                  <a:pt x="238363" y="74925"/>
                </a:cubicBezTo>
                <a:lnTo>
                  <a:pt x="408623" y="74925"/>
                </a:lnTo>
                <a:lnTo>
                  <a:pt x="408623" y="0"/>
                </a:lnTo>
                <a:lnTo>
                  <a:pt x="544830" y="143029"/>
                </a:lnTo>
                <a:lnTo>
                  <a:pt x="408623" y="286058"/>
                </a:lnTo>
                <a:lnTo>
                  <a:pt x="408623" y="211133"/>
                </a:lnTo>
                <a:lnTo>
                  <a:pt x="238363" y="211133"/>
                </a:lnTo>
                <a:cubicBezTo>
                  <a:pt x="181944" y="211133"/>
                  <a:pt x="136207" y="256870"/>
                  <a:pt x="136207" y="313289"/>
                </a:cubicBezTo>
                <a:cubicBezTo>
                  <a:pt x="136207" y="440846"/>
                  <a:pt x="136208" y="568403"/>
                  <a:pt x="136208" y="695960"/>
                </a:cubicBezTo>
                <a:lnTo>
                  <a:pt x="0" y="69596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74" name="Прямоугольник 672"/>
          <p:cNvSpPr>
            <a:spLocks noChangeArrowheads="1"/>
          </p:cNvSpPr>
          <p:nvPr/>
        </p:nvSpPr>
        <p:spPr bwMode="auto">
          <a:xfrm>
            <a:off x="285720" y="5429264"/>
            <a:ext cx="4040188" cy="1143008"/>
          </a:xfrm>
          <a:prstGeom prst="rect">
            <a:avLst/>
          </a:prstGeom>
          <a:solidFill>
            <a:srgbClr val="D7E4BD"/>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превышении расходов над доходами принимается решение об источниках покрытия дефицита (например, использовать остатки средств на счете, взять кредит)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6" name="Прямоугольная выноска 674"/>
          <p:cNvSpPr>
            <a:spLocks noChangeArrowheads="1"/>
          </p:cNvSpPr>
          <p:nvPr/>
        </p:nvSpPr>
        <p:spPr bwMode="auto">
          <a:xfrm>
            <a:off x="590550" y="4443413"/>
            <a:ext cx="3695698" cy="571500"/>
          </a:xfrm>
          <a:prstGeom prst="wedgeRectCallout">
            <a:avLst>
              <a:gd name="adj1" fmla="val -20236"/>
              <a:gd name="adj2" fmla="val 95394"/>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Дефицит</a:t>
            </a:r>
            <a:endParaRPr lang="ru-RU" sz="600" dirty="0" smtClean="0">
              <a:latin typeface="Georgia" pitchFamily="18"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(расходы больше доходов)</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73" name="Прямоугольник 687"/>
          <p:cNvSpPr>
            <a:spLocks noChangeArrowheads="1"/>
          </p:cNvSpPr>
          <p:nvPr/>
        </p:nvSpPr>
        <p:spPr bwMode="auto">
          <a:xfrm>
            <a:off x="4857752" y="5429264"/>
            <a:ext cx="4052887" cy="1143008"/>
          </a:xfrm>
          <a:prstGeom prst="rect">
            <a:avLst/>
          </a:prstGeom>
          <a:solidFill>
            <a:srgbClr val="D7E4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превышении доходов над расходами</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принимается решение, как их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использовать (например, накапливать </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р</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езервы,</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остатки, погашать ранее взятые кредиты)</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5" name="Прямоугольная выноска 683"/>
          <p:cNvSpPr>
            <a:spLocks noChangeArrowheads="1"/>
          </p:cNvSpPr>
          <p:nvPr/>
        </p:nvSpPr>
        <p:spPr bwMode="auto">
          <a:xfrm>
            <a:off x="4984750" y="4443413"/>
            <a:ext cx="3802092" cy="571500"/>
          </a:xfrm>
          <a:prstGeom prst="wedgeRectCallout">
            <a:avLst>
              <a:gd name="adj1" fmla="val -20833"/>
              <a:gd name="adj2" fmla="val 95935"/>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Профицит</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(доходы больше расходов)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85" name="Rectangle 13"/>
          <p:cNvSpPr>
            <a:spLocks noChangeArrowheads="1"/>
          </p:cNvSpPr>
          <p:nvPr/>
        </p:nvSpPr>
        <p:spPr bwMode="auto">
          <a:xfrm>
            <a:off x="0" y="142852"/>
            <a:ext cx="9144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Общие характеристики бюджетов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 – Расходы = Дефицит (Профицит)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6" name="Rectangle 1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7" name="Rectangle 15"/>
          <p:cNvSpPr>
            <a:spLocks noChangeArrowheads="1"/>
          </p:cNvSpPr>
          <p:nvPr/>
        </p:nvSpPr>
        <p:spPr bwMode="auto">
          <a:xfrm>
            <a:off x="428596" y="928670"/>
            <a:ext cx="842968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dirty="0"/>
          </a:p>
        </p:txBody>
      </p:sp>
      <p:sp>
        <p:nvSpPr>
          <p:cNvPr id="28690" name="Rectangle 18"/>
          <p:cNvSpPr>
            <a:spLocks noChangeArrowheads="1"/>
          </p:cNvSpPr>
          <p:nvPr/>
        </p:nvSpPr>
        <p:spPr bwMode="auto">
          <a:xfrm>
            <a:off x="357158" y="4000504"/>
            <a:ext cx="847231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308600" algn="l"/>
              </a:tabLst>
            </a:pP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a:t>
            </a: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Расходы                         Доходы                 Расходы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93" name="Rectangle 21"/>
          <p:cNvSpPr>
            <a:spLocks noChangeArrowheads="1"/>
          </p:cNvSpPr>
          <p:nvPr/>
        </p:nvSpPr>
        <p:spPr bwMode="auto">
          <a:xfrm>
            <a:off x="0" y="135729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285720" y="285728"/>
            <a:ext cx="857256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Основные показатели прогноза социально-экономического развития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lang="ru-RU" sz="1400" b="1" dirty="0" smtClean="0">
              <a:solidFill>
                <a:srgbClr val="7153A0"/>
              </a:solidFill>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1.Объем отгруженных товаров (млн. руб.)          </a:t>
            </a:r>
            <a:r>
              <a:rPr kumimoji="0" lang="ru-RU" sz="1400" b="1" i="0" u="none" strike="noStrike" cap="none" normalizeH="0" dirty="0" smtClean="0">
                <a:ln>
                  <a:noFill/>
                </a:ln>
                <a:solidFill>
                  <a:srgbClr val="7153A0"/>
                </a:solidFill>
                <a:effectLst/>
                <a:latin typeface="Arial" pitchFamily="34" charset="0"/>
                <a:ea typeface="Times New Roman" pitchFamily="18" charset="0"/>
                <a:cs typeface="Arial" pitchFamily="34" charset="0"/>
              </a:rPr>
              <a:t> </a:t>
            </a: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2. Оборот розничной торговли (млн.руб.)</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0" y="4714884"/>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9312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Диаграмма 8"/>
          <p:cNvGraphicFramePr/>
          <p:nvPr/>
        </p:nvGraphicFramePr>
        <p:xfrm>
          <a:off x="500034" y="2500306"/>
          <a:ext cx="4071966" cy="4000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Диаграмма 9"/>
          <p:cNvGraphicFramePr/>
          <p:nvPr/>
        </p:nvGraphicFramePr>
        <p:xfrm>
          <a:off x="4786314" y="2643182"/>
          <a:ext cx="3857652" cy="385765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57148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3. Оборот общественного питания (млн.руб.)       4. Объем валовой продукции сельского                              </a:t>
            </a:r>
            <a:endParaRPr kumimoji="0" lang="ru-RU" sz="600" b="0" i="0" u="none" strike="noStrike" cap="none" normalizeH="0" baseline="0" dirty="0" smtClean="0">
              <a:ln>
                <a:noFill/>
              </a:ln>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                                                                                                   хозяйства (млн.руб)  </a:t>
            </a:r>
            <a:endParaRPr kumimoji="0" lang="ru-RU" sz="1800" b="0" i="0" u="none" strike="noStrike" cap="none" normalizeH="0" baseline="0" dirty="0" smtClean="0">
              <a:ln>
                <a:noFill/>
              </a:ln>
              <a:effectLst/>
              <a:latin typeface="Arial" pitchFamily="34" charset="0"/>
              <a:cs typeface="Arial" pitchFamily="34" charset="0"/>
            </a:endParaRPr>
          </a:p>
        </p:txBody>
      </p:sp>
      <p:sp>
        <p:nvSpPr>
          <p:cNvPr id="26628" name="Rectangle 4"/>
          <p:cNvSpPr>
            <a:spLocks noChangeArrowheads="1"/>
          </p:cNvSpPr>
          <p:nvPr/>
        </p:nvSpPr>
        <p:spPr bwMode="auto">
          <a:xfrm>
            <a:off x="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1544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Диаграмма 8"/>
          <p:cNvGraphicFramePr/>
          <p:nvPr/>
        </p:nvGraphicFramePr>
        <p:xfrm>
          <a:off x="428596" y="1428736"/>
          <a:ext cx="4214842" cy="492922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Диаграмма 9"/>
          <p:cNvGraphicFramePr/>
          <p:nvPr/>
        </p:nvGraphicFramePr>
        <p:xfrm>
          <a:off x="4929190" y="1714488"/>
          <a:ext cx="3929090" cy="478634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3449495"/>
          <a:ext cx="8143932" cy="2947801"/>
        </p:xfrm>
        <a:graphic>
          <a:graphicData uri="http://schemas.openxmlformats.org/drawingml/2006/table">
            <a:tbl>
              <a:tblPr/>
              <a:tblGrid>
                <a:gridCol w="2571768"/>
                <a:gridCol w="1143008"/>
                <a:gridCol w="1143008"/>
                <a:gridCol w="1143008"/>
                <a:gridCol w="1071570"/>
                <a:gridCol w="1071570"/>
              </a:tblGrid>
              <a:tr h="511731">
                <a:tc>
                  <a:txBody>
                    <a:bodyPr/>
                    <a:lstStyle/>
                    <a:p>
                      <a:pPr indent="0" algn="ctr">
                        <a:lnSpc>
                          <a:spcPct val="150000"/>
                        </a:lnSpc>
                        <a:spcAft>
                          <a:spcPts val="600"/>
                        </a:spcAft>
                      </a:pPr>
                      <a:r>
                        <a:rPr lang="ru-RU" sz="1400" b="1" dirty="0">
                          <a:latin typeface="Times New Roman"/>
                          <a:ea typeface="Times New Roman"/>
                        </a:rPr>
                        <a:t>Наименование показателя</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2021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2022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2023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2024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2025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Численность населения, всего</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55 616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55</a:t>
                      </a:r>
                      <a:r>
                        <a:rPr lang="ru-RU" sz="1400" baseline="0" dirty="0" smtClean="0">
                          <a:latin typeface="Times New Roman"/>
                          <a:ea typeface="Times New Roman"/>
                        </a:rPr>
                        <a:t> 616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55 616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55 616</a:t>
                      </a: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23">
                <a:tc>
                  <a:txBody>
                    <a:bodyPr/>
                    <a:lstStyle/>
                    <a:p>
                      <a:pPr indent="0" algn="l">
                        <a:lnSpc>
                          <a:spcPct val="150000"/>
                        </a:lnSpc>
                        <a:spcAft>
                          <a:spcPts val="600"/>
                        </a:spcAft>
                      </a:pPr>
                      <a:r>
                        <a:rPr lang="ru-RU" sz="1400" i="1" dirty="0">
                          <a:latin typeface="Times New Roman"/>
                          <a:ea typeface="Times New Roman"/>
                        </a:rPr>
                        <a:t>в том числе</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моложе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9 771</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9 622,0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9 622,0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9 622,0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9 622,0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139">
                <a:tc>
                  <a:txBody>
                    <a:bodyPr/>
                    <a:lstStyle/>
                    <a:p>
                      <a:pPr indent="0" algn="l">
                        <a:lnSpc>
                          <a:spcPct val="150000"/>
                        </a:lnSpc>
                        <a:spcAft>
                          <a:spcPts val="600"/>
                        </a:spcAft>
                      </a:pPr>
                      <a:r>
                        <a:rPr lang="ru-RU" sz="1400" dirty="0">
                          <a:latin typeface="Times New Roman"/>
                          <a:ea typeface="Times New Roman"/>
                        </a:rPr>
                        <a:t>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30 951</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30 478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30 478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30 478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30 478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старше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15 516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15 516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15 516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15 516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 name="Rectangle 1"/>
          <p:cNvSpPr>
            <a:spLocks noChangeArrowheads="1"/>
          </p:cNvSpPr>
          <p:nvPr/>
        </p:nvSpPr>
        <p:spPr bwMode="auto">
          <a:xfrm>
            <a:off x="500034" y="2857496"/>
            <a:ext cx="835824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Численность населения (чел.)</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785786" y="357166"/>
            <a:ext cx="7666522" cy="369332"/>
          </a:xfrm>
          <a:prstGeom prst="rect">
            <a:avLst/>
          </a:prstGeom>
        </p:spPr>
        <p:txBody>
          <a:bodyPr wrap="none">
            <a:spAutoFit/>
          </a:bodyPr>
          <a:lstStyle/>
          <a:p>
            <a:pPr lvl="0" indent="450850" algn="ctr" fontAlgn="base">
              <a:spcBef>
                <a:spcPct val="0"/>
              </a:spcBef>
              <a:spcAft>
                <a:spcPct val="0"/>
              </a:spcAft>
            </a:pPr>
            <a:r>
              <a:rPr lang="ru-RU" b="1" dirty="0" smtClean="0">
                <a:latin typeface="Arial" pitchFamily="34" charset="0"/>
                <a:ea typeface="Times New Roman" pitchFamily="18" charset="0"/>
                <a:cs typeface="Arial" pitchFamily="34" charset="0"/>
              </a:rPr>
              <a:t>5. Среднемесячная начисленная заработная плата (тыс. руб.)</a:t>
            </a:r>
            <a:endParaRPr lang="ru-RU" sz="1400" dirty="0" smtClean="0">
              <a:latin typeface="Arial" pitchFamily="34" charset="0"/>
              <a:cs typeface="Arial" pitchFamily="34" charset="0"/>
            </a:endParaRPr>
          </a:p>
        </p:txBody>
      </p:sp>
      <p:graphicFrame>
        <p:nvGraphicFramePr>
          <p:cNvPr id="6" name="Диаграмма 5"/>
          <p:cNvGraphicFramePr/>
          <p:nvPr/>
        </p:nvGraphicFramePr>
        <p:xfrm>
          <a:off x="214282" y="785794"/>
          <a:ext cx="8643998" cy="192882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Прямоугольник 292"/>
          <p:cNvSpPr>
            <a:spLocks noChangeArrowheads="1"/>
          </p:cNvSpPr>
          <p:nvPr/>
        </p:nvSpPr>
        <p:spPr bwMode="auto">
          <a:xfrm>
            <a:off x="428596" y="2357430"/>
            <a:ext cx="2654299"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налогов, установленных Налоговым кодексом Российской Федерации,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 на доходы физических лиц;</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налог на вмененный доход;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сельскохозяйственный налог;</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Государственная пошлина.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7" name="Прямоугольник 293"/>
          <p:cNvSpPr>
            <a:spLocks noChangeArrowheads="1"/>
          </p:cNvSpPr>
          <p:nvPr/>
        </p:nvSpPr>
        <p:spPr bwMode="auto">
          <a:xfrm>
            <a:off x="3286116" y="2357430"/>
            <a:ext cx="2743200"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других платежей и сборов, установленных  Бюджетным Кодексом  Российской Федерации,  законодательством РФ,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использования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продажи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Плата за негативное воздействие на окружающую среду;</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Штрафы.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4" name="Прямоугольник 26"/>
          <p:cNvSpPr>
            <a:spLocks noChangeArrowheads="1"/>
          </p:cNvSpPr>
          <p:nvPr/>
        </p:nvSpPr>
        <p:spPr bwMode="auto">
          <a:xfrm>
            <a:off x="428596" y="928670"/>
            <a:ext cx="8429684" cy="928694"/>
          </a:xfrm>
          <a:prstGeom prst="rect">
            <a:avLst/>
          </a:prstGeom>
          <a:solidFill>
            <a:srgbClr val="FF9999"/>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доходы, полученные в виде налоговых, неналоговых поступлений, безвозмездные и безвозвратные поступления денежных средств в бюджет.</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3" name="Прямая соединительная линия 673"/>
          <p:cNvSpPr>
            <a:spLocks noChangeShapeType="1"/>
          </p:cNvSpPr>
          <p:nvPr/>
        </p:nvSpPr>
        <p:spPr bwMode="auto">
          <a:xfrm>
            <a:off x="1571604" y="2000240"/>
            <a:ext cx="5991225"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2" name="Прямая соединительная линия 675"/>
          <p:cNvSpPr>
            <a:spLocks noChangeShapeType="1"/>
          </p:cNvSpPr>
          <p:nvPr/>
        </p:nvSpPr>
        <p:spPr bwMode="auto">
          <a:xfrm>
            <a:off x="1571604" y="2000240"/>
            <a:ext cx="0" cy="3143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1" name="Прямая соединительная линия 676"/>
          <p:cNvSpPr>
            <a:spLocks noChangeShapeType="1"/>
          </p:cNvSpPr>
          <p:nvPr/>
        </p:nvSpPr>
        <p:spPr bwMode="auto">
          <a:xfrm>
            <a:off x="4500562" y="2000240"/>
            <a:ext cx="0" cy="312737"/>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0" name="Прямая соединительная линия 677"/>
          <p:cNvSpPr>
            <a:spLocks noChangeShapeType="1"/>
          </p:cNvSpPr>
          <p:nvPr/>
        </p:nvSpPr>
        <p:spPr bwMode="auto">
          <a:xfrm>
            <a:off x="7572396" y="2000240"/>
            <a:ext cx="0" cy="312738"/>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5" name="Rectangle 9"/>
          <p:cNvSpPr>
            <a:spLocks noChangeArrowheads="1"/>
          </p:cNvSpPr>
          <p:nvPr/>
        </p:nvSpPr>
        <p:spPr bwMode="auto">
          <a:xfrm>
            <a:off x="0" y="28572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7" name="Rectangle 11"/>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8" name="Rectangle 12"/>
          <p:cNvSpPr>
            <a:spLocks noChangeArrowheads="1"/>
          </p:cNvSpPr>
          <p:nvPr/>
        </p:nvSpPr>
        <p:spPr bwMode="auto">
          <a:xfrm>
            <a:off x="0" y="92867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92" name="Rectangle 16"/>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4203700" algn="l"/>
                <a:tab pos="70691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Прямоугольник 294"/>
          <p:cNvSpPr>
            <a:spLocks noChangeArrowheads="1"/>
          </p:cNvSpPr>
          <p:nvPr/>
        </p:nvSpPr>
        <p:spPr bwMode="auto">
          <a:xfrm>
            <a:off x="6286512" y="2357430"/>
            <a:ext cx="2617817"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БЕЗВОЗМЕЗДНЫЕ ПОСТУПЛЕНИЯ</a:t>
            </a: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других бюджетов (межбюджетные трансферты), организаций, граждан (кроме налоговых и неналоговых доходов):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Дотации;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Субсидии;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Субвенции;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Иные межбюджетные трансферты.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500305"/>
          <a:ext cx="8501122" cy="4026884"/>
        </p:xfrm>
        <a:graphic>
          <a:graphicData uri="http://schemas.openxmlformats.org/drawingml/2006/table">
            <a:tbl>
              <a:tblPr/>
              <a:tblGrid>
                <a:gridCol w="2571768"/>
                <a:gridCol w="5786478"/>
                <a:gridCol w="142876"/>
              </a:tblGrid>
              <a:tr h="613726">
                <a:tc>
                  <a:txBody>
                    <a:bodyPr/>
                    <a:lstStyle/>
                    <a:p>
                      <a:pPr indent="0" algn="ctr">
                        <a:lnSpc>
                          <a:spcPct val="150000"/>
                        </a:lnSpc>
                        <a:spcAft>
                          <a:spcPts val="0"/>
                        </a:spcAft>
                      </a:pPr>
                      <a:r>
                        <a:rPr lang="ru-RU" sz="1400" b="1" dirty="0">
                          <a:latin typeface="Times New Roman"/>
                          <a:ea typeface="Times New Roman"/>
                        </a:rPr>
                        <a:t>Виды межбюджетных трансфертов</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0" algn="ctr">
                        <a:lnSpc>
                          <a:spcPct val="150000"/>
                        </a:lnSpc>
                        <a:spcAft>
                          <a:spcPts val="0"/>
                        </a:spcAft>
                      </a:pPr>
                      <a:r>
                        <a:rPr lang="ru-RU" sz="1400" b="1" dirty="0">
                          <a:latin typeface="Times New Roman"/>
                          <a:ea typeface="Times New Roman"/>
                        </a:rPr>
                        <a:t>Определение</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450215" algn="ctr">
                        <a:lnSpc>
                          <a:spcPct val="150000"/>
                        </a:lnSpc>
                        <a:spcAft>
                          <a:spcPts val="0"/>
                        </a:spcAft>
                      </a:pPr>
                      <a:endParaRPr lang="ru-RU" sz="900" dirty="0">
                        <a:latin typeface="Times New Roman"/>
                        <a:ea typeface="Times New Roman"/>
                      </a:endParaRPr>
                    </a:p>
                  </a:txBody>
                  <a:tcPr marL="43833" marR="43833" marT="0" marB="0">
                    <a:lnL>
                      <a:noFill/>
                    </a:lnL>
                    <a:lnR>
                      <a:noFill/>
                    </a:lnR>
                    <a:lnT>
                      <a:noFill/>
                    </a:lnT>
                    <a:lnB>
                      <a:noFill/>
                    </a:lnB>
                    <a:solidFill>
                      <a:srgbClr val="FFFFFF"/>
                    </a:solidFill>
                  </a:tcPr>
                </a:tc>
              </a:tr>
              <a:tr h="923674">
                <a:tc>
                  <a:txBody>
                    <a:bodyPr/>
                    <a:lstStyle/>
                    <a:p>
                      <a:pPr indent="0" algn="ctr">
                        <a:lnSpc>
                          <a:spcPct val="150000"/>
                        </a:lnSpc>
                        <a:spcAft>
                          <a:spcPts val="0"/>
                        </a:spcAft>
                      </a:pPr>
                      <a:r>
                        <a:rPr lang="ru-RU" sz="1600" b="1" dirty="0">
                          <a:latin typeface="Times New Roman"/>
                          <a:ea typeface="Times New Roman"/>
                        </a:rPr>
                        <a:t>Дотации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на безвозмездной  основе без определения конкретной цели их использования</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Субвенции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на безвозмездной и безвозвратной  основе  на осуществление определенных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Субсидии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физическому или юридическому лицу на условиях долевого софинансирования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bl>
          </a:graphicData>
        </a:graphic>
      </p:graphicFrame>
      <p:sp>
        <p:nvSpPr>
          <p:cNvPr id="23554" name="Rectangle 2"/>
          <p:cNvSpPr>
            <a:spLocks noChangeArrowheads="1"/>
          </p:cNvSpPr>
          <p:nvPr/>
        </p:nvSpPr>
        <p:spPr bwMode="auto">
          <a:xfrm>
            <a:off x="0" y="35716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 - основной вид безвозмездных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перечислений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3" name="Прямоугольник 678"/>
          <p:cNvSpPr>
            <a:spLocks noChangeArrowheads="1"/>
          </p:cNvSpPr>
          <p:nvPr/>
        </p:nvSpPr>
        <p:spPr bwMode="auto">
          <a:xfrm rot="10800000" flipV="1">
            <a:off x="357158" y="1357298"/>
            <a:ext cx="8501122" cy="857250"/>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a:t>
            </a:r>
            <a:r>
              <a:rPr kumimoji="0" lang="ru-RU"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денежные средства, перечисляемые из одного бюджета бюджетной системы Российской Федерации другому бюджету.</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Прямоугольник 693"/>
          <p:cNvSpPr>
            <a:spLocks noChangeArrowheads="1"/>
          </p:cNvSpPr>
          <p:nvPr/>
        </p:nvSpPr>
        <p:spPr bwMode="auto">
          <a:xfrm>
            <a:off x="357158" y="2714620"/>
            <a:ext cx="2565400"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Функциональная</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классификация отражает направление средств бюджета на выполнение основных функций государства (раздел→ подраздел→ целевые статьи→ виды расходов)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2" name="Прямоугольник 694"/>
          <p:cNvSpPr>
            <a:spLocks noChangeArrowheads="1"/>
          </p:cNvSpPr>
          <p:nvPr/>
        </p:nvSpPr>
        <p:spPr bwMode="auto">
          <a:xfrm>
            <a:off x="3214678" y="2714620"/>
            <a:ext cx="2643205"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Ведомственная</a:t>
            </a:r>
            <a:r>
              <a:rPr kumimoji="0" lang="ru-RU" sz="16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классификация расходов бюджета непосредственно связана со структурой управления, она отображает группировку юридических лиц, получающих бюджетные средства (главные распорядители средств бюджета)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9" name="Прямоугольник 681"/>
          <p:cNvSpPr>
            <a:spLocks noChangeArrowheads="1"/>
          </p:cNvSpPr>
          <p:nvPr/>
        </p:nvSpPr>
        <p:spPr bwMode="auto">
          <a:xfrm>
            <a:off x="285720" y="785794"/>
            <a:ext cx="8572560" cy="682625"/>
          </a:xfrm>
          <a:prstGeom prst="rect">
            <a:avLst/>
          </a:prstGeom>
          <a:solidFill>
            <a:srgbClr val="99FFCC"/>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денежные средства, направляемые на финансовое обеспечение задач и функций местного самоуправления.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7" name="Прямая соединительная линия 692"/>
          <p:cNvSpPr>
            <a:spLocks noChangeShapeType="1"/>
          </p:cNvSpPr>
          <p:nvPr/>
        </p:nvSpPr>
        <p:spPr bwMode="auto">
          <a:xfrm>
            <a:off x="1571604" y="2143116"/>
            <a:ext cx="6057900"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6" name="Прямая соединительная линия 689"/>
          <p:cNvSpPr>
            <a:spLocks noChangeShapeType="1"/>
          </p:cNvSpPr>
          <p:nvPr/>
        </p:nvSpPr>
        <p:spPr bwMode="auto">
          <a:xfrm>
            <a:off x="1571604" y="2143116"/>
            <a:ext cx="0" cy="5334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5" name="Прямая соединительная линия 691"/>
          <p:cNvSpPr>
            <a:spLocks noChangeShapeType="1"/>
          </p:cNvSpPr>
          <p:nvPr/>
        </p:nvSpPr>
        <p:spPr bwMode="auto">
          <a:xfrm>
            <a:off x="7643834" y="2143116"/>
            <a:ext cx="0" cy="4921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8" name="Скругленный прямоугольник 703"/>
          <p:cNvSpPr>
            <a:spLocks noChangeArrowheads="1"/>
          </p:cNvSpPr>
          <p:nvPr/>
        </p:nvSpPr>
        <p:spPr bwMode="auto">
          <a:xfrm>
            <a:off x="2357422" y="1571612"/>
            <a:ext cx="4584700" cy="477838"/>
          </a:xfrm>
          <a:prstGeom prst="roundRect">
            <a:avLst>
              <a:gd name="adj" fmla="val 16667"/>
            </a:avLst>
          </a:prstGeom>
          <a:solidFill>
            <a:srgbClr val="CCFFCC"/>
          </a:solidFill>
          <a:ln w="25400">
            <a:solidFill>
              <a:srgbClr val="4F81BD"/>
            </a:solidFill>
            <a:round/>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Принципы формирования расходов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3" name="Прямоугольник 37909"/>
          <p:cNvSpPr>
            <a:spLocks noChangeArrowheads="1"/>
          </p:cNvSpPr>
          <p:nvPr/>
        </p:nvSpPr>
        <p:spPr bwMode="auto">
          <a:xfrm>
            <a:off x="6072198" y="2714620"/>
            <a:ext cx="2857520" cy="2857520"/>
          </a:xfrm>
          <a:prstGeom prst="rect">
            <a:avLst/>
          </a:prstGeom>
          <a:solidFill>
            <a:srgbClr val="66FFCC"/>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Экономическая  </a:t>
            </a:r>
            <a:r>
              <a:rPr lang="ru-RU" sz="1600" dirty="0" smtClean="0">
                <a:latin typeface="Times New Roman" pitchFamily="18" charset="0"/>
                <a:ea typeface="Times New Roman" pitchFamily="18" charset="0"/>
                <a:cs typeface="Times New Roman" pitchFamily="18" charset="0"/>
              </a:rPr>
              <a:t>к</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лассификация показывает деление расходов района на текущие и капитальные, а также на выплату заработной платы, на материальные затраты, на приобретение товаров и услуг (категория расходов→ группы→ предметные статьи→ подстатьи)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4" name="Прямая соединительная линия 37910"/>
          <p:cNvSpPr>
            <a:spLocks noChangeShapeType="1"/>
          </p:cNvSpPr>
          <p:nvPr/>
        </p:nvSpPr>
        <p:spPr bwMode="auto">
          <a:xfrm>
            <a:off x="4572000" y="2143116"/>
            <a:ext cx="0" cy="492125"/>
          </a:xfrm>
          <a:prstGeom prst="line">
            <a:avLst/>
          </a:prstGeom>
          <a:noFill/>
          <a:ln w="25400">
            <a:solidFill>
              <a:srgbClr val="4F81BD"/>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40970" name="Rectangle 10"/>
          <p:cNvSpPr>
            <a:spLocks noChangeArrowheads="1"/>
          </p:cNvSpPr>
          <p:nvPr/>
        </p:nvSpPr>
        <p:spPr bwMode="auto">
          <a:xfrm>
            <a:off x="0" y="142852"/>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endParaRPr kumimoji="0" lang="ru-RU" sz="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2" name="Rectangle 1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4" name="Rectangle 14"/>
          <p:cNvSpPr>
            <a:spLocks noChangeArrowheads="1"/>
          </p:cNvSpPr>
          <p:nvPr/>
        </p:nvSpPr>
        <p:spPr bwMode="auto">
          <a:xfrm>
            <a:off x="285720" y="10001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8" name="Rectangle 18"/>
          <p:cNvSpPr>
            <a:spLocks noChangeArrowheads="1"/>
          </p:cNvSpPr>
          <p:nvPr/>
        </p:nvSpPr>
        <p:spPr bwMode="auto">
          <a:xfrm>
            <a:off x="285720" y="5572141"/>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расходов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осуществляется в соответствии с расходными обязательствами, обусловленными установленным законодательством разграничением полномочий, исполнение которых должно происходить в очередном финансовом году за счет средств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786058"/>
          <a:ext cx="8429684" cy="3381269"/>
        </p:xfrm>
        <a:graphic>
          <a:graphicData uri="http://schemas.openxmlformats.org/drawingml/2006/table">
            <a:tbl>
              <a:tblPr/>
              <a:tblGrid>
                <a:gridCol w="3415475"/>
                <a:gridCol w="5014209"/>
              </a:tblGrid>
              <a:tr h="457064">
                <a:tc>
                  <a:txBody>
                    <a:bodyPr/>
                    <a:lstStyle/>
                    <a:p>
                      <a:pPr indent="0" algn="ctr">
                        <a:lnSpc>
                          <a:spcPct val="150000"/>
                        </a:lnSpc>
                        <a:spcAft>
                          <a:spcPts val="0"/>
                        </a:spcAft>
                      </a:pPr>
                      <a:r>
                        <a:rPr lang="ru-RU" sz="1600" b="1" i="0" dirty="0">
                          <a:latin typeface="Times New Roman"/>
                          <a:ea typeface="Times New Roman"/>
                          <a:cs typeface="Times New Roman"/>
                        </a:rPr>
                        <a:t>Расходные обязательства</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b="1" dirty="0">
                          <a:latin typeface="Times New Roman"/>
                          <a:ea typeface="Times New Roman"/>
                          <a:cs typeface="Times New Roman"/>
                        </a:rPr>
                        <a:t>Основания для возникновения и оплаты</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900390">
                <a:tc>
                  <a:txBody>
                    <a:bodyPr/>
                    <a:lstStyle/>
                    <a:p>
                      <a:pPr indent="0" algn="ctr">
                        <a:lnSpc>
                          <a:spcPct val="150000"/>
                        </a:lnSpc>
                        <a:spcAft>
                          <a:spcPts val="0"/>
                        </a:spcAft>
                      </a:pPr>
                      <a:r>
                        <a:rPr lang="ru-RU" sz="1600" b="1" i="0" dirty="0">
                          <a:latin typeface="Times New Roman"/>
                          <a:ea typeface="Times New Roman"/>
                          <a:cs typeface="Times New Roman"/>
                        </a:rPr>
                        <a:t>Публичные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c>
                  <a:txBody>
                    <a:bodyPr/>
                    <a:lstStyle/>
                    <a:p>
                      <a:pPr indent="0" algn="ctr">
                        <a:lnSpc>
                          <a:spcPct val="150000"/>
                        </a:lnSpc>
                        <a:spcAft>
                          <a:spcPts val="0"/>
                        </a:spcAft>
                      </a:pPr>
                      <a:r>
                        <a:rPr lang="ru-RU" sz="1400" dirty="0">
                          <a:latin typeface="Times New Roman"/>
                          <a:ea typeface="Times New Roman"/>
                          <a:cs typeface="Times New Roman"/>
                        </a:rPr>
                        <a:t>Законы, определяющие объем и правила определения объема обязательств перед гражданами, организациями, органами власти, в том числе законы, устанавливающие права граждан на получение социальных выплат (пенсий, пособий, компенсаций)</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023815">
                <a:tc>
                  <a:txBody>
                    <a:bodyPr/>
                    <a:lstStyle/>
                    <a:p>
                      <a:pPr indent="0" algn="ctr">
                        <a:lnSpc>
                          <a:spcPct val="150000"/>
                        </a:lnSpc>
                        <a:spcAft>
                          <a:spcPts val="0"/>
                        </a:spcAft>
                      </a:pPr>
                      <a:r>
                        <a:rPr lang="ru-RU" sz="1600" b="1" i="0" dirty="0">
                          <a:latin typeface="Times New Roman"/>
                          <a:ea typeface="Times New Roman"/>
                          <a:cs typeface="Times New Roman"/>
                        </a:rPr>
                        <a:t>Гражданско-правовые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dirty="0">
                          <a:latin typeface="Times New Roman"/>
                          <a:ea typeface="Times New Roman"/>
                          <a:cs typeface="Times New Roman"/>
                        </a:rPr>
                        <a:t>Муниципальный контракт, трудовое соглашение, соглашение о предоставлении субсидии органам власти на закупки и т.д.</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
        <p:nvSpPr>
          <p:cNvPr id="10242" name="Rectangle 2"/>
          <p:cNvSpPr>
            <a:spLocks noChangeArrowheads="1"/>
          </p:cNvSpPr>
          <p:nvPr/>
        </p:nvSpPr>
        <p:spPr bwMode="auto">
          <a:xfrm>
            <a:off x="357158" y="571480"/>
            <a:ext cx="84296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Понятия и принципы расходных обязательств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1" name="Прямоугольник 288"/>
          <p:cNvSpPr>
            <a:spLocks noChangeArrowheads="1"/>
          </p:cNvSpPr>
          <p:nvPr/>
        </p:nvSpPr>
        <p:spPr bwMode="auto">
          <a:xfrm>
            <a:off x="357158" y="1643050"/>
            <a:ext cx="8429684" cy="64135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Расходное обязательство</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обязанность выплатить денежные средства из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4"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just">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3" name="Таблица 2"/>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ctr">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428596" y="1500174"/>
          <a:ext cx="8358246" cy="3011696"/>
        </p:xfrm>
        <a:graphic>
          <a:graphicData uri="http://schemas.openxmlformats.org/drawingml/2006/table">
            <a:tbl>
              <a:tblPr/>
              <a:tblGrid>
                <a:gridCol w="2714644"/>
                <a:gridCol w="1212736"/>
                <a:gridCol w="1152128"/>
                <a:gridCol w="1147988"/>
                <a:gridCol w="1065375"/>
                <a:gridCol w="1065375"/>
              </a:tblGrid>
              <a:tr h="895717">
                <a:tc>
                  <a:txBody>
                    <a:bodyPr/>
                    <a:lstStyle/>
                    <a:p>
                      <a:pPr indent="450215" algn="just">
                        <a:spcAft>
                          <a:spcPts val="0"/>
                        </a:spcAft>
                      </a:pP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Отчет   </a:t>
                      </a:r>
                    </a:p>
                    <a:p>
                      <a:pPr indent="0" algn="ctr">
                        <a:lnSpc>
                          <a:spcPct val="150000"/>
                        </a:lnSpc>
                        <a:spcAft>
                          <a:spcPts val="0"/>
                        </a:spcAft>
                      </a:pPr>
                      <a:r>
                        <a:rPr lang="ru-RU" sz="1400" b="1" dirty="0" smtClean="0">
                          <a:latin typeface="Times New Roman"/>
                          <a:ea typeface="Times New Roman"/>
                        </a:rPr>
                        <a:t>2021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marL="0" indent="0" algn="ctr">
                        <a:lnSpc>
                          <a:spcPct val="150000"/>
                        </a:lnSpc>
                        <a:spcAft>
                          <a:spcPts val="0"/>
                        </a:spcAft>
                      </a:pPr>
                      <a:r>
                        <a:rPr lang="ru-RU" sz="1400" b="1" dirty="0" smtClean="0">
                          <a:latin typeface="Times New Roman"/>
                          <a:ea typeface="Times New Roman"/>
                        </a:rPr>
                        <a:t>Оценка </a:t>
                      </a:r>
                    </a:p>
                    <a:p>
                      <a:pPr marL="0" indent="0" algn="ctr">
                        <a:lnSpc>
                          <a:spcPct val="150000"/>
                        </a:lnSpc>
                        <a:spcAft>
                          <a:spcPts val="0"/>
                        </a:spcAft>
                      </a:pPr>
                      <a:r>
                        <a:rPr lang="ru-RU" sz="1400" b="1" dirty="0" smtClean="0">
                          <a:latin typeface="Times New Roman"/>
                          <a:ea typeface="Times New Roman"/>
                        </a:rPr>
                        <a:t>2022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План</a:t>
                      </a:r>
                    </a:p>
                    <a:p>
                      <a:pPr indent="0" algn="ctr">
                        <a:lnSpc>
                          <a:spcPct val="150000"/>
                        </a:lnSpc>
                        <a:spcAft>
                          <a:spcPts val="0"/>
                        </a:spcAft>
                      </a:pPr>
                      <a:r>
                        <a:rPr lang="ru-RU" sz="1400" b="1" baseline="0" dirty="0" smtClean="0">
                          <a:latin typeface="Times New Roman"/>
                          <a:ea typeface="Times New Roman"/>
                        </a:rPr>
                        <a:t> </a:t>
                      </a:r>
                      <a:r>
                        <a:rPr lang="ru-RU" sz="1400" b="1" dirty="0" smtClean="0">
                          <a:latin typeface="Times New Roman"/>
                          <a:ea typeface="Times New Roman"/>
                        </a:rPr>
                        <a:t>на 2023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План</a:t>
                      </a:r>
                    </a:p>
                    <a:p>
                      <a:pPr indent="0" algn="ctr">
                        <a:lnSpc>
                          <a:spcPct val="150000"/>
                        </a:lnSpc>
                        <a:spcAft>
                          <a:spcPts val="0"/>
                        </a:spcAft>
                      </a:pPr>
                      <a:r>
                        <a:rPr lang="ru-RU" sz="1400" b="1" dirty="0" smtClean="0">
                          <a:latin typeface="Times New Roman"/>
                          <a:ea typeface="Times New Roman"/>
                        </a:rPr>
                        <a:t>на 2024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План</a:t>
                      </a:r>
                    </a:p>
                    <a:p>
                      <a:pPr indent="0" algn="ctr">
                        <a:lnSpc>
                          <a:spcPct val="150000"/>
                        </a:lnSpc>
                        <a:spcAft>
                          <a:spcPts val="0"/>
                        </a:spcAft>
                      </a:pPr>
                      <a:r>
                        <a:rPr lang="ru-RU" sz="1400" b="1" dirty="0" smtClean="0">
                          <a:latin typeface="Times New Roman"/>
                          <a:ea typeface="Times New Roman"/>
                        </a:rPr>
                        <a:t> на 2025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13029">
                <a:tc>
                  <a:txBody>
                    <a:bodyPr/>
                    <a:lstStyle/>
                    <a:p>
                      <a:pPr indent="0" algn="just">
                        <a:spcAft>
                          <a:spcPts val="0"/>
                        </a:spcAft>
                      </a:pPr>
                      <a:r>
                        <a:rPr lang="ru-RU" sz="1400" b="1" dirty="0">
                          <a:latin typeface="Times New Roman"/>
                          <a:ea typeface="Times New Roman"/>
                        </a:rPr>
                        <a:t>ВСЕГО ДОХОДЫ </a:t>
                      </a: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1 208 651,9</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1 219 369,5</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1 084 312,6</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994 157,8</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1 009 289,2</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0040">
                <a:tc>
                  <a:txBody>
                    <a:bodyPr/>
                    <a:lstStyle/>
                    <a:p>
                      <a:pPr indent="0" algn="l">
                        <a:spcAft>
                          <a:spcPts val="0"/>
                        </a:spcAft>
                      </a:pPr>
                      <a:r>
                        <a:rPr lang="ru-RU" sz="1400" b="0" i="1" dirty="0">
                          <a:latin typeface="Times New Roman"/>
                          <a:ea typeface="Times New Roman"/>
                        </a:rPr>
                        <a:t>Налоговые и неналоговые доходы</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298 862,2</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308 905,6</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283 352,7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297 969,1</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316 900,2</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32379">
                <a:tc>
                  <a:txBody>
                    <a:bodyPr/>
                    <a:lstStyle/>
                    <a:p>
                      <a:pPr indent="0" algn="just">
                        <a:spcAft>
                          <a:spcPts val="0"/>
                        </a:spcAft>
                      </a:pPr>
                      <a:r>
                        <a:rPr lang="ru-RU" sz="1400" b="0" i="1" dirty="0">
                          <a:latin typeface="Times New Roman"/>
                          <a:ea typeface="Times New Roman"/>
                        </a:rPr>
                        <a:t>Безвозмездные поступления</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909 789,7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910 463,9</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800 959,9</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696 188,7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692 389,0</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0040">
                <a:tc>
                  <a:txBody>
                    <a:bodyPr/>
                    <a:lstStyle/>
                    <a:p>
                      <a:pPr indent="0" algn="just">
                        <a:spcAft>
                          <a:spcPts val="0"/>
                        </a:spcAft>
                      </a:pPr>
                      <a:r>
                        <a:rPr lang="ru-RU" sz="1400" b="1" dirty="0">
                          <a:latin typeface="Times New Roman"/>
                          <a:ea typeface="Times New Roman"/>
                        </a:rPr>
                        <a:t>ВСЕГО РАСХОДЫ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1 166 281,9</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1 218 751,8</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1 084 312,6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994 157,8</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1 009 289,2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ДЕФИЦИТ(-) /ПРОФИЦИТ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42 370,0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617,7</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ИСТОЧНИКИ ФИНАНСИРОВАНИЯ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-42 370,0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-617,7</a:t>
                      </a: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9217" name="Прямоугольник 679"/>
          <p:cNvSpPr>
            <a:spLocks noChangeArrowheads="1"/>
          </p:cNvSpPr>
          <p:nvPr/>
        </p:nvSpPr>
        <p:spPr bwMode="auto">
          <a:xfrm>
            <a:off x="428596" y="500042"/>
            <a:ext cx="8355013" cy="730250"/>
          </a:xfrm>
          <a:prstGeom prst="rect">
            <a:avLst/>
          </a:prstGeom>
          <a:no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457200" marR="0" lvl="0" indent="-457200" algn="ctr" defTabSz="914400" rtl="0" eaLnBrk="1" fontAlgn="base" latinLnBrk="0" hangingPunct="1">
              <a:lnSpc>
                <a:spcPct val="100000"/>
              </a:lnSpc>
              <a:spcBef>
                <a:spcPct val="0"/>
              </a:spcBef>
              <a:spcAft>
                <a:spcPct val="0"/>
              </a:spcAft>
              <a:buClrTx/>
              <a:buSzTx/>
              <a:buAutoNum type="arabicPeriod"/>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характеристики районного бюджета на период </a:t>
            </a:r>
          </a:p>
          <a:p>
            <a:pPr marL="457200" marR="0" lvl="0" indent="-457200" algn="ctr"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2023– 2025 годы  (в тыс. рублей)</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0" name="Rectangle 4"/>
          <p:cNvSpPr>
            <a:spLocks noChangeArrowheads="1"/>
          </p:cNvSpPr>
          <p:nvPr/>
        </p:nvSpPr>
        <p:spPr bwMode="auto">
          <a:xfrm>
            <a:off x="428596" y="4714884"/>
            <a:ext cx="828680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Основными приоритетами бюджета Пугачевского муниципального района на 2023 год являются: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Реализация Указов Президента Российской Федерации по обеспечению роста заработной платы работников бюджетной сферы;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Обеспечение жизнедеятельности района.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385" name="Rectangle 1"/>
          <p:cNvSpPr>
            <a:spLocks noChangeArrowheads="1"/>
          </p:cNvSpPr>
          <p:nvPr/>
        </p:nvSpPr>
        <p:spPr bwMode="auto">
          <a:xfrm>
            <a:off x="285720" y="285728"/>
            <a:ext cx="8572560" cy="6201698"/>
          </a:xfrm>
          <a:prstGeom prst="rect">
            <a:avLst/>
          </a:prstGeom>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Ответственный исполнитель:</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 Финансовое  управление  администрации     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Адрес:   413700,  Саратовская область,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г. Пугачев,  ул.Топорковская, 17 </a:t>
            </a:r>
            <a:b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b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Электронная почта: </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fo</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35</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pugach</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mail</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.ru</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График работы финансового управления:</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с 08.00 до 17.00 (обед с 12.00 до 13.00)</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u="sng"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Ответственные за формирование бюджета для граждан:</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900" b="0" i="0" u="sng"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финансового управления – </a:t>
            </a:r>
            <a:r>
              <a:rPr kumimoji="0" lang="ru-RU" sz="20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Попонов</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Максим</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Анатольевич, тел. 2-28-10</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бюджетного отдела – Панкратова Марина Борисовна,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тел. 2-28-19</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отдела бюджетного учета и отчетности – Дементьева</a:t>
            </a:r>
            <a:r>
              <a:rPr kumimoji="0" lang="ru-RU" sz="2000" b="0"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Ирина Ивановна, тел. 2-28-11</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3" name="Rectangle 1"/>
          <p:cNvSpPr>
            <a:spLocks noChangeArrowheads="1"/>
          </p:cNvSpPr>
          <p:nvPr/>
        </p:nvSpPr>
        <p:spPr bwMode="auto">
          <a:xfrm>
            <a:off x="683568" y="358306"/>
            <a:ext cx="8136904" cy="334390"/>
          </a:xfrm>
          <a:prstGeom prst="rect">
            <a:avLst/>
          </a:prstGeom>
          <a:blipFill dpi="0" rotWithShape="1">
            <a:blip r:embed="rId3" cstate="print">
              <a:alphaModFix amt="0"/>
            </a:blip>
            <a:srcRect/>
            <a:tile tx="0" ty="0" sx="100000" sy="100000" flip="none" algn="tl"/>
          </a:blip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Доходы бюджета Пугачевского муниципального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971602" y="836713"/>
          <a:ext cx="7560837" cy="5622024"/>
        </p:xfrm>
        <a:graphic>
          <a:graphicData uri="http://schemas.openxmlformats.org/drawingml/2006/table">
            <a:tbl>
              <a:tblPr/>
              <a:tblGrid>
                <a:gridCol w="3003442"/>
                <a:gridCol w="887974"/>
                <a:gridCol w="887974"/>
                <a:gridCol w="927149"/>
                <a:gridCol w="927149"/>
                <a:gridCol w="927149"/>
              </a:tblGrid>
              <a:tr h="346288">
                <a:tc rowSpan="2">
                  <a:txBody>
                    <a:bodyPr/>
                    <a:lstStyle/>
                    <a:p>
                      <a:pPr algn="ctr" fontAlgn="b"/>
                      <a:r>
                        <a:rPr lang="ru-RU" sz="1000" b="0" i="0" u="none" strike="noStrike" dirty="0">
                          <a:solidFill>
                            <a:srgbClr val="000000"/>
                          </a:solidFill>
                          <a:latin typeface="Calibri"/>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000" b="1" i="0" u="none" strike="noStrike">
                          <a:solidFill>
                            <a:srgbClr val="000000"/>
                          </a:solidFill>
                          <a:latin typeface="Times New Roman"/>
                        </a:rPr>
                        <a:t>Исполнено за 2021 год</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000" b="1" i="0" u="none" strike="noStrike" dirty="0" smtClean="0">
                          <a:solidFill>
                            <a:srgbClr val="000000"/>
                          </a:solidFill>
                          <a:latin typeface="Times New Roman"/>
                        </a:rPr>
                        <a:t>Оценка</a:t>
                      </a:r>
                    </a:p>
                    <a:p>
                      <a:pPr algn="ctr" fontAlgn="ctr"/>
                      <a:r>
                        <a:rPr lang="ru-RU" sz="1000" b="1" i="0" u="none" strike="noStrike" dirty="0" smtClean="0">
                          <a:solidFill>
                            <a:srgbClr val="000000"/>
                          </a:solidFill>
                          <a:latin typeface="Times New Roman"/>
                        </a:rPr>
                        <a:t> 2022 года</a:t>
                      </a:r>
                      <a:endParaRPr lang="ru-RU" sz="1000" b="1" i="0" u="none" strike="noStrike" dirty="0">
                        <a:solidFill>
                          <a:srgbClr val="000000"/>
                        </a:solidFill>
                        <a:latin typeface="Times New Roman"/>
                      </a:endParaRP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000" b="1" i="0" u="none" strike="noStrike" dirty="0">
                          <a:solidFill>
                            <a:srgbClr val="000000"/>
                          </a:solidFill>
                          <a:latin typeface="Times New Roman"/>
                        </a:rPr>
                        <a:t> </a:t>
                      </a:r>
                      <a:r>
                        <a:rPr lang="ru-RU" sz="1000" b="1" i="0" u="none" strike="noStrike" dirty="0" smtClean="0">
                          <a:solidFill>
                            <a:srgbClr val="000000"/>
                          </a:solidFill>
                          <a:latin typeface="Times New Roman"/>
                        </a:rPr>
                        <a:t>Решение о </a:t>
                      </a:r>
                      <a:r>
                        <a:rPr lang="ru-RU" sz="1000" b="1" i="0" u="none" strike="noStrike" dirty="0">
                          <a:solidFill>
                            <a:srgbClr val="000000"/>
                          </a:solidFill>
                          <a:latin typeface="Times New Roman"/>
                        </a:rPr>
                        <a:t>бюджете на 2023 год и плановый период 2024-2025 годы </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162959">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000" b="1" i="0" u="none" strike="noStrike">
                          <a:solidFill>
                            <a:srgbClr val="000000"/>
                          </a:solidFill>
                          <a:latin typeface="Times New Roman"/>
                        </a:rPr>
                        <a:t>План на 2023 год </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План на 2024 год </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План на 2025 год </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70666">
                <a:tc>
                  <a:txBody>
                    <a:bodyPr/>
                    <a:lstStyle/>
                    <a:p>
                      <a:pPr algn="l" fontAlgn="ctr"/>
                      <a:r>
                        <a:rPr lang="ru-RU" sz="1000" b="1" i="0" u="none" strike="noStrike" dirty="0">
                          <a:solidFill>
                            <a:srgbClr val="000000"/>
                          </a:solidFill>
                          <a:latin typeface="Times New Roman"/>
                        </a:rPr>
                        <a:t>Налоговые, неналоговые доходы всего</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dirty="0">
                          <a:solidFill>
                            <a:srgbClr val="000000"/>
                          </a:solidFill>
                          <a:latin typeface="Times New Roman"/>
                        </a:rPr>
                        <a:t>298 862,2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308 905,6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283 352,7</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297 969,1</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316 900,2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0666">
                <a:tc>
                  <a:txBody>
                    <a:bodyPr/>
                    <a:lstStyle/>
                    <a:p>
                      <a:pPr algn="l" fontAlgn="ctr"/>
                      <a:r>
                        <a:rPr lang="ru-RU" sz="1000" b="1" i="0" u="none" strike="noStrike">
                          <a:solidFill>
                            <a:srgbClr val="000000"/>
                          </a:solidFill>
                          <a:latin typeface="Times New Roman"/>
                        </a:rPr>
                        <a:t>Налоговые доходы</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dirty="0">
                          <a:solidFill>
                            <a:srgbClr val="000000"/>
                          </a:solidFill>
                          <a:latin typeface="Times New Roman"/>
                        </a:rPr>
                        <a:t>280 501,2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277 165,4</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263 205,9</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277 204,6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299 892,6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0666">
                <a:tc>
                  <a:txBody>
                    <a:bodyPr/>
                    <a:lstStyle/>
                    <a:p>
                      <a:pPr algn="l" fontAlgn="t"/>
                      <a:r>
                        <a:rPr lang="ru-RU" sz="1000" b="0" i="0" u="none" strike="noStrike">
                          <a:solidFill>
                            <a:srgbClr val="000000"/>
                          </a:solidFill>
                          <a:latin typeface="Times New Roman"/>
                        </a:rPr>
                        <a:t>Налог на доходы физических лиц</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145 439,3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178 744,5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189 810,6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201 493,1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221 968,1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Акцизы на нефтепродукты</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34 923,3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19 246,4</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18 901,6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19 424,9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19 873,9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Единый налог на вмененный доход</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4 261,9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163,0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Единый сельскохозяйственный налог</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26 567,3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26 652,5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19 158,7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20 116,6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21 323,6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dirty="0" smtClean="0">
                          <a:solidFill>
                            <a:srgbClr val="000000"/>
                          </a:solidFill>
                          <a:latin typeface="Times New Roman"/>
                        </a:rPr>
                        <a:t>Налог, взимаемый в связи с применением патентной системы налогообложения</a:t>
                      </a:r>
                      <a:endParaRPr lang="ru-RU" sz="1000" b="0" i="0" u="none" strike="noStrike" dirty="0">
                        <a:solidFill>
                          <a:srgbClr val="000000"/>
                        </a:solidFill>
                        <a:latin typeface="Times New Roman"/>
                      </a:endParaRP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10 425,0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10 500,0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10 960,0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11 440,0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11 942,0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Транспортный налог</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52 679,1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35 952,0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18 125,0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18 125,0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18 125,0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Государственная пошлина</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6 205,3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5 907,0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6 150,0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6 525,0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6 580,0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ctr"/>
                      <a:r>
                        <a:rPr lang="ru-RU" sz="1000" b="1" i="0" u="none" strike="noStrike">
                          <a:solidFill>
                            <a:srgbClr val="000000"/>
                          </a:solidFill>
                          <a:latin typeface="Times New Roman"/>
                        </a:rPr>
                        <a:t>Неналоговые доходы</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18 361,0</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31 740,2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dirty="0">
                          <a:solidFill>
                            <a:srgbClr val="000000"/>
                          </a:solidFill>
                          <a:latin typeface="Times New Roman"/>
                        </a:rPr>
                        <a:t>20 146,8</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20 764,5</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17 007,6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0666">
                <a:tc>
                  <a:txBody>
                    <a:bodyPr/>
                    <a:lstStyle/>
                    <a:p>
                      <a:pPr algn="l" fontAlgn="t"/>
                      <a:r>
                        <a:rPr lang="ru-RU" sz="1000" b="0" i="0" u="none" strike="noStrike">
                          <a:solidFill>
                            <a:srgbClr val="000000"/>
                          </a:solidFill>
                          <a:latin typeface="Times New Roman"/>
                        </a:rPr>
                        <a:t>Доходы от использования имущества</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9 686,3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9 661,4</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8 483,1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7 984,8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7 785,9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837">
                <a:tc>
                  <a:txBody>
                    <a:bodyPr/>
                    <a:lstStyle/>
                    <a:p>
                      <a:pPr algn="l" fontAlgn="t"/>
                      <a:r>
                        <a:rPr lang="ru-RU" sz="1000" b="0" i="0" u="none" strike="noStrike" dirty="0">
                          <a:solidFill>
                            <a:srgbClr val="000000"/>
                          </a:solidFill>
                          <a:latin typeface="Times New Roman"/>
                        </a:rPr>
                        <a:t>Платежи при пользовании природными ресурсами</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239,5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400,0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400,0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500,0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498">
                <a:tc>
                  <a:txBody>
                    <a:bodyPr/>
                    <a:lstStyle/>
                    <a:p>
                      <a:pPr algn="l" fontAlgn="t"/>
                      <a:r>
                        <a:rPr lang="ru-RU" sz="1000" b="0" i="0" u="none" strike="noStrike">
                          <a:solidFill>
                            <a:srgbClr val="000000"/>
                          </a:solidFill>
                          <a:latin typeface="Times New Roman"/>
                        </a:rPr>
                        <a:t>Доходы от оказания платных услуг и компенсации затрат государства</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13,3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5919">
                <a:tc>
                  <a:txBody>
                    <a:bodyPr/>
                    <a:lstStyle/>
                    <a:p>
                      <a:pPr algn="l" fontAlgn="t"/>
                      <a:r>
                        <a:rPr lang="ru-RU" sz="1000" b="0" i="0" u="none" strike="noStrike">
                          <a:solidFill>
                            <a:srgbClr val="000000"/>
                          </a:solidFill>
                          <a:latin typeface="Times New Roman"/>
                        </a:rPr>
                        <a:t>Доходы от продажи материальных и нематериальных активов</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6 808,9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20 361,4</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9 763,7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10 679,7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6 921,7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Штрафы, санкции, возмещение ущерба</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1 626,3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1 304,1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1 500,0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1 600,0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1 700,0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Прочие неналоговые доходы</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18">
                <a:tc>
                  <a:txBody>
                    <a:bodyPr/>
                    <a:lstStyle/>
                    <a:p>
                      <a:pPr algn="l" fontAlgn="ctr"/>
                      <a:r>
                        <a:rPr lang="ru-RU" sz="1000" b="1" i="0" u="none" strike="noStrike">
                          <a:solidFill>
                            <a:srgbClr val="000000"/>
                          </a:solidFill>
                          <a:latin typeface="Times New Roman"/>
                        </a:rPr>
                        <a:t>БЕЗВОЗМЕЗДНЫЕ ПОСТУПЛЕНИЯ</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909 789,7</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910 463,9</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800 959,9</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dirty="0">
                          <a:solidFill>
                            <a:srgbClr val="000000"/>
                          </a:solidFill>
                          <a:latin typeface="Times New Roman"/>
                        </a:rPr>
                        <a:t>696 188,7</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692 389,0</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6538">
                <a:tc>
                  <a:txBody>
                    <a:bodyPr/>
                    <a:lstStyle/>
                    <a:p>
                      <a:pPr algn="l" fontAlgn="t"/>
                      <a:r>
                        <a:rPr lang="ru-RU" sz="1000" b="0" i="0" u="none" strike="noStrike">
                          <a:solidFill>
                            <a:srgbClr val="000000"/>
                          </a:solidFill>
                          <a:latin typeface="Times New Roman"/>
                        </a:rPr>
                        <a:t>Дотации</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216 403,3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199 990,1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183 604,8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143 278,2</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139 036,7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Субсидии</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88 267,6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100 929,8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47 253,4</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Субвенции</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591 026,2</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590 541,5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551 906,8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552 283,9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552 725,7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Иные межбюджетные трансферты</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14 070,2</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19 009,3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18 194,9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626,6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626,6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339">
                <a:tc>
                  <a:txBody>
                    <a:bodyPr/>
                    <a:lstStyle/>
                    <a:p>
                      <a:pPr algn="l" fontAlgn="t"/>
                      <a:r>
                        <a:rPr lang="ru-RU" sz="1000" b="0" i="0" u="none" strike="noStrike">
                          <a:solidFill>
                            <a:srgbClr val="000000"/>
                          </a:solidFill>
                          <a:latin typeface="Times New Roman"/>
                        </a:rPr>
                        <a:t>Доходы от возврата неиспользованных остатков межбюдженых трансфертов</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109,9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709">
                <a:tc>
                  <a:txBody>
                    <a:bodyPr/>
                    <a:lstStyle/>
                    <a:p>
                      <a:pPr algn="l" fontAlgn="t"/>
                      <a:r>
                        <a:rPr lang="ru-RU" sz="1000" b="0" i="0" u="none" strike="noStrike">
                          <a:solidFill>
                            <a:srgbClr val="000000"/>
                          </a:solidFill>
                          <a:latin typeface="Times New Roman"/>
                        </a:rPr>
                        <a:t>Возврат в областной бюджет неиспользованных остатков межбюджетных трансфертов</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-87,5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6724">
                <a:tc>
                  <a:txBody>
                    <a:bodyPr/>
                    <a:lstStyle/>
                    <a:p>
                      <a:pPr algn="l" fontAlgn="ctr"/>
                      <a:r>
                        <a:rPr lang="ru-RU" sz="1000" b="1" i="0" u="none" strike="noStrike">
                          <a:solidFill>
                            <a:srgbClr val="000000"/>
                          </a:solidFill>
                          <a:latin typeface="Times New Roman"/>
                        </a:rPr>
                        <a:t>ВСЕГО ДОХОДОВ</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1 208 651,9</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1 219 369,5</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1 084 312,6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994 157,8</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dirty="0">
                          <a:solidFill>
                            <a:srgbClr val="000000"/>
                          </a:solidFill>
                          <a:latin typeface="Times New Roman"/>
                        </a:rPr>
                        <a:t>1 009 289,2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85720" y="428604"/>
            <a:ext cx="857256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Соотношение поступления налоговых, неналоговых доходов и безвозмездных поступлений  на 2023  - 2025 годы приведено на гистограмме:</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Rectangle 3"/>
          <p:cNvSpPr>
            <a:spLocks noChangeArrowheads="1"/>
          </p:cNvSpPr>
          <p:nvPr/>
        </p:nvSpPr>
        <p:spPr bwMode="auto">
          <a:xfrm>
            <a:off x="457200" y="5540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683568" y="1412776"/>
          <a:ext cx="7992888" cy="48245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57158" y="500042"/>
            <a:ext cx="84296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неналоговых доходов бюджета Пугачевского муниципального района на 2023 – 2025 годы (тыс.рублей)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457200" y="54784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971600" y="1340768"/>
          <a:ext cx="7560840" cy="489654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28596" y="173298"/>
            <a:ext cx="8319868" cy="61555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НАЛОГОВЫЕ ДОХОДЫ БЮДЖЕТА ПУГАЧЕВСКОГО МУНИЦИПАЛЬНОГО РАЙОНА</a:t>
            </a: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Налоговые доходы районного бюджета на 2023 год запланированы в объеме 263205,9 тыс. рублей или 24,3 процента от общего объема доходов.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 на доходы физических лиц </a:t>
            </a: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рассчитывался  исходя из социально-экономических показателей развития района, главными из которых являются - фонд оплаты труда работающих, выплаты социального характера и численность работающих. Прогнозируется рост фонда оплаты труда в 2023 году по отношению к 2022 году на 11,1 процентов. В бюджете Пугачевского муниципального района налог на доходы физических лиц планируется в объеме  189 810,6 тыс.рублей (106%</a:t>
            </a:r>
            <a:r>
              <a:rPr kumimoji="0" lang="ru-RU" sz="14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к ожидаемому исполнению 2022 года, ожидаемое 2022 года – 178744,5 тыс.рублей).</a:t>
            </a:r>
            <a:endPar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основу расчета </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единого сельскохозяйственного налога </a:t>
            </a: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приняты доходы, уменьшенные на величину расходов в соответствии со статьей 346.5 Налогового Кодекса Российской Федерации, сельскохозяйственных товаропроизводителей, перешедших на уплату единого сельскохозяйственного налога. Поступление единого сельскохозяйственного налога в 2023 году планируется в сумме 19158,7 тыс.рублей,</a:t>
            </a:r>
            <a:r>
              <a:rPr kumimoji="0" lang="ru-RU" sz="14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2024 году – в размере 20116,6 тыс.рублей, в 2025 году – 21323,6 тыс.рублей (ожидаемое исполнение 2022 года – 26652,5 тыс.рублей). Снижение поступления ЕСХН в 2023 году обусловлено переходом некоторых сельхозпредприятий, уплачивающих ЕСХН на иные режимы налогообложения.</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По </a:t>
            </a:r>
            <a:r>
              <a:rPr kumimoji="0" lang="ru-RU" sz="1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единому налогу на вмененный доход </a:t>
            </a:r>
            <a:r>
              <a:rPr kumimoji="0" lang="ru-RU" sz="14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в 2023 году планируется поступление задолженности прошлых лет в сумме 100,0 тыс.рублей, в 2024 году – 80,0 тыс.рублей, в 2025 году – 80,0 тыс.рублей. Действие данного налога </a:t>
            </a:r>
            <a:r>
              <a:rPr lang="ru-RU" sz="1400" dirty="0" smtClean="0">
                <a:latin typeface="Times New Roman" pitchFamily="18" charset="0"/>
                <a:ea typeface="Times New Roman" pitchFamily="18" charset="0"/>
                <a:cs typeface="Times New Roman" pitchFamily="18" charset="0"/>
              </a:rPr>
              <a:t>с 1 января 2021 года прекратилось.</a:t>
            </a:r>
          </a:p>
          <a:p>
            <a:pPr marL="0" marR="0" lvl="0" indent="539750" algn="just" defTabSz="914400" rtl="0" eaLnBrk="0" fontAlgn="base" latinLnBrk="0" hangingPunct="0">
              <a:lnSpc>
                <a:spcPct val="100000"/>
              </a:lnSpc>
              <a:spcBef>
                <a:spcPct val="0"/>
              </a:spcBef>
              <a:spcAft>
                <a:spcPct val="0"/>
              </a:spcAft>
              <a:buClrTx/>
              <a:buSzTx/>
              <a:buFontTx/>
              <a:buNone/>
              <a:tabLst/>
            </a:pPr>
            <a:r>
              <a:rPr lang="ru-RU" sz="1400" dirty="0" smtClean="0">
                <a:latin typeface="Times New Roman" pitchFamily="18" charset="0"/>
                <a:ea typeface="Times New Roman" pitchFamily="18" charset="0"/>
                <a:cs typeface="Times New Roman" pitchFamily="18" charset="0"/>
              </a:rPr>
              <a:t>Поступление </a:t>
            </a:r>
            <a:r>
              <a:rPr lang="ru-RU" sz="1400" b="1" dirty="0" smtClean="0">
                <a:latin typeface="Times New Roman" pitchFamily="18" charset="0"/>
                <a:ea typeface="Times New Roman" pitchFamily="18" charset="0"/>
                <a:cs typeface="Times New Roman" pitchFamily="18" charset="0"/>
              </a:rPr>
              <a:t>транспортного налога </a:t>
            </a:r>
            <a:r>
              <a:rPr lang="ru-RU" sz="1400" dirty="0" smtClean="0">
                <a:latin typeface="Times New Roman" pitchFamily="18" charset="0"/>
                <a:ea typeface="Times New Roman" pitchFamily="18" charset="0"/>
                <a:cs typeface="Times New Roman" pitchFamily="18" charset="0"/>
              </a:rPr>
              <a:t>планируется в размере 18125,0 тыс.рублей.  Ожидаемое исполнение 2022 года - 52679,1 тыс.рублей. Снижение поступления налога объясняется передачей норматива отчислений городу Пугачеву в размере 100 % с 1 января 2023 года. Таким образом, весь собираемый транспортный налог с территории города Пугачева поступит в бюджет города.</a:t>
            </a:r>
          </a:p>
          <a:p>
            <a:pPr marL="0" marR="0" lvl="0" indent="539750" algn="just" defTabSz="914400" rtl="0" eaLnBrk="0" fontAlgn="base" latinLnBrk="0" hangingPunct="0">
              <a:lnSpc>
                <a:spcPct val="100000"/>
              </a:lnSpc>
              <a:spcBef>
                <a:spcPct val="0"/>
              </a:spcBef>
              <a:spcAft>
                <a:spcPct val="0"/>
              </a:spcAft>
              <a:buClrTx/>
              <a:buSzTx/>
              <a:buFontTx/>
              <a:buNone/>
              <a:tabLst/>
            </a:pPr>
            <a:r>
              <a:rPr lang="ru-RU" sz="1400" dirty="0" smtClean="0">
                <a:latin typeface="Times New Roman" pitchFamily="18" charset="0"/>
                <a:ea typeface="Times New Roman" pitchFamily="18" charset="0"/>
                <a:cs typeface="Times New Roman" pitchFamily="18" charset="0"/>
              </a:rPr>
              <a:t>Налог, взимаемый в связи с применением </a:t>
            </a:r>
            <a:r>
              <a:rPr lang="ru-RU" sz="1400" b="1" dirty="0" smtClean="0">
                <a:latin typeface="Times New Roman" pitchFamily="18" charset="0"/>
                <a:ea typeface="Times New Roman" pitchFamily="18" charset="0"/>
                <a:cs typeface="Times New Roman" pitchFamily="18" charset="0"/>
              </a:rPr>
              <a:t>патентной системы </a:t>
            </a:r>
            <a:r>
              <a:rPr lang="ru-RU" sz="1400" dirty="0" smtClean="0">
                <a:latin typeface="Times New Roman" pitchFamily="18" charset="0"/>
                <a:ea typeface="Times New Roman" pitchFamily="18" charset="0"/>
                <a:cs typeface="Times New Roman" pitchFamily="18" charset="0"/>
              </a:rPr>
              <a:t>налогообложения планируется в размере 10960,0 тыс.рублей в 2023 году, 11440,0 тыс.рублей в 2024 году и 11942,0 тыс.рублей в 2025 году.  План на 2023 год в целом соответствует ожидаемому исполнению 2022 года (оценка 2022 года – 10500,0 тыс.рублей).</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583622"/>
            <a:ext cx="8429684" cy="861774"/>
          </a:xfrm>
          <a:prstGeom prst="rect">
            <a:avLst/>
          </a:prstGeom>
          <a:blipFill dpi="0" rotWithShape="1">
            <a:blip r:embed="rId2" cstate="print">
              <a:alphaModFix amt="0"/>
            </a:blip>
            <a:srcRec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налоговых доходов в бюджет Пугачевского муниципального района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 период 2023-2025 годы (тыс.рублей)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Таблица 4"/>
          <p:cNvGraphicFramePr>
            <a:graphicFrameLocks noGrp="1"/>
          </p:cNvGraphicFramePr>
          <p:nvPr/>
        </p:nvGraphicFramePr>
        <p:xfrm>
          <a:off x="755576" y="1340765"/>
          <a:ext cx="8136904" cy="4867616"/>
        </p:xfrm>
        <a:graphic>
          <a:graphicData uri="http://schemas.openxmlformats.org/drawingml/2006/table">
            <a:tbl>
              <a:tblPr/>
              <a:tblGrid>
                <a:gridCol w="2880320"/>
                <a:gridCol w="936104"/>
                <a:gridCol w="1080120"/>
                <a:gridCol w="1152128"/>
                <a:gridCol w="1090443"/>
                <a:gridCol w="997789"/>
              </a:tblGrid>
              <a:tr h="720083">
                <a:tc rowSpan="2">
                  <a:txBody>
                    <a:bodyPr/>
                    <a:lstStyle/>
                    <a:p>
                      <a:pPr algn="ctr" fontAlgn="b"/>
                      <a:r>
                        <a:rPr lang="ru-RU" sz="1400" b="0" i="0" u="none" strike="noStrike" dirty="0">
                          <a:solidFill>
                            <a:srgbClr val="000000"/>
                          </a:solidFill>
                          <a:latin typeface="Calibri"/>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Исполнено за </a:t>
                      </a:r>
                      <a:r>
                        <a:rPr lang="ru-RU" sz="1400" b="1" i="0" u="none" strike="noStrike" dirty="0" smtClean="0">
                          <a:solidFill>
                            <a:srgbClr val="000000"/>
                          </a:solidFill>
                          <a:latin typeface="Times New Roman"/>
                        </a:rPr>
                        <a:t>2021 </a:t>
                      </a:r>
                      <a:r>
                        <a:rPr lang="ru-RU" sz="1400" b="1" i="0" u="none" strike="noStrike" dirty="0">
                          <a:solidFill>
                            <a:srgbClr val="000000"/>
                          </a:solidFill>
                          <a:latin typeface="Times New Roman"/>
                        </a:rPr>
                        <a:t>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smtClean="0">
                          <a:solidFill>
                            <a:srgbClr val="000000"/>
                          </a:solidFill>
                          <a:latin typeface="Times New Roman"/>
                        </a:rPr>
                        <a:t>Оценка </a:t>
                      </a:r>
                    </a:p>
                    <a:p>
                      <a:pPr algn="ctr" fontAlgn="ctr"/>
                      <a:r>
                        <a:rPr lang="ru-RU" sz="1400" b="1" i="0" u="none" strike="noStrike" dirty="0" smtClean="0">
                          <a:solidFill>
                            <a:srgbClr val="000000"/>
                          </a:solidFill>
                          <a:latin typeface="Times New Roman"/>
                        </a:rPr>
                        <a:t>2022 </a:t>
                      </a:r>
                      <a:r>
                        <a:rPr lang="ru-RU" sz="1400" b="1" i="0" u="none" strike="noStrike" dirty="0">
                          <a:solidFill>
                            <a:srgbClr val="000000"/>
                          </a:solidFill>
                          <a:latin typeface="Times New Roman"/>
                        </a:rPr>
                        <a:t>года (текущий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a:solidFill>
                            <a:srgbClr val="000000"/>
                          </a:solidFill>
                          <a:latin typeface="Times New Roman"/>
                        </a:rPr>
                        <a:t> </a:t>
                      </a:r>
                      <a:r>
                        <a:rPr lang="ru-RU" sz="1400" b="1" i="0" u="none" strike="noStrike" dirty="0" smtClean="0">
                          <a:solidFill>
                            <a:srgbClr val="000000"/>
                          </a:solidFill>
                          <a:latin typeface="Times New Roman"/>
                        </a:rPr>
                        <a:t>Решение </a:t>
                      </a:r>
                      <a:r>
                        <a:rPr lang="ru-RU" sz="1400" b="1" i="0" u="none" strike="noStrike" dirty="0">
                          <a:solidFill>
                            <a:srgbClr val="000000"/>
                          </a:solidFill>
                          <a:latin typeface="Times New Roman"/>
                        </a:rPr>
                        <a:t>о бюджете на </a:t>
                      </a:r>
                      <a:endParaRPr lang="ru-RU" sz="1400" b="1" i="0" u="none" strike="noStrike" dirty="0" smtClean="0">
                        <a:solidFill>
                          <a:srgbClr val="000000"/>
                        </a:solidFill>
                        <a:latin typeface="Times New Roman"/>
                      </a:endParaRPr>
                    </a:p>
                    <a:p>
                      <a:pPr algn="ctr" fontAlgn="ctr"/>
                      <a:r>
                        <a:rPr lang="ru-RU" sz="1400" b="1" i="0" u="none" strike="noStrike" dirty="0" smtClean="0">
                          <a:solidFill>
                            <a:srgbClr val="000000"/>
                          </a:solidFill>
                          <a:latin typeface="Times New Roman"/>
                        </a:rPr>
                        <a:t>2023 </a:t>
                      </a:r>
                      <a:r>
                        <a:rPr lang="ru-RU" sz="1400" b="1" i="0" u="none" strike="noStrike" dirty="0">
                          <a:solidFill>
                            <a:srgbClr val="000000"/>
                          </a:solidFill>
                          <a:latin typeface="Times New Roman"/>
                        </a:rPr>
                        <a:t>год и плановый </a:t>
                      </a:r>
                      <a:r>
                        <a:rPr lang="ru-RU" sz="1400" b="1" i="0" u="none" strike="noStrike" dirty="0" smtClean="0">
                          <a:solidFill>
                            <a:srgbClr val="000000"/>
                          </a:solidFill>
                          <a:latin typeface="Times New Roman"/>
                        </a:rPr>
                        <a:t>период</a:t>
                      </a:r>
                    </a:p>
                    <a:p>
                      <a:pPr algn="ctr" fontAlgn="ctr"/>
                      <a:r>
                        <a:rPr lang="ru-RU" sz="1400" b="1" i="0" u="none" strike="noStrike" dirty="0" smtClean="0">
                          <a:solidFill>
                            <a:srgbClr val="000000"/>
                          </a:solidFill>
                          <a:latin typeface="Times New Roman"/>
                        </a:rPr>
                        <a:t> 2024-2025 </a:t>
                      </a:r>
                      <a:r>
                        <a:rPr lang="ru-RU" sz="1400" b="1" i="0" u="none" strike="noStrike" dirty="0">
                          <a:solidFill>
                            <a:srgbClr val="000000"/>
                          </a:solidFill>
                          <a:latin typeface="Times New Roman"/>
                        </a:rPr>
                        <a:t>годы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576064">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a:rPr>
                        <a:t>План на </a:t>
                      </a:r>
                      <a:endParaRPr lang="ru-RU" sz="1400" b="1" i="0" u="none" strike="noStrike" dirty="0" smtClean="0">
                        <a:solidFill>
                          <a:srgbClr val="000000"/>
                        </a:solidFill>
                        <a:latin typeface="Times New Roman"/>
                      </a:endParaRPr>
                    </a:p>
                    <a:p>
                      <a:pPr algn="ctr" fontAlgn="ctr"/>
                      <a:r>
                        <a:rPr lang="ru-RU" sz="1400" b="1" i="0" u="none" strike="noStrike" dirty="0" smtClean="0">
                          <a:solidFill>
                            <a:srgbClr val="000000"/>
                          </a:solidFill>
                          <a:latin typeface="Times New Roman"/>
                        </a:rPr>
                        <a:t>2023 </a:t>
                      </a:r>
                      <a:r>
                        <a:rPr lang="ru-RU" sz="1400" b="1" i="0" u="none" strike="noStrike" dirty="0">
                          <a:solidFill>
                            <a:srgbClr val="000000"/>
                          </a:solidFill>
                          <a:latin typeface="Times New Roman"/>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a:t>
                      </a:r>
                      <a:endParaRPr lang="ru-RU" sz="1400" b="1" i="0" u="none" strike="noStrike" dirty="0" smtClean="0">
                        <a:solidFill>
                          <a:srgbClr val="000000"/>
                        </a:solidFill>
                        <a:latin typeface="Times New Roman"/>
                      </a:endParaRPr>
                    </a:p>
                    <a:p>
                      <a:pPr algn="ctr" fontAlgn="ctr"/>
                      <a:r>
                        <a:rPr lang="ru-RU" sz="1400" b="1" i="0" u="none" strike="noStrike" dirty="0" smtClean="0">
                          <a:solidFill>
                            <a:srgbClr val="000000"/>
                          </a:solidFill>
                          <a:latin typeface="Times New Roman"/>
                        </a:rPr>
                        <a:t>2024 </a:t>
                      </a:r>
                      <a:r>
                        <a:rPr lang="ru-RU" sz="1400" b="1" i="0" u="none" strike="noStrike" dirty="0">
                          <a:solidFill>
                            <a:srgbClr val="000000"/>
                          </a:solidFill>
                          <a:latin typeface="Times New Roman"/>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a:t>
                      </a:r>
                      <a:r>
                        <a:rPr lang="ru-RU" sz="1400" b="1" i="0" u="none" strike="noStrike" dirty="0" smtClean="0">
                          <a:solidFill>
                            <a:srgbClr val="000000"/>
                          </a:solidFill>
                          <a:latin typeface="Times New Roman"/>
                        </a:rPr>
                        <a:t>2025 </a:t>
                      </a:r>
                      <a:r>
                        <a:rPr lang="ru-RU" sz="1400" b="1" i="0" u="none" strike="noStrike" dirty="0">
                          <a:solidFill>
                            <a:srgbClr val="000000"/>
                          </a:solidFill>
                          <a:latin typeface="Times New Roman"/>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408859">
                <a:tc>
                  <a:txBody>
                    <a:bodyPr/>
                    <a:lstStyle/>
                    <a:p>
                      <a:pPr algn="l" fontAlgn="ctr"/>
                      <a:r>
                        <a:rPr lang="ru-RU" sz="1400" b="1" i="0" u="none" strike="noStrike" dirty="0">
                          <a:solidFill>
                            <a:srgbClr val="000000"/>
                          </a:solidFill>
                          <a:latin typeface="Times New Roman"/>
                        </a:rPr>
                        <a:t>Налоговые доходы</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280 501,2</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277 165,4</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263 205,9</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277 204,6</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299 892,6</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408859">
                <a:tc>
                  <a:txBody>
                    <a:bodyPr/>
                    <a:lstStyle/>
                    <a:p>
                      <a:pPr algn="l" fontAlgn="t"/>
                      <a:r>
                        <a:rPr lang="ru-RU" sz="1400" b="0" i="0" u="none" strike="noStrike">
                          <a:solidFill>
                            <a:srgbClr val="000000"/>
                          </a:solidFill>
                          <a:latin typeface="Times New Roman"/>
                        </a:rPr>
                        <a:t>Налог на доходы физических лиц</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145 439,3</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178 744,5</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189 810,6</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201 493,1</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221 968,1</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dirty="0">
                          <a:solidFill>
                            <a:srgbClr val="000000"/>
                          </a:solidFill>
                          <a:latin typeface="Times New Roman"/>
                        </a:rPr>
                        <a:t>Акцизы на нефтепродукты</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34 923,3</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19 246,4</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18 901,6</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19 424,9</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19 873,9</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a:solidFill>
                            <a:srgbClr val="000000"/>
                          </a:solidFill>
                          <a:latin typeface="Times New Roman"/>
                        </a:rPr>
                        <a:t>Единый налог на вмененный доход</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4 261,9</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163,0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100,0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80,0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80,0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a:solidFill>
                            <a:srgbClr val="000000"/>
                          </a:solidFill>
                          <a:latin typeface="Times New Roman"/>
                        </a:rPr>
                        <a:t>Единый сельскохозяйственный налог</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26 567,3</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26 652,5</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19 158,7</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20 116,6</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21 323,6</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1918">
                <a:tc>
                  <a:txBody>
                    <a:bodyPr/>
                    <a:lstStyle/>
                    <a:p>
                      <a:pPr algn="l" fontAlgn="t"/>
                      <a:r>
                        <a:rPr lang="ru-RU" sz="1400" b="0" i="0" u="none" strike="noStrike" dirty="0" smtClean="0">
                          <a:solidFill>
                            <a:srgbClr val="000000"/>
                          </a:solidFill>
                          <a:latin typeface="Times New Roman"/>
                        </a:rPr>
                        <a:t>Налог, взимаемый в связи с применением патентной системы налогообложения</a:t>
                      </a:r>
                      <a:endParaRPr lang="ru-RU" sz="1400" b="0" i="0" u="none" strike="noStrike" dirty="0">
                        <a:solidFill>
                          <a:srgbClr val="000000"/>
                        </a:solidFill>
                        <a:latin typeface="Times New Roman"/>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10 425,0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10 500,0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10 960,0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11 440,0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11 942,0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1918">
                <a:tc>
                  <a:txBody>
                    <a:bodyPr/>
                    <a:lstStyle/>
                    <a:p>
                      <a:pPr algn="l" fontAlgn="t"/>
                      <a:r>
                        <a:rPr lang="ru-RU" sz="1400" b="0" i="0" u="none" strike="noStrike">
                          <a:solidFill>
                            <a:srgbClr val="000000"/>
                          </a:solidFill>
                          <a:latin typeface="Times New Roman"/>
                        </a:rPr>
                        <a:t>Транспортный налог</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52 679,1</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35 952,0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18 125,0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18 125,0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18 125,0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a:solidFill>
                            <a:srgbClr val="000000"/>
                          </a:solidFill>
                          <a:latin typeface="Times New Roman"/>
                        </a:rPr>
                        <a:t>Государственная пошлина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6 205,3</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5 907,0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6 150,0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6 525,0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6 580,0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57158" y="285728"/>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2023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1"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901390" y="1152292"/>
          <a:ext cx="7341219" cy="45534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p:nvPr/>
        </p:nvGraphicFramePr>
        <p:xfrm>
          <a:off x="900178" y="1162797"/>
          <a:ext cx="7776278" cy="514652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57158" y="357166"/>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2024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467544" y="1130676"/>
          <a:ext cx="8208911" cy="53946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285720" y="357166"/>
            <a:ext cx="85725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2025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179" name="Rectangle 3"/>
          <p:cNvSpPr>
            <a:spLocks noChangeArrowheads="1"/>
          </p:cNvSpPr>
          <p:nvPr/>
        </p:nvSpPr>
        <p:spPr bwMode="auto">
          <a:xfrm>
            <a:off x="457200" y="60499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611560" y="1124414"/>
          <a:ext cx="8136904" cy="489687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57158" y="701226"/>
            <a:ext cx="8501122" cy="7848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НЕНАЛОГОВЫЕ  ДОХОДЫ  БЮДЖЕТА  ПУГАЧЕВСКОГО МУНИЦИПАЛЬНОГО  РАЙОНА</a:t>
            </a:r>
            <a:endParaRPr kumimoji="0" lang="en-US"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7150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7" name="Таблица 6"/>
          <p:cNvGraphicFramePr>
            <a:graphicFrameLocks noGrp="1"/>
          </p:cNvGraphicFramePr>
          <p:nvPr/>
        </p:nvGraphicFramePr>
        <p:xfrm>
          <a:off x="611559" y="1628800"/>
          <a:ext cx="8136904" cy="4246051"/>
        </p:xfrm>
        <a:graphic>
          <a:graphicData uri="http://schemas.openxmlformats.org/drawingml/2006/table">
            <a:tbl>
              <a:tblPr/>
              <a:tblGrid>
                <a:gridCol w="3232277"/>
                <a:gridCol w="955630"/>
                <a:gridCol w="955630"/>
                <a:gridCol w="997789"/>
                <a:gridCol w="997789"/>
                <a:gridCol w="997789"/>
              </a:tblGrid>
              <a:tr h="925670">
                <a:tc rowSpan="2">
                  <a:txBody>
                    <a:bodyPr/>
                    <a:lstStyle/>
                    <a:p>
                      <a:pPr algn="ctr" fontAlgn="b"/>
                      <a:r>
                        <a:rPr lang="ru-RU" sz="1400" b="0" i="0" u="none" strike="noStrike" dirty="0">
                          <a:solidFill>
                            <a:srgbClr val="000000"/>
                          </a:solidFill>
                          <a:latin typeface="Times New Roman" pitchFamily="18" charset="0"/>
                          <a:cs typeface="Times New Roman" pitchFamily="18" charset="0"/>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pitchFamily="18" charset="0"/>
                          <a:cs typeface="Times New Roman" pitchFamily="18" charset="0"/>
                        </a:rPr>
                        <a:t>Исполнено за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2021 </a:t>
                      </a:r>
                      <a:r>
                        <a:rPr lang="ru-RU" sz="1400" b="1" i="0" u="none" strike="noStrike" dirty="0">
                          <a:solidFill>
                            <a:srgbClr val="000000"/>
                          </a:solidFill>
                          <a:latin typeface="Times New Roman" pitchFamily="18" charset="0"/>
                          <a:cs typeface="Times New Roman" pitchFamily="18" charset="0"/>
                        </a:rPr>
                        <a:t>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smtClean="0">
                          <a:solidFill>
                            <a:srgbClr val="000000"/>
                          </a:solidFill>
                          <a:latin typeface="Times New Roman" pitchFamily="18" charset="0"/>
                          <a:cs typeface="Times New Roman" pitchFamily="18" charset="0"/>
                        </a:rPr>
                        <a:t>Оценка 2022 </a:t>
                      </a:r>
                    </a:p>
                    <a:p>
                      <a:pPr algn="ctr" fontAlgn="ctr"/>
                      <a:r>
                        <a:rPr lang="ru-RU" sz="1400" b="1" i="0" u="none" strike="noStrike" dirty="0" smtClean="0">
                          <a:solidFill>
                            <a:srgbClr val="000000"/>
                          </a:solidFill>
                          <a:latin typeface="Times New Roman" pitchFamily="18" charset="0"/>
                          <a:cs typeface="Times New Roman" pitchFamily="18" charset="0"/>
                        </a:rPr>
                        <a:t>года </a:t>
                      </a:r>
                      <a:r>
                        <a:rPr lang="ru-RU" sz="1400" b="1" i="0" u="none" strike="noStrike" dirty="0">
                          <a:solidFill>
                            <a:srgbClr val="000000"/>
                          </a:solidFill>
                          <a:latin typeface="Times New Roman" pitchFamily="18" charset="0"/>
                          <a:cs typeface="Times New Roman" pitchFamily="18" charset="0"/>
                        </a:rPr>
                        <a:t>(текущий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smtClean="0">
                          <a:solidFill>
                            <a:srgbClr val="000000"/>
                          </a:solidFill>
                          <a:latin typeface="Times New Roman" pitchFamily="18" charset="0"/>
                          <a:cs typeface="Times New Roman" pitchFamily="18" charset="0"/>
                        </a:rPr>
                        <a:t>Решение о </a:t>
                      </a:r>
                      <a:r>
                        <a:rPr lang="ru-RU" sz="1400" b="1" i="0" u="none" strike="noStrike" dirty="0">
                          <a:solidFill>
                            <a:srgbClr val="000000"/>
                          </a:solidFill>
                          <a:latin typeface="Times New Roman" pitchFamily="18" charset="0"/>
                          <a:cs typeface="Times New Roman" pitchFamily="18" charset="0"/>
                        </a:rPr>
                        <a:t>бюджете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на 2023 </a:t>
                      </a:r>
                      <a:r>
                        <a:rPr lang="ru-RU" sz="1400" b="1" i="0" u="none" strike="noStrike" dirty="0">
                          <a:solidFill>
                            <a:srgbClr val="000000"/>
                          </a:solidFill>
                          <a:latin typeface="Times New Roman" pitchFamily="18" charset="0"/>
                          <a:cs typeface="Times New Roman" pitchFamily="18" charset="0"/>
                        </a:rPr>
                        <a:t>год и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плановый </a:t>
                      </a:r>
                      <a:r>
                        <a:rPr lang="ru-RU" sz="1400" b="1" i="0" u="none" strike="noStrike" dirty="0">
                          <a:solidFill>
                            <a:srgbClr val="000000"/>
                          </a:solidFill>
                          <a:latin typeface="Times New Roman" pitchFamily="18" charset="0"/>
                          <a:cs typeface="Times New Roman" pitchFamily="18" charset="0"/>
                        </a:rPr>
                        <a:t>период </a:t>
                      </a:r>
                      <a:r>
                        <a:rPr lang="ru-RU" sz="1400" b="1" i="0" u="none" strike="noStrike" dirty="0" smtClean="0">
                          <a:solidFill>
                            <a:srgbClr val="000000"/>
                          </a:solidFill>
                          <a:latin typeface="Times New Roman" pitchFamily="18" charset="0"/>
                          <a:cs typeface="Times New Roman" pitchFamily="18" charset="0"/>
                        </a:rPr>
                        <a:t>2024-2025 </a:t>
                      </a:r>
                      <a:r>
                        <a:rPr lang="ru-RU" sz="1400" b="1" i="0" u="none" strike="noStrike" dirty="0">
                          <a:solidFill>
                            <a:srgbClr val="000000"/>
                          </a:solidFill>
                          <a:latin typeface="Times New Roman" pitchFamily="18" charset="0"/>
                          <a:cs typeface="Times New Roman" pitchFamily="18" charset="0"/>
                        </a:rPr>
                        <a:t>годы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65850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smtClean="0">
                          <a:solidFill>
                            <a:srgbClr val="000000"/>
                          </a:solidFill>
                          <a:latin typeface="Times New Roman" pitchFamily="18" charset="0"/>
                          <a:cs typeface="Times New Roman" pitchFamily="18" charset="0"/>
                        </a:rPr>
                        <a:t>План </a:t>
                      </a:r>
                    </a:p>
                    <a:p>
                      <a:pPr algn="ctr" fontAlgn="ctr"/>
                      <a:r>
                        <a:rPr lang="ru-RU" sz="1400" b="1" i="0" u="none" strike="noStrike" dirty="0" smtClean="0">
                          <a:solidFill>
                            <a:srgbClr val="000000"/>
                          </a:solidFill>
                          <a:latin typeface="Times New Roman" pitchFamily="18" charset="0"/>
                          <a:cs typeface="Times New Roman" pitchFamily="18" charset="0"/>
                        </a:rPr>
                        <a:t>на 2023 год </a:t>
                      </a:r>
                      <a:endParaRPr lang="ru-RU" sz="1400" b="1" i="0" u="none" strike="noStrike" dirty="0">
                        <a:solidFill>
                          <a:srgbClr val="000000"/>
                        </a:solidFill>
                        <a:latin typeface="Times New Roman" pitchFamily="18" charset="0"/>
                        <a:cs typeface="Times New Roman" pitchFamily="18" charset="0"/>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pitchFamily="18" charset="0"/>
                          <a:cs typeface="Times New Roman" pitchFamily="18" charset="0"/>
                        </a:rPr>
                        <a:t>План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на 2024 </a:t>
                      </a:r>
                      <a:r>
                        <a:rPr lang="ru-RU" sz="1400" b="1" i="0" u="none" strike="noStrike" dirty="0">
                          <a:solidFill>
                            <a:srgbClr val="000000"/>
                          </a:solidFill>
                          <a:latin typeface="Times New Roman" pitchFamily="18" charset="0"/>
                          <a:cs typeface="Times New Roman" pitchFamily="18" charset="0"/>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pitchFamily="18" charset="0"/>
                          <a:cs typeface="Times New Roman" pitchFamily="18" charset="0"/>
                        </a:rPr>
                        <a:t>План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на 2025 </a:t>
                      </a:r>
                      <a:r>
                        <a:rPr lang="ru-RU" sz="1400" b="1" i="0" u="none" strike="noStrike" dirty="0">
                          <a:solidFill>
                            <a:srgbClr val="000000"/>
                          </a:solidFill>
                          <a:latin typeface="Times New Roman" pitchFamily="18" charset="0"/>
                          <a:cs typeface="Times New Roman" pitchFamily="18" charset="0"/>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532260">
                <a:tc>
                  <a:txBody>
                    <a:bodyPr/>
                    <a:lstStyle/>
                    <a:p>
                      <a:pPr algn="l" fontAlgn="t"/>
                      <a:r>
                        <a:rPr lang="ru-RU" sz="1400" b="1" i="0" u="none" strike="noStrike">
                          <a:solidFill>
                            <a:srgbClr val="000000"/>
                          </a:solidFill>
                          <a:latin typeface="Times New Roman" pitchFamily="18" charset="0"/>
                          <a:cs typeface="Times New Roman" pitchFamily="18" charset="0"/>
                        </a:rPr>
                        <a:t>Неналоговые доходы</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18361,0</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31740,2</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20146,8</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20764,5</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17007,6</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538547">
                <a:tc>
                  <a:txBody>
                    <a:bodyPr/>
                    <a:lstStyle/>
                    <a:p>
                      <a:pPr algn="l" fontAlgn="t"/>
                      <a:r>
                        <a:rPr lang="ru-RU" sz="1400" b="0" i="0" u="none" strike="noStrike" dirty="0">
                          <a:solidFill>
                            <a:srgbClr val="000000"/>
                          </a:solidFill>
                          <a:latin typeface="Times New Roman" pitchFamily="18" charset="0"/>
                          <a:cs typeface="Times New Roman" pitchFamily="18" charset="0"/>
                        </a:rPr>
                        <a:t>Доходы от использования имущества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9686,3</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9661,4</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8483,1</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7984,8</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7785,9</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9528">
                <a:tc>
                  <a:txBody>
                    <a:bodyPr/>
                    <a:lstStyle/>
                    <a:p>
                      <a:pPr algn="l" fontAlgn="t"/>
                      <a:r>
                        <a:rPr lang="ru-RU" sz="1400" b="0" i="0" u="none" strike="noStrike" dirty="0">
                          <a:solidFill>
                            <a:srgbClr val="000000"/>
                          </a:solidFill>
                          <a:latin typeface="Times New Roman" pitchFamily="18" charset="0"/>
                          <a:cs typeface="Times New Roman" pitchFamily="18" charset="0"/>
                        </a:rPr>
                        <a:t>Платежи при пользовании природными ресурсами</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239,5</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400,0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400,0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500,0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600,0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0191">
                <a:tc>
                  <a:txBody>
                    <a:bodyPr/>
                    <a:lstStyle/>
                    <a:p>
                      <a:pPr algn="l" fontAlgn="t"/>
                      <a:r>
                        <a:rPr lang="ru-RU" sz="1400" b="0" i="0" u="none" strike="noStrike">
                          <a:solidFill>
                            <a:srgbClr val="000000"/>
                          </a:solidFill>
                          <a:latin typeface="Times New Roman" pitchFamily="18" charset="0"/>
                          <a:cs typeface="Times New Roman" pitchFamily="18" charset="0"/>
                        </a:rPr>
                        <a:t>Доходы от продажи материальных и нематериальных активов</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6808,9</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20361,4</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9763,7</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10679,7</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6921,7</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1349">
                <a:tc>
                  <a:txBody>
                    <a:bodyPr/>
                    <a:lstStyle/>
                    <a:p>
                      <a:pPr algn="l" fontAlgn="t"/>
                      <a:r>
                        <a:rPr lang="ru-RU" sz="1400" b="0" i="0" u="none" strike="noStrike" dirty="0">
                          <a:solidFill>
                            <a:srgbClr val="000000"/>
                          </a:solidFill>
                          <a:latin typeface="Times New Roman" pitchFamily="18" charset="0"/>
                          <a:cs typeface="Times New Roman" pitchFamily="18" charset="0"/>
                        </a:rPr>
                        <a:t>Штрафы, санкции, возмещение ущерба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1626,3</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1304,1</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1500,0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1600,0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1700,0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00034" y="428604"/>
            <a:ext cx="828680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2023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1" name="Rectangle 3"/>
          <p:cNvSpPr>
            <a:spLocks noChangeArrowheads="1"/>
          </p:cNvSpPr>
          <p:nvPr/>
        </p:nvSpPr>
        <p:spPr bwMode="auto">
          <a:xfrm>
            <a:off x="457200" y="5799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576147" y="1403194"/>
          <a:ext cx="7991706" cy="49061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71472" y="285729"/>
            <a:ext cx="8143932" cy="2173093"/>
          </a:xfrm>
          <a:prstGeom prst="rect">
            <a:avLst/>
          </a:prstGeom>
          <a:noFill/>
          <a:ln w="9525">
            <a:noFill/>
            <a:miter lim="800000"/>
            <a:headEnd/>
            <a:tailEnd/>
          </a:ln>
          <a:effectLst/>
        </p:spPr>
        <p:txBody>
          <a:bodyPr vert="horz" wrap="square" lIns="91440" tIns="360249" rIns="612582" bIns="450708" numCol="1" anchor="ctr" anchorCtr="0" compatLnSpc="1">
            <a:prstTxWarp prst="textNoShape">
              <a:avLst/>
            </a:prstTxWarp>
            <a:spAutoFit/>
          </a:bodyPr>
          <a:lstStyle/>
          <a:p>
            <a:pPr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Обращение к жителям Пугачевского муниципального района</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lang="ru-RU" sz="2600" b="1" dirty="0" smtClean="0">
              <a:latin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63" name="Rectangle 3"/>
          <p:cNvSpPr>
            <a:spLocks noChangeArrowheads="1"/>
          </p:cNvSpPr>
          <p:nvPr/>
        </p:nvSpPr>
        <p:spPr bwMode="auto">
          <a:xfrm>
            <a:off x="428596" y="1785926"/>
            <a:ext cx="8143932"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Уважаемые жители и гости Пугачевского </a:t>
            </a:r>
            <a:r>
              <a:rPr lang="ru-RU" sz="2000" b="1" dirty="0" smtClean="0">
                <a:latin typeface="Times New Roman" pitchFamily="18" charset="0"/>
                <a:ea typeface="Times New Roman" pitchFamily="18" charset="0"/>
                <a:cs typeface="Times New Roman" pitchFamily="18" charset="0"/>
              </a:rPr>
              <a:t>района!</a:t>
            </a:r>
          </a:p>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algn="just" fontAlgn="base">
              <a:spcBef>
                <a:spcPct val="0"/>
              </a:spcBef>
              <a:spcAft>
                <a:spcPct val="0"/>
              </a:spcAft>
              <a:tabLst>
                <a:tab pos="1036638" algn="l"/>
              </a:tabLst>
            </a:pPr>
            <a:r>
              <a:rPr lang="ru-RU" sz="2000" dirty="0" smtClean="0">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Обращаем Ваше внимание на то, что бюджет для граждан на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и на плановый период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годов составлен</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основании решения  Собрания Пугачевского муниципального  района Саратовской области от 7 декабря 2022 года № 69 «О бюджете  Пугачевского муниципального района  на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и на плановый период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годов». С данным решением можно ознакомиться</a:t>
            </a:r>
            <a:r>
              <a:rPr kumimoji="0" lang="ru-RU" sz="20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lang="ru-RU" sz="2000" dirty="0" smtClean="0">
                <a:latin typeface="Times New Roman" pitchFamily="18" charset="0"/>
                <a:cs typeface="Times New Roman" pitchFamily="18" charset="0"/>
              </a:rPr>
              <a:t>на официальном сайте Администрации Пугачевского муниципального района Саратовской области (http://pugachev-adm.ru).</a:t>
            </a:r>
          </a:p>
          <a:p>
            <a:pPr marL="0" marR="0" lvl="0" indent="0" algn="just" defTabSz="914400" rtl="0" eaLnBrk="1" fontAlgn="base" latinLnBrk="0" hangingPunct="1">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28596" y="428604"/>
            <a:ext cx="835824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2024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107" name="Rectangle 3"/>
          <p:cNvSpPr>
            <a:spLocks noChangeArrowheads="1"/>
          </p:cNvSpPr>
          <p:nvPr/>
        </p:nvSpPr>
        <p:spPr bwMode="auto">
          <a:xfrm>
            <a:off x="457200" y="5684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683568" y="1124744"/>
          <a:ext cx="7930749" cy="51125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00034" y="500042"/>
            <a:ext cx="82868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2025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3" name="Rectangle 3"/>
          <p:cNvSpPr>
            <a:spLocks noChangeArrowheads="1"/>
          </p:cNvSpPr>
          <p:nvPr/>
        </p:nvSpPr>
        <p:spPr bwMode="auto">
          <a:xfrm>
            <a:off x="45720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483219" y="1017549"/>
          <a:ext cx="8177561" cy="482290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57158" y="214290"/>
            <a:ext cx="8501122" cy="20774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Безвозмездные поступления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Безвозмездные перечисления из вышестоящих бюджетов поступают в бюджет района в виде дотаций, которые не имеют целевой направленности, субсидий, предполагающих софинансирование из бюджета района и субвенций, которые расходуются по целевому назначению. Поступление безвозмездных перечислений отражено в таблице:   </a:t>
            </a:r>
          </a:p>
          <a:p>
            <a:pPr marL="0" marR="0" lvl="0" indent="450850" algn="r" defTabSz="914400" rtl="0" eaLnBrk="0" fontAlgn="base" latinLnBrk="0" hangingPunct="0">
              <a:lnSpc>
                <a:spcPct val="100000"/>
              </a:lnSpc>
              <a:spcBef>
                <a:spcPct val="0"/>
              </a:spcBef>
              <a:spcAft>
                <a:spcPct val="0"/>
              </a:spcAft>
              <a:buClrTx/>
              <a:buSzTx/>
              <a:buFontTx/>
              <a:buNone/>
              <a:tabLst/>
            </a:pPr>
            <a:r>
              <a:rPr lang="ru-RU" sz="1200" dirty="0" smtClean="0">
                <a:latin typeface="Times New Roman" pitchFamily="18" charset="0"/>
                <a:cs typeface="Times New Roman" pitchFamily="18" charset="0"/>
              </a:rPr>
              <a:t>тыс. руб</a:t>
            </a:r>
            <a:r>
              <a:rPr lang="ru-RU" sz="1600" dirty="0" smtClean="0">
                <a:latin typeface="Times New Roman" pitchFamily="18" charset="0"/>
                <a:cs typeface="Times New Roman" pitchFamily="18" charset="0"/>
              </a:rPr>
              <a:t>.</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428596" y="5143512"/>
            <a:ext cx="8501122" cy="369332"/>
          </a:xfrm>
          <a:prstGeom prst="rect">
            <a:avLst/>
          </a:prstGeom>
        </p:spPr>
        <p:txBody>
          <a:bodyPr wrap="square">
            <a:spAutoFit/>
          </a:bodyPr>
          <a:lstStyle/>
          <a:p>
            <a:pPr lvl="0" indent="450850" algn="ctr"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Объем доходов местного бюджета в расчете на 1 жителя  составляет:</a:t>
            </a:r>
            <a:endParaRPr lang="ru-RU" sz="2000" dirty="0" smtClean="0">
              <a:latin typeface="Times New Roman" pitchFamily="18" charset="0"/>
              <a:cs typeface="Times New Roman" pitchFamily="18" charset="0"/>
            </a:endParaRPr>
          </a:p>
        </p:txBody>
      </p:sp>
      <p:graphicFrame>
        <p:nvGraphicFramePr>
          <p:cNvPr id="10" name="Диаграмма 9"/>
          <p:cNvGraphicFramePr/>
          <p:nvPr/>
        </p:nvGraphicFramePr>
        <p:xfrm>
          <a:off x="611560" y="2348880"/>
          <a:ext cx="8280920" cy="27365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Таблица 10"/>
          <p:cNvGraphicFramePr>
            <a:graphicFrameLocks noGrp="1"/>
          </p:cNvGraphicFramePr>
          <p:nvPr/>
        </p:nvGraphicFramePr>
        <p:xfrm>
          <a:off x="755576" y="5517232"/>
          <a:ext cx="7992887" cy="1080119"/>
        </p:xfrm>
        <a:graphic>
          <a:graphicData uri="http://schemas.openxmlformats.org/drawingml/2006/table">
            <a:tbl>
              <a:tblPr/>
              <a:tblGrid>
                <a:gridCol w="3175068"/>
                <a:gridCol w="938716"/>
                <a:gridCol w="938716"/>
                <a:gridCol w="980129"/>
                <a:gridCol w="980129"/>
                <a:gridCol w="980129"/>
              </a:tblGrid>
              <a:tr h="391978">
                <a:tc>
                  <a:txBody>
                    <a:bodyPr/>
                    <a:lstStyle/>
                    <a:p>
                      <a:pPr algn="ctr" fontAlgn="ctr"/>
                      <a:r>
                        <a:rPr lang="ru-RU" sz="1200" b="1" i="0" u="none" strike="noStrike" dirty="0">
                          <a:solidFill>
                            <a:srgbClr val="000000"/>
                          </a:solidFill>
                          <a:latin typeface="Times New Roman"/>
                        </a:rPr>
                        <a:t>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a:solidFill>
                            <a:srgbClr val="000000"/>
                          </a:solidFill>
                          <a:latin typeface="Times New Roman"/>
                        </a:rPr>
                        <a:t>2021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a:solidFill>
                            <a:srgbClr val="000000"/>
                          </a:solidFill>
                          <a:latin typeface="Times New Roman"/>
                        </a:rPr>
                        <a:t>2022 год (оценка)</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smtClean="0">
                          <a:solidFill>
                            <a:srgbClr val="000000"/>
                          </a:solidFill>
                          <a:latin typeface="Times New Roman"/>
                        </a:rPr>
                        <a:t>2023 </a:t>
                      </a:r>
                      <a:r>
                        <a:rPr lang="ru-RU" sz="1200" b="1" i="0" u="none" strike="noStrike" dirty="0">
                          <a:solidFill>
                            <a:srgbClr val="000000"/>
                          </a:solidFill>
                          <a:latin typeface="Times New Roman"/>
                        </a:rPr>
                        <a:t>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smtClean="0">
                          <a:solidFill>
                            <a:srgbClr val="000000"/>
                          </a:solidFill>
                          <a:latin typeface="Times New Roman"/>
                        </a:rPr>
                        <a:t>2024 </a:t>
                      </a:r>
                      <a:r>
                        <a:rPr lang="ru-RU" sz="1200" b="1" i="0" u="none" strike="noStrike" dirty="0">
                          <a:solidFill>
                            <a:srgbClr val="000000"/>
                          </a:solidFill>
                          <a:latin typeface="Times New Roman"/>
                        </a:rPr>
                        <a:t>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smtClean="0">
                          <a:solidFill>
                            <a:srgbClr val="000000"/>
                          </a:solidFill>
                          <a:latin typeface="Times New Roman"/>
                        </a:rPr>
                        <a:t>2025 </a:t>
                      </a:r>
                      <a:r>
                        <a:rPr lang="ru-RU" sz="1200" b="1" i="0" u="none" strike="noStrike" dirty="0">
                          <a:solidFill>
                            <a:srgbClr val="000000"/>
                          </a:solidFill>
                          <a:latin typeface="Times New Roman"/>
                        </a:rPr>
                        <a:t>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26477">
                <a:tc>
                  <a:txBody>
                    <a:bodyPr/>
                    <a:lstStyle/>
                    <a:p>
                      <a:pPr algn="l" fontAlgn="b"/>
                      <a:r>
                        <a:rPr lang="ru-RU" sz="1200" b="0" i="0" u="none" strike="noStrike" dirty="0">
                          <a:solidFill>
                            <a:srgbClr val="000000"/>
                          </a:solidFill>
                          <a:latin typeface="Times New Roman"/>
                        </a:rPr>
                        <a:t>количество жителей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smtClean="0">
                          <a:solidFill>
                            <a:srgbClr val="000000"/>
                          </a:solidFill>
                          <a:latin typeface="Times New Roman"/>
                        </a:rPr>
                        <a:t>56 480,0</a:t>
                      </a:r>
                      <a:endParaRPr lang="ru-RU" sz="12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55 616,0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55 616</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55 616</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55 616</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26477">
                <a:tc>
                  <a:txBody>
                    <a:bodyPr/>
                    <a:lstStyle/>
                    <a:p>
                      <a:pPr algn="l" fontAlgn="b"/>
                      <a:r>
                        <a:rPr lang="ru-RU" sz="1200" b="0" i="0" u="none" strike="noStrike" dirty="0">
                          <a:solidFill>
                            <a:srgbClr val="000000"/>
                          </a:solidFill>
                          <a:latin typeface="Times New Roman"/>
                        </a:rPr>
                        <a:t>Всего доходов бюджета</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1 208 651,9</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1 219 369,5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1 084 312,6</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994 157,8</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1 009 289,2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35187">
                <a:tc>
                  <a:txBody>
                    <a:bodyPr/>
                    <a:lstStyle/>
                    <a:p>
                      <a:pPr algn="l" fontAlgn="b"/>
                      <a:r>
                        <a:rPr lang="ru-RU" sz="1200" b="0" i="0" u="none" strike="noStrike" dirty="0">
                          <a:solidFill>
                            <a:srgbClr val="000000"/>
                          </a:solidFill>
                          <a:latin typeface="Times New Roman"/>
                        </a:rPr>
                        <a:t>Объем доходов на 1 жителя в год (рублей)</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21 </a:t>
                      </a:r>
                      <a:r>
                        <a:rPr lang="ru-RU" sz="1200" b="0" i="0" u="none" strike="noStrike" dirty="0" smtClean="0">
                          <a:solidFill>
                            <a:srgbClr val="000000"/>
                          </a:solidFill>
                          <a:latin typeface="Times New Roman"/>
                        </a:rPr>
                        <a:t>399,6</a:t>
                      </a:r>
                      <a:endParaRPr lang="ru-RU" sz="12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21 924,8</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19 496,4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17 875,4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18 147,5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Прямоугольник 37891"/>
          <p:cNvSpPr>
            <a:spLocks noChangeArrowheads="1"/>
          </p:cNvSpPr>
          <p:nvPr/>
        </p:nvSpPr>
        <p:spPr bwMode="auto">
          <a:xfrm>
            <a:off x="1122363" y="285728"/>
            <a:ext cx="7096125" cy="83981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мероприятия </a:t>
            </a:r>
            <a:b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 мобилизации доходов бюджета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9" name="Прямоугольник 37893"/>
          <p:cNvSpPr>
            <a:spLocks noChangeArrowheads="1"/>
          </p:cNvSpPr>
          <p:nvPr/>
        </p:nvSpPr>
        <p:spPr bwMode="auto">
          <a:xfrm>
            <a:off x="3286116" y="2714620"/>
            <a:ext cx="2357454" cy="2286016"/>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44037" name="Овальная выноска 37895"/>
          <p:cNvSpPr>
            <a:spLocks noChangeArrowheads="1"/>
          </p:cNvSpPr>
          <p:nvPr/>
        </p:nvSpPr>
        <p:spPr bwMode="auto">
          <a:xfrm>
            <a:off x="285720" y="3643314"/>
            <a:ext cx="2606713" cy="2320925"/>
          </a:xfrm>
          <a:prstGeom prst="wedgeEllipseCallout">
            <a:avLst>
              <a:gd name="adj1" fmla="val 61713"/>
              <a:gd name="adj2" fmla="val -13412"/>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муниципальной межведомственной комиссии по работе с владельцами вновь возведенных (реконструированных) строений, помещений и сооружений, уклоняющимися от регистрации принадлежащего им недвижимого имущества.</a:t>
            </a:r>
            <a:endParaRPr kumimoji="0" lang="ru-RU"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5" name="Овальная выноска 37898"/>
          <p:cNvSpPr>
            <a:spLocks noChangeArrowheads="1"/>
          </p:cNvSpPr>
          <p:nvPr/>
        </p:nvSpPr>
        <p:spPr bwMode="auto">
          <a:xfrm>
            <a:off x="2643174" y="5214950"/>
            <a:ext cx="2501900" cy="1495425"/>
          </a:xfrm>
          <a:prstGeom prst="wedgeEllipseCallout">
            <a:avLst>
              <a:gd name="adj1" fmla="val 32481"/>
              <a:gd name="adj2" fmla="val -6120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направленных на снижение недоимки по налоговым платежам</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Овальная выноска 37902"/>
          <p:cNvSpPr>
            <a:spLocks noChangeArrowheads="1"/>
          </p:cNvSpPr>
          <p:nvPr/>
        </p:nvSpPr>
        <p:spPr bwMode="auto">
          <a:xfrm>
            <a:off x="5715008" y="4500570"/>
            <a:ext cx="2714644" cy="2157430"/>
          </a:xfrm>
          <a:prstGeom prst="wedgeEllipseCallout">
            <a:avLst>
              <a:gd name="adj1" fmla="val -53491"/>
              <a:gd name="adj2" fmla="val -6457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Организация работы по информированию граждан о сроках уплаты налогов</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2" name="Rectangle 10"/>
          <p:cNvSpPr>
            <a:spLocks noChangeArrowheads="1"/>
          </p:cNvSpPr>
          <p:nvPr/>
        </p:nvSpPr>
        <p:spPr bwMode="auto">
          <a:xfrm>
            <a:off x="214282" y="14285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4" name="Rectangle 12"/>
          <p:cNvSpPr>
            <a:spLocks noChangeArrowheads="1"/>
          </p:cNvSpPr>
          <p:nvPr/>
        </p:nvSpPr>
        <p:spPr bwMode="auto">
          <a:xfrm>
            <a:off x="457200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44048" name="Rectangle 16"/>
          <p:cNvSpPr>
            <a:spLocks noChangeArrowheads="1"/>
          </p:cNvSpPr>
          <p:nvPr/>
        </p:nvSpPr>
        <p:spPr bwMode="auto">
          <a:xfrm>
            <a:off x="0" y="3238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51" name="Rectangle 19"/>
          <p:cNvSpPr>
            <a:spLocks noChangeArrowheads="1"/>
          </p:cNvSpPr>
          <p:nvPr/>
        </p:nvSpPr>
        <p:spPr bwMode="auto">
          <a:xfrm>
            <a:off x="0" y="3695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44052" name="Rectangle 20"/>
          <p:cNvSpPr>
            <a:spLocks noChangeArrowheads="1"/>
          </p:cNvSpPr>
          <p:nvPr/>
        </p:nvSpPr>
        <p:spPr bwMode="auto">
          <a:xfrm>
            <a:off x="0" y="478632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Picture 8"/>
          <p:cNvPicPr>
            <a:picLocks noChangeAspect="1" noChangeArrowheads="1"/>
          </p:cNvPicPr>
          <p:nvPr/>
        </p:nvPicPr>
        <p:blipFill>
          <a:blip r:embed="rId2" cstate="print"/>
          <a:srcRect/>
          <a:stretch>
            <a:fillRect/>
          </a:stretch>
        </p:blipFill>
        <p:spPr bwMode="auto">
          <a:xfrm>
            <a:off x="3357554" y="2857496"/>
            <a:ext cx="2214579" cy="2071702"/>
          </a:xfrm>
          <a:prstGeom prst="rect">
            <a:avLst/>
          </a:prstGeom>
          <a:noFill/>
        </p:spPr>
      </p:pic>
      <p:sp>
        <p:nvSpPr>
          <p:cNvPr id="44036" name="Овальная выноска 37897"/>
          <p:cNvSpPr>
            <a:spLocks noChangeArrowheads="1"/>
          </p:cNvSpPr>
          <p:nvPr/>
        </p:nvSpPr>
        <p:spPr bwMode="auto">
          <a:xfrm>
            <a:off x="6072198" y="1357298"/>
            <a:ext cx="2714644" cy="2428892"/>
          </a:xfrm>
          <a:prstGeom prst="wedgeEllipseCallout">
            <a:avLst>
              <a:gd name="adj1" fmla="val -68569"/>
              <a:gd name="adj2" fmla="val 52713"/>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endParaRPr lang="ru-RU" sz="1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администраторами доходов районного бюджета, направленная на повышение качества администрирования доходных источников, повышение уровня ответственности за выполнение прогнозных показателей, снижение недоимки по администрируемым платежам</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8" name="Овальная выноска 37894"/>
          <p:cNvSpPr>
            <a:spLocks noChangeArrowheads="1"/>
          </p:cNvSpPr>
          <p:nvPr/>
        </p:nvSpPr>
        <p:spPr bwMode="auto">
          <a:xfrm>
            <a:off x="500034" y="1428736"/>
            <a:ext cx="2689221" cy="1784351"/>
          </a:xfrm>
          <a:prstGeom prst="wedgeEllipseCallout">
            <a:avLst>
              <a:gd name="adj1" fmla="val 59648"/>
              <a:gd name="adj2" fmla="val 77958"/>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sz="11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организациями, выплачивающими заработную плату работникам ниже прожиточного минимума и использующими «конвертные» зарплатные схемы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3" name="Picture 16"/>
          <p:cNvPicPr>
            <a:picLocks noChangeAspect="1" noChangeArrowheads="1"/>
          </p:cNvPicPr>
          <p:nvPr/>
        </p:nvPicPr>
        <p:blipFill>
          <a:blip r:embed="rId3" cstate="print"/>
          <a:srcRect/>
          <a:stretch>
            <a:fillRect/>
          </a:stretch>
        </p:blipFill>
        <p:spPr bwMode="auto">
          <a:xfrm>
            <a:off x="4857752" y="4786322"/>
            <a:ext cx="884238" cy="65563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8596" y="642918"/>
            <a:ext cx="8429684" cy="62150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бюджете района  расходы  запланированы в следующем объеме: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a:t>
            </a:r>
            <a:r>
              <a:rPr kumimoji="0" lang="en-US"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1 0</a:t>
            </a:r>
            <a:r>
              <a:rPr kumimoji="0" lang="en-US"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84</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312</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a:t>
            </a:r>
            <a:r>
              <a:rPr kumimoji="0" lang="en-US"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 </a:t>
            </a:r>
            <a:r>
              <a:rPr lang="en-US" sz="1500" b="1" dirty="0" smtClean="0">
                <a:latin typeface="Times New Roman" pitchFamily="18" charset="0"/>
                <a:ea typeface="Times New Roman" pitchFamily="18" charset="0"/>
                <a:cs typeface="Times New Roman" pitchFamily="18" charset="0"/>
              </a:rPr>
              <a:t>994 157</a:t>
            </a:r>
            <a:r>
              <a:rPr lang="ru-RU" sz="1500" b="1" dirty="0" smtClean="0">
                <a:latin typeface="Times New Roman" pitchFamily="18" charset="0"/>
                <a:ea typeface="Times New Roman" pitchFamily="18" charset="0"/>
                <a:cs typeface="Times New Roman" pitchFamily="18" charset="0"/>
              </a:rPr>
              <a:t>,8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a:t>
            </a:r>
            <a:r>
              <a:rPr kumimoji="0" lang="en-US"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 </a:t>
            </a:r>
            <a:r>
              <a:rPr lang="ru-RU" sz="1500" b="1" dirty="0" smtClean="0">
                <a:latin typeface="Times New Roman" pitchFamily="18" charset="0"/>
                <a:ea typeface="Times New Roman" pitchFamily="18" charset="0"/>
                <a:cs typeface="Times New Roman" pitchFamily="18" charset="0"/>
              </a:rPr>
              <a:t>1 009 289,2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формировании расходов районного бюджета на 2023-2025 годы учтены следующие особенности: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Расходы районного бюджета на выплату заработной платы отдельным категориям работников муниципальных учреждений, установленных Указами Президента Российской Федерации от 7 мая 2012 года, рассчитываются на основании соотношений установленных в «дорожных картах» к прогнозной средней заработной плате по области в целом.</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К отдельным категориям работников муниципальных учреждений, установленных Указами, относятся: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дошкольных 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общеобразовательных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учреждений дополнительного образования;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образовательных, медицинских организаций или организаций, оказывающих социальные услуги детям-сиротам и детям, оставшимся без попечения родителей;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работники культуры.</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2. Планирование расходов на осуществление страховых взносов на обязательное пенсионное страхование, обязательное социальное страхование на случай временной нетрудоспособности и в связи материнством, обязательное медицинское страхование осуществляется в 2023-2025 году в размере 30,2% от суммы расходов на заработную плату.</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Планирование расходов на выплату заработной платы работникам муниципальных учреждений, работникам, осуществляющих техническое обеспечение деятельности органов местного самоуправления осуществляется с учетом увеличения с 1 января 2023 года МРОТ до 15279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011" name="Rectangle 3"/>
          <p:cNvSpPr>
            <a:spLocks noChangeArrowheads="1"/>
          </p:cNvSpPr>
          <p:nvPr/>
        </p:nvSpPr>
        <p:spPr bwMode="auto">
          <a:xfrm>
            <a:off x="357158" y="142852"/>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Расходы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2285992"/>
          <a:ext cx="8501122" cy="4123719"/>
        </p:xfrm>
        <a:graphic>
          <a:graphicData uri="http://schemas.openxmlformats.org/drawingml/2006/table">
            <a:tbl>
              <a:tblPr/>
              <a:tblGrid>
                <a:gridCol w="477807"/>
                <a:gridCol w="593763"/>
                <a:gridCol w="2571768"/>
                <a:gridCol w="1000132"/>
                <a:gridCol w="1000132"/>
                <a:gridCol w="928694"/>
                <a:gridCol w="1000132"/>
                <a:gridCol w="928694"/>
              </a:tblGrid>
              <a:tr h="481266">
                <a:tc>
                  <a:txBody>
                    <a:bodyPr/>
                    <a:lstStyle/>
                    <a:p>
                      <a:pPr indent="-90170" algn="ctr">
                        <a:lnSpc>
                          <a:spcPct val="150000"/>
                        </a:lnSpc>
                        <a:spcAft>
                          <a:spcPts val="0"/>
                        </a:spcAft>
                      </a:pPr>
                      <a:r>
                        <a:rPr lang="ru-RU" sz="1100" b="1" dirty="0">
                          <a:latin typeface="Times New Roman"/>
                          <a:ea typeface="Times New Roman"/>
                        </a:rPr>
                        <a:t>Раз</a:t>
                      </a:r>
                      <a:endParaRPr lang="ru-RU" sz="1100" dirty="0">
                        <a:latin typeface="Times New Roman"/>
                        <a:ea typeface="Times New Roman"/>
                      </a:endParaRPr>
                    </a:p>
                    <a:p>
                      <a:pPr indent="-90170" algn="ctr">
                        <a:lnSpc>
                          <a:spcPct val="150000"/>
                        </a:lnSpc>
                        <a:spcAft>
                          <a:spcPts val="0"/>
                        </a:spcAft>
                      </a:pPr>
                      <a:r>
                        <a:rPr lang="ru-RU" sz="1100" b="1" dirty="0">
                          <a:latin typeface="Times New Roman"/>
                          <a:ea typeface="Times New Roman"/>
                        </a:rPr>
                        <a:t>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smtClean="0">
                          <a:latin typeface="Times New Roman"/>
                          <a:ea typeface="Times New Roman"/>
                        </a:rPr>
                        <a:t>Под</a:t>
                      </a:r>
                      <a:endParaRPr lang="ru-RU" sz="1100" dirty="0" smtClean="0">
                        <a:latin typeface="Times New Roman"/>
                        <a:ea typeface="Times New Roman"/>
                      </a:endParaRPr>
                    </a:p>
                    <a:p>
                      <a:pPr indent="21590" algn="ctr">
                        <a:lnSpc>
                          <a:spcPct val="150000"/>
                        </a:lnSpc>
                        <a:spcAft>
                          <a:spcPts val="0"/>
                        </a:spcAft>
                      </a:pPr>
                      <a:r>
                        <a:rPr lang="ru-RU" sz="1100" b="1" dirty="0" smtClean="0">
                          <a:latin typeface="Times New Roman"/>
                          <a:ea typeface="Times New Roman"/>
                        </a:rPr>
                        <a:t>раздел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a:latin typeface="Times New Roman"/>
                          <a:ea typeface="Times New Roman"/>
                        </a:rPr>
                        <a:t>Наименование расходов</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100" b="1" dirty="0">
                          <a:latin typeface="Times New Roman"/>
                          <a:ea typeface="Times New Roman"/>
                        </a:rPr>
                        <a:t>Отчет </a:t>
                      </a:r>
                      <a:endParaRPr lang="ru-RU" sz="1100" dirty="0">
                        <a:latin typeface="Times New Roman"/>
                        <a:ea typeface="Times New Roman"/>
                      </a:endParaRPr>
                    </a:p>
                    <a:p>
                      <a:pPr indent="0" algn="ctr">
                        <a:lnSpc>
                          <a:spcPct val="150000"/>
                        </a:lnSpc>
                        <a:spcAft>
                          <a:spcPts val="0"/>
                        </a:spcAft>
                      </a:pPr>
                      <a:r>
                        <a:rPr lang="ru-RU" sz="1100" b="1" dirty="0" smtClean="0">
                          <a:latin typeface="Times New Roman"/>
                          <a:ea typeface="Times New Roman"/>
                        </a:rPr>
                        <a:t>2021 года</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Оценка           2022 </a:t>
                      </a:r>
                      <a:r>
                        <a:rPr lang="ru-RU" sz="1100" b="1" dirty="0">
                          <a:latin typeface="Times New Roman"/>
                          <a:ea typeface="Times New Roman"/>
                        </a:rPr>
                        <a:t>года </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2024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План </a:t>
                      </a:r>
                      <a:r>
                        <a:rPr lang="ru-RU" sz="1100" b="1" dirty="0">
                          <a:latin typeface="Times New Roman"/>
                          <a:ea typeface="Times New Roman"/>
                        </a:rPr>
                        <a:t>на </a:t>
                      </a:r>
                      <a:r>
                        <a:rPr lang="ru-RU" sz="1100" b="1" dirty="0" smtClean="0">
                          <a:latin typeface="Times New Roman"/>
                          <a:ea typeface="Times New Roman"/>
                        </a:rPr>
                        <a:t>2025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5989">
                <a:tc>
                  <a:txBody>
                    <a:bodyPr/>
                    <a:lstStyle/>
                    <a:p>
                      <a:pPr indent="450215" algn="ctr">
                        <a:lnSpc>
                          <a:spcPct val="150000"/>
                        </a:lnSpc>
                        <a:spcAft>
                          <a:spcPts val="0"/>
                        </a:spcAft>
                      </a:pPr>
                      <a:r>
                        <a:rPr lang="ru-RU" sz="1100" b="1"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00000"/>
                        </a:lnSpc>
                        <a:spcAft>
                          <a:spcPts val="0"/>
                        </a:spcAft>
                      </a:pPr>
                      <a:r>
                        <a:rPr lang="ru-RU" sz="1100" b="1" dirty="0">
                          <a:latin typeface="Times New Roman"/>
                          <a:ea typeface="Times New Roman"/>
                        </a:rPr>
                        <a:t>Общегосударственные </a:t>
                      </a:r>
                      <a:endParaRPr lang="ru-RU" sz="1100" dirty="0">
                        <a:latin typeface="Times New Roman"/>
                        <a:ea typeface="Times New Roman"/>
                      </a:endParaRPr>
                    </a:p>
                    <a:p>
                      <a:pPr indent="0" algn="l">
                        <a:lnSpc>
                          <a:spcPct val="100000"/>
                        </a:lnSpc>
                        <a:spcAft>
                          <a:spcPts val="0"/>
                        </a:spcAft>
                      </a:pPr>
                      <a:r>
                        <a:rPr lang="ru-RU" sz="1100" b="1" dirty="0">
                          <a:latin typeface="Times New Roman"/>
                          <a:ea typeface="Times New Roman"/>
                        </a:rPr>
                        <a:t>вопросы</a:t>
                      </a:r>
                      <a:endParaRPr lang="ru-RU" sz="1100" dirty="0">
                        <a:latin typeface="Times New Roman"/>
                        <a:ea typeface="Times New Roman"/>
                      </a:endParaRPr>
                    </a:p>
                  </a:txBody>
                  <a:tcPr marL="32426" marR="324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72 711,0</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tabLst>
                          <a:tab pos="368300" algn="l"/>
                          <a:tab pos="741680" algn="ctr"/>
                        </a:tabLst>
                      </a:pPr>
                      <a:r>
                        <a:rPr lang="ru-RU" sz="1100" b="1" dirty="0" smtClean="0">
                          <a:latin typeface="Times New Roman"/>
                          <a:ea typeface="Times New Roman"/>
                        </a:rPr>
                        <a:t>88 456,8</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100 282,6</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100 902,3</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104 691,4</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831862">
                <a:tc>
                  <a:txBody>
                    <a:bodyPr/>
                    <a:lstStyle/>
                    <a:p>
                      <a:pPr indent="450215" algn="ctr">
                        <a:lnSpc>
                          <a:spcPct val="150000"/>
                        </a:lnSpc>
                        <a:spcAft>
                          <a:spcPts val="0"/>
                        </a:spcAft>
                      </a:pPr>
                      <a:r>
                        <a:rPr lang="ru-RU" sz="1100" b="1" dirty="0" smtClean="0">
                          <a:latin typeface="Times New Roman"/>
                          <a:ea typeface="Times New Roman"/>
                        </a:rPr>
                        <a:t>0</a:t>
                      </a:r>
                      <a:r>
                        <a:rPr lang="ru-RU" sz="1100" b="0" dirty="0" smtClean="0">
                          <a:latin typeface="Times New Roman"/>
                          <a:ea typeface="Times New Roman"/>
                        </a:rPr>
                        <a:t>01</a:t>
                      </a:r>
                      <a:endParaRPr lang="ru-RU" sz="1100" b="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dirty="0" smtClean="0">
                          <a:latin typeface="Times New Roman"/>
                          <a:ea typeface="Times New Roman"/>
                        </a:rPr>
                        <a:t> </a:t>
                      </a:r>
                    </a:p>
                    <a:p>
                      <a:pPr indent="21590" algn="ctr">
                        <a:lnSpc>
                          <a:spcPct val="150000"/>
                        </a:lnSpc>
                        <a:spcAft>
                          <a:spcPts val="0"/>
                        </a:spcAft>
                      </a:pPr>
                      <a:r>
                        <a:rPr lang="ru-RU" sz="1100" dirty="0" smtClean="0">
                          <a:latin typeface="Times New Roman"/>
                          <a:ea typeface="Times New Roman"/>
                        </a:rPr>
                        <a:t>02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00000"/>
                        </a:lnSpc>
                        <a:spcAft>
                          <a:spcPts val="0"/>
                        </a:spcAft>
                      </a:pPr>
                      <a:r>
                        <a:rPr lang="ru-RU" sz="1100" dirty="0">
                          <a:latin typeface="Times New Roman"/>
                          <a:ea typeface="Times New Roman"/>
                        </a:rPr>
                        <a:t>Функционирование высшего должностного лица субъекта Российской Федерации и муниципального образования</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2 231,1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2 672,9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2 880,4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3 035,7</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3 156,2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000132">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00000"/>
                        </a:lnSpc>
                        <a:spcAft>
                          <a:spcPts val="0"/>
                        </a:spcAft>
                      </a:pPr>
                      <a:r>
                        <a:rPr lang="ru-RU" sz="1100" dirty="0">
                          <a:latin typeface="Times New Roman"/>
                          <a:ea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546,6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696,8</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829,2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706,1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734,1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285885">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00000"/>
                        </a:lnSpc>
                        <a:spcAft>
                          <a:spcPts val="0"/>
                        </a:spcAft>
                      </a:pPr>
                      <a:r>
                        <a:rPr lang="ru-RU" sz="1100" dirty="0">
                          <a:latin typeface="Times New Roman"/>
                          <a:ea typeface="Times New Roman"/>
                        </a:rPr>
                        <a:t>Функционирование </a:t>
                      </a:r>
                    </a:p>
                    <a:p>
                      <a:pPr indent="0" algn="l">
                        <a:lnSpc>
                          <a:spcPct val="100000"/>
                        </a:lnSpc>
                        <a:spcAft>
                          <a:spcPts val="0"/>
                        </a:spcAft>
                      </a:pPr>
                      <a:r>
                        <a:rPr lang="ru-RU" sz="1100" dirty="0">
                          <a:latin typeface="Times New Roman"/>
                          <a:ea typeface="Times New Roman"/>
                        </a:rPr>
                        <a:t>Правительства Российской Федерации, высших исполнительных органов государственной власти </a:t>
                      </a:r>
                    </a:p>
                    <a:p>
                      <a:pPr indent="0" algn="l">
                        <a:lnSpc>
                          <a:spcPct val="100000"/>
                        </a:lnSpc>
                        <a:spcAft>
                          <a:spcPts val="0"/>
                        </a:spcAft>
                      </a:pPr>
                      <a:r>
                        <a:rPr lang="ru-RU" sz="1100" dirty="0">
                          <a:latin typeface="Times New Roman"/>
                          <a:ea typeface="Times New Roman"/>
                        </a:rPr>
                        <a:t>субъектов Российской </a:t>
                      </a:r>
                    </a:p>
                    <a:p>
                      <a:pPr indent="0" algn="l">
                        <a:lnSpc>
                          <a:spcPct val="100000"/>
                        </a:lnSpc>
                        <a:spcAft>
                          <a:spcPts val="0"/>
                        </a:spcAft>
                      </a:pPr>
                      <a:r>
                        <a:rPr lang="ru-RU" sz="1100" dirty="0">
                          <a:latin typeface="Times New Roman"/>
                          <a:ea typeface="Times New Roman"/>
                        </a:rPr>
                        <a:t>Федерации, местных администраций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35 854,4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46 289,9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53 987,4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54 911,1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57 063,8</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41986" name="Rectangle 2"/>
          <p:cNvSpPr>
            <a:spLocks noChangeArrowheads="1"/>
          </p:cNvSpPr>
          <p:nvPr/>
        </p:nvSpPr>
        <p:spPr bwMode="auto">
          <a:xfrm>
            <a:off x="428596" y="285728"/>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Расходная часть районного бюджета на 2023-2025 годы характеризуются следующими показателями: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5" name="Скругленный прямоугольник 31"/>
          <p:cNvSpPr>
            <a:spLocks noChangeArrowheads="1"/>
          </p:cNvSpPr>
          <p:nvPr/>
        </p:nvSpPr>
        <p:spPr bwMode="auto">
          <a:xfrm>
            <a:off x="357158" y="1142985"/>
            <a:ext cx="8429684" cy="500066"/>
          </a:xfrm>
          <a:prstGeom prst="roundRect">
            <a:avLst>
              <a:gd name="adj" fmla="val 16667"/>
            </a:avLst>
          </a:prstGeom>
          <a:solidFill>
            <a:schemeClr val="accent3">
              <a:lumMod val="60000"/>
              <a:lumOff val="40000"/>
            </a:schemeClr>
          </a:soli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районного бюджета по разделам и подразделам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988" name="Rectangle 4"/>
          <p:cNvSpPr>
            <a:spLocks noChangeArrowheads="1"/>
          </p:cNvSpPr>
          <p:nvPr/>
        </p:nvSpPr>
        <p:spPr bwMode="auto">
          <a:xfrm>
            <a:off x="7429520" y="1714488"/>
            <a:ext cx="13613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tab pos="368300" algn="l"/>
                <a:tab pos="741363" algn="ctr"/>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a:t>
            </a: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54177"/>
          <a:ext cx="8501121" cy="5505514"/>
        </p:xfrm>
        <a:graphic>
          <a:graphicData uri="http://schemas.openxmlformats.org/drawingml/2006/table">
            <a:tbl>
              <a:tblPr/>
              <a:tblGrid>
                <a:gridCol w="477807"/>
                <a:gridCol w="414645"/>
                <a:gridCol w="2565630"/>
                <a:gridCol w="1008608"/>
                <a:gridCol w="1008608"/>
                <a:gridCol w="1008608"/>
                <a:gridCol w="1044053"/>
                <a:gridCol w="973162"/>
              </a:tblGrid>
              <a:tr h="388741">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Судебная система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48,1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79234">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12 682,0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15 188,8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17 523,8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17 579,3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18 172,4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67402">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smtClean="0">
                          <a:latin typeface="Times New Roman"/>
                          <a:ea typeface="Times New Roman"/>
                        </a:rPr>
                        <a:t>Резервные фонды</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94647">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общегосударственные вопросы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21 391,8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23 460,4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24 961,8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24 570,1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25 464,9</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b="1"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a:latin typeface="Times New Roman"/>
                          <a:ea typeface="Times New Roman"/>
                        </a:rPr>
                        <a:t>Национальная экономика</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82 278,7</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65 243,3</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41 934,9</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42 519,1</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43 154,0</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Сельское хозяйство и </a:t>
                      </a:r>
                    </a:p>
                    <a:p>
                      <a:pPr indent="21590" algn="l">
                        <a:lnSpc>
                          <a:spcPct val="150000"/>
                        </a:lnSpc>
                        <a:spcAft>
                          <a:spcPts val="0"/>
                        </a:spcAft>
                      </a:pPr>
                      <a:r>
                        <a:rPr lang="ru-RU" sz="1100" dirty="0">
                          <a:latin typeface="Times New Roman"/>
                          <a:ea typeface="Times New Roman"/>
                        </a:rPr>
                        <a:t>рыболовство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453,3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576,8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299,4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299,4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06305">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Дорожное хозяйство (дорожные фонды)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78 396,7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59 175,6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37 026,6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37 549,9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37 998,9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вопросы в области национальной экономики</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3 428,7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5 490,9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4 608,9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4 669,8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4 855,7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00000"/>
                        </a:lnSpc>
                        <a:spcAft>
                          <a:spcPts val="0"/>
                        </a:spcAft>
                      </a:pPr>
                      <a:r>
                        <a:rPr lang="ru-RU" sz="1100" b="1" dirty="0" smtClean="0">
                          <a:latin typeface="Times New Roman"/>
                          <a:ea typeface="Times New Roman"/>
                        </a:rPr>
                        <a:t>005</a:t>
                      </a:r>
                      <a:endParaRPr lang="ru-RU" sz="110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a:latin typeface="Times New Roman"/>
                          <a:ea typeface="Times New Roman"/>
                        </a:rPr>
                        <a:t>Жилищно-коммунальное </a:t>
                      </a:r>
                    </a:p>
                    <a:p>
                      <a:pPr indent="21590" algn="l">
                        <a:lnSpc>
                          <a:spcPct val="100000"/>
                        </a:lnSpc>
                        <a:spcAft>
                          <a:spcPts val="0"/>
                        </a:spcAft>
                      </a:pPr>
                      <a:r>
                        <a:rPr lang="ru-RU" sz="1100" b="1"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930,5</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1 389,2</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00000"/>
                        </a:lnSpc>
                        <a:spcAft>
                          <a:spcPts val="0"/>
                        </a:spcAft>
                      </a:pPr>
                      <a:r>
                        <a:rPr lang="ru-RU" sz="1100" dirty="0" smtClean="0">
                          <a:latin typeface="Times New Roman"/>
                          <a:ea typeface="Times New Roman"/>
                        </a:rPr>
                        <a:t>005</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       02</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Коммунальное </a:t>
                      </a:r>
                      <a:r>
                        <a:rPr lang="ru-RU" sz="110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930,5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1 389,2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0"/>
          <a:ext cx="8572561" cy="6130518"/>
        </p:xfrm>
        <a:graphic>
          <a:graphicData uri="http://schemas.openxmlformats.org/drawingml/2006/table">
            <a:tbl>
              <a:tblPr/>
              <a:tblGrid>
                <a:gridCol w="481825"/>
                <a:gridCol w="418130"/>
                <a:gridCol w="2243317"/>
                <a:gridCol w="1143008"/>
                <a:gridCol w="1071570"/>
                <a:gridCol w="1071570"/>
                <a:gridCol w="1071570"/>
                <a:gridCol w="1071571"/>
              </a:tblGrid>
              <a:tr h="347943">
                <a:tc>
                  <a:txBody>
                    <a:bodyPr/>
                    <a:lstStyle/>
                    <a:p>
                      <a:pPr indent="450215" algn="ctr">
                        <a:lnSpc>
                          <a:spcPct val="100000"/>
                        </a:lnSpc>
                        <a:spcAft>
                          <a:spcPts val="0"/>
                        </a:spcAft>
                      </a:pPr>
                      <a:r>
                        <a:rPr lang="ru-RU" sz="1100" b="1" dirty="0" smtClean="0">
                          <a:latin typeface="Times New Roman"/>
                          <a:ea typeface="Times New Roman"/>
                        </a:rPr>
                        <a:t>007</a:t>
                      </a:r>
                      <a:endParaRPr lang="ru-RU" sz="110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smtClean="0">
                          <a:latin typeface="Times New Roman"/>
                          <a:ea typeface="Times New Roman"/>
                        </a:rPr>
                        <a:t>Образование</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848 081,9</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877 015,5</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771 916,0</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723 971,4</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722 527,4</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        01</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Дошкольное </a:t>
                      </a:r>
                      <a:r>
                        <a:rPr lang="ru-RU" sz="110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227 702,6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219 236,2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191 260,2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185 905,7</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185 487,9</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02</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Общее </a:t>
                      </a:r>
                      <a:r>
                        <a:rPr lang="ru-RU" sz="110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555 707,5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573 510,6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488 651,1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467 090,3</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464 179,6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Дополнительное </a:t>
                      </a:r>
                      <a:r>
                        <a:rPr lang="ru-RU" sz="1100" dirty="0">
                          <a:latin typeface="Times New Roman"/>
                          <a:ea typeface="Times New Roman"/>
                        </a:rPr>
                        <a:t>образование </a:t>
                      </a:r>
                    </a:p>
                    <a:p>
                      <a:pPr indent="21590" algn="l">
                        <a:lnSpc>
                          <a:spcPct val="100000"/>
                        </a:lnSpc>
                        <a:spcAft>
                          <a:spcPts val="0"/>
                        </a:spcAft>
                      </a:pPr>
                      <a:r>
                        <a:rPr lang="ru-RU" sz="1100" dirty="0">
                          <a:latin typeface="Times New Roman"/>
                          <a:ea typeface="Times New Roman"/>
                        </a:rPr>
                        <a:t>детей</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28 145,5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41 644,1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45 528,5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25 154,0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25 382,8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656583">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Профессиональная подготовка, переподготовка и повышение квалификации</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93,1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90,6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76,0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30,0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Молодежная </a:t>
                      </a:r>
                      <a:r>
                        <a:rPr lang="ru-RU" sz="1100" dirty="0">
                          <a:latin typeface="Times New Roman"/>
                          <a:ea typeface="Times New Roman"/>
                        </a:rPr>
                        <a:t>политика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6 426,9</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7 872,7</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09</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rPr>
                        <a:t>Другие вопросы в области образования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30 006,3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34 661,3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46 400,2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45 791,4</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47 477,1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b="1" dirty="0" smtClean="0">
                          <a:latin typeface="Times New Roman"/>
                          <a:ea typeface="Times New Roman"/>
                        </a:rPr>
                        <a:t>008</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smtClean="0">
                          <a:latin typeface="Times New Roman"/>
                          <a:ea typeface="Times New Roman"/>
                        </a:rPr>
                        <a:t>Культура</a:t>
                      </a:r>
                      <a:r>
                        <a:rPr lang="ru-RU" sz="1100" b="1" dirty="0">
                          <a:latin typeface="Times New Roman"/>
                          <a:ea typeface="Times New Roman"/>
                        </a:rPr>
                        <a:t>, кинематография</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112 090,9</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141 482,4</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131 806,1</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84 408,2</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84 059,4</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008</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01</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Культура</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91 866,8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117 449,9</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104 675,2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57 282,2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56 318,2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008</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rPr>
                        <a:t>Другие вопросы в области </a:t>
                      </a:r>
                    </a:p>
                    <a:p>
                      <a:pPr indent="21590" algn="l">
                        <a:lnSpc>
                          <a:spcPct val="100000"/>
                        </a:lnSpc>
                        <a:spcAft>
                          <a:spcPts val="0"/>
                        </a:spcAft>
                      </a:pPr>
                      <a:r>
                        <a:rPr lang="ru-RU" sz="1100" dirty="0">
                          <a:latin typeface="Times New Roman"/>
                          <a:ea typeface="Times New Roman"/>
                        </a:rPr>
                        <a:t>Культуры, кинематографии </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20 224,1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24 032,5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27 130,9</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27 126,0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27 741,2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b="1" dirty="0" smtClean="0">
                          <a:latin typeface="Times New Roman"/>
                          <a:ea typeface="Times New Roman"/>
                        </a:rPr>
                        <a:t>110</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a:latin typeface="Times New Roman"/>
                          <a:ea typeface="Times New Roman"/>
                        </a:rPr>
                        <a:t>Социальная политика</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29 412,7</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29 219,5</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21 413,7</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13 863,5</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14 105,1</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110</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01</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rPr>
                        <a:t>Пенсионное обеспечение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5 275,7</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5 429,2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5 913,3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110</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rPr>
                        <a:t>Социальное обеспечение </a:t>
                      </a:r>
                    </a:p>
                    <a:p>
                      <a:pPr indent="21590" algn="l">
                        <a:lnSpc>
                          <a:spcPct val="100000"/>
                        </a:lnSpc>
                        <a:spcAft>
                          <a:spcPts val="0"/>
                        </a:spcAft>
                      </a:pPr>
                      <a:r>
                        <a:rPr lang="ru-RU" sz="1100" dirty="0">
                          <a:latin typeface="Times New Roman"/>
                          <a:ea typeface="Times New Roman"/>
                        </a:rPr>
                        <a:t>населения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7 292,8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8 973,0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7 390,6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5 753,7</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5 995,3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110</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 Охрана </a:t>
                      </a:r>
                      <a:r>
                        <a:rPr lang="ru-RU" sz="1100" dirty="0">
                          <a:latin typeface="Times New Roman"/>
                          <a:ea typeface="Times New Roman"/>
                        </a:rPr>
                        <a:t>семьи и детства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16 844,2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14 817,3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8 109,8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8 109,8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8 109,8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8"/>
          <a:ext cx="8572560" cy="4781002"/>
        </p:xfrm>
        <a:graphic>
          <a:graphicData uri="http://schemas.openxmlformats.org/drawingml/2006/table">
            <a:tbl>
              <a:tblPr/>
              <a:tblGrid>
                <a:gridCol w="481823"/>
                <a:gridCol w="418132"/>
                <a:gridCol w="2029003"/>
                <a:gridCol w="1143008"/>
                <a:gridCol w="1214446"/>
                <a:gridCol w="1071570"/>
                <a:gridCol w="1143008"/>
                <a:gridCol w="1071570"/>
              </a:tblGrid>
              <a:tr h="394808">
                <a:tc>
                  <a:txBody>
                    <a:bodyPr/>
                    <a:lstStyle/>
                    <a:p>
                      <a:pPr indent="450215" algn="ctr">
                        <a:lnSpc>
                          <a:spcPct val="100000"/>
                        </a:lnSpc>
                        <a:spcAft>
                          <a:spcPts val="0"/>
                        </a:spcAft>
                      </a:pPr>
                      <a:r>
                        <a:rPr lang="ru-RU" sz="1100" b="1" dirty="0" smtClean="0">
                          <a:latin typeface="Times New Roman"/>
                          <a:ea typeface="Times New Roman"/>
                          <a:cs typeface="Times New Roman"/>
                        </a:rPr>
                        <a:t>111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smtClean="0">
                          <a:latin typeface="Times New Roman"/>
                          <a:ea typeface="Times New Roman"/>
                          <a:cs typeface="Times New Roman"/>
                        </a:rPr>
                        <a:t>Физическая </a:t>
                      </a:r>
                      <a:r>
                        <a:rPr lang="ru-RU" sz="1100" b="1" dirty="0">
                          <a:latin typeface="Times New Roman"/>
                          <a:ea typeface="Times New Roman"/>
                          <a:cs typeface="Times New Roman"/>
                        </a:rPr>
                        <a:t>культура и спорт</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16 984,5</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10 002,2</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10 357,4</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10 562,4</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10 740,0</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448">
                <a:tc>
                  <a:txBody>
                    <a:bodyPr/>
                    <a:lstStyle/>
                    <a:p>
                      <a:pPr indent="450215" algn="ctr">
                        <a:lnSpc>
                          <a:spcPct val="100000"/>
                        </a:lnSpc>
                        <a:spcAft>
                          <a:spcPts val="0"/>
                        </a:spcAft>
                      </a:pPr>
                      <a:r>
                        <a:rPr lang="ru-RU" sz="1100" dirty="0" smtClean="0">
                          <a:latin typeface="Times New Roman"/>
                          <a:ea typeface="Times New Roman"/>
                          <a:cs typeface="Times New Roman"/>
                        </a:rPr>
                        <a:t>111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cs typeface="Times New Roman"/>
                      </a:endParaRPr>
                    </a:p>
                    <a:p>
                      <a:pPr indent="21590" algn="l">
                        <a:lnSpc>
                          <a:spcPct val="100000"/>
                        </a:lnSpc>
                        <a:spcAft>
                          <a:spcPts val="0"/>
                        </a:spcAft>
                      </a:pPr>
                      <a:r>
                        <a:rPr lang="ru-RU" sz="1100" dirty="0" smtClean="0">
                          <a:latin typeface="Times New Roman"/>
                          <a:ea typeface="Times New Roman"/>
                          <a:cs typeface="Times New Roman"/>
                        </a:rPr>
                        <a:t>01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cs typeface="Times New Roman"/>
                        </a:rPr>
                        <a:t>Физическая </a:t>
                      </a:r>
                      <a:r>
                        <a:rPr lang="ru-RU" sz="1100" dirty="0">
                          <a:latin typeface="Times New Roman"/>
                          <a:ea typeface="Times New Roman"/>
                          <a:cs typeface="Times New Roman"/>
                        </a:rPr>
                        <a:t>культура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16 984,5</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10 002,2</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10 357,4</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10 562,4</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10 740,0</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00066">
                <a:tc>
                  <a:txBody>
                    <a:bodyPr/>
                    <a:lstStyle/>
                    <a:p>
                      <a:pPr indent="450215" algn="ctr">
                        <a:lnSpc>
                          <a:spcPct val="100000"/>
                        </a:lnSpc>
                        <a:spcAft>
                          <a:spcPts val="0"/>
                        </a:spcAft>
                      </a:pPr>
                      <a:r>
                        <a:rPr lang="ru-RU" sz="1100" b="1" dirty="0" smtClean="0">
                          <a:latin typeface="Times New Roman"/>
                          <a:ea typeface="Times New Roman"/>
                          <a:cs typeface="Times New Roman"/>
                        </a:rPr>
                        <a:t>112</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a:latin typeface="Times New Roman"/>
                          <a:ea typeface="Times New Roman"/>
                          <a:cs typeface="Times New Roman"/>
                        </a:rPr>
                        <a:t>Средства массовой </a:t>
                      </a:r>
                      <a:endParaRPr lang="ru-RU" sz="1100" dirty="0">
                        <a:latin typeface="Times New Roman"/>
                        <a:ea typeface="Times New Roman"/>
                        <a:cs typeface="Times New Roman"/>
                      </a:endParaRPr>
                    </a:p>
                    <a:p>
                      <a:pPr indent="21590" algn="l">
                        <a:lnSpc>
                          <a:spcPct val="100000"/>
                        </a:lnSpc>
                        <a:spcAft>
                          <a:spcPts val="0"/>
                        </a:spcAft>
                      </a:pPr>
                      <a:r>
                        <a:rPr lang="ru-RU" sz="1100" b="1" dirty="0">
                          <a:latin typeface="Times New Roman"/>
                          <a:ea typeface="Times New Roman"/>
                          <a:cs typeface="Times New Roman"/>
                        </a:rPr>
                        <a:t>информации</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776,9</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2 825,3</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3 371,2</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3 523,8</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3 639,0</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00066">
                <a:tc>
                  <a:txBody>
                    <a:bodyPr/>
                    <a:lstStyle/>
                    <a:p>
                      <a:pPr indent="450215" algn="ctr">
                        <a:lnSpc>
                          <a:spcPct val="100000"/>
                        </a:lnSpc>
                        <a:spcAft>
                          <a:spcPts val="0"/>
                        </a:spcAft>
                      </a:pPr>
                      <a:r>
                        <a:rPr lang="ru-RU" sz="1100" dirty="0" smtClean="0">
                          <a:latin typeface="Times New Roman"/>
                          <a:ea typeface="Times New Roman"/>
                          <a:cs typeface="Times New Roman"/>
                        </a:rPr>
                        <a:t>112</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cs typeface="Times New Roman"/>
                      </a:endParaRPr>
                    </a:p>
                    <a:p>
                      <a:pPr indent="21590" algn="l">
                        <a:lnSpc>
                          <a:spcPct val="100000"/>
                        </a:lnSpc>
                        <a:spcAft>
                          <a:spcPts val="0"/>
                        </a:spcAft>
                      </a:pPr>
                      <a:r>
                        <a:rPr lang="ru-RU" sz="1100" dirty="0" smtClean="0">
                          <a:latin typeface="Times New Roman"/>
                          <a:ea typeface="Times New Roman"/>
                          <a:cs typeface="Times New Roman"/>
                        </a:rPr>
                        <a:t>02</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cs typeface="Times New Roman"/>
                        </a:rPr>
                        <a:t>Периодическая </a:t>
                      </a:r>
                      <a:r>
                        <a:rPr lang="ru-RU" sz="1100" dirty="0">
                          <a:latin typeface="Times New Roman"/>
                          <a:ea typeface="Times New Roman"/>
                          <a:cs typeface="Times New Roman"/>
                        </a:rPr>
                        <a:t>печать и издательства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776,9</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2 825,3</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3 371,2</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3 523,8</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3 639,0</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00066">
                <a:tc>
                  <a:txBody>
                    <a:bodyPr/>
                    <a:lstStyle/>
                    <a:p>
                      <a:pPr indent="450215" algn="ctr">
                        <a:lnSpc>
                          <a:spcPct val="100000"/>
                        </a:lnSpc>
                        <a:spcAft>
                          <a:spcPts val="0"/>
                        </a:spcAft>
                      </a:pPr>
                      <a:r>
                        <a:rPr lang="ru-RU" sz="1100" b="1" dirty="0" smtClean="0">
                          <a:latin typeface="Times New Roman"/>
                          <a:ea typeface="Times New Roman"/>
                          <a:cs typeface="Times New Roman"/>
                        </a:rPr>
                        <a:t>113</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a:latin typeface="Times New Roman"/>
                          <a:ea typeface="Times New Roman"/>
                          <a:cs typeface="Times New Roman"/>
                        </a:rPr>
                        <a:t>Обслуживание </a:t>
                      </a:r>
                      <a:endParaRPr lang="ru-RU" sz="1100" dirty="0">
                        <a:latin typeface="Times New Roman"/>
                        <a:ea typeface="Times New Roman"/>
                        <a:cs typeface="Times New Roman"/>
                      </a:endParaRPr>
                    </a:p>
                    <a:p>
                      <a:pPr indent="21590" algn="l">
                        <a:lnSpc>
                          <a:spcPct val="100000"/>
                        </a:lnSpc>
                        <a:spcAft>
                          <a:spcPts val="0"/>
                        </a:spcAft>
                      </a:pPr>
                      <a:r>
                        <a:rPr lang="ru-RU" sz="1100" b="1" dirty="0">
                          <a:latin typeface="Times New Roman"/>
                          <a:ea typeface="Times New Roman"/>
                          <a:cs typeface="Times New Roman"/>
                        </a:rPr>
                        <a:t>муниципального долга</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36,3</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23,2</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673231">
                <a:tc>
                  <a:txBody>
                    <a:bodyPr/>
                    <a:lstStyle/>
                    <a:p>
                      <a:pPr indent="450215" algn="ctr">
                        <a:lnSpc>
                          <a:spcPct val="100000"/>
                        </a:lnSpc>
                        <a:spcAft>
                          <a:spcPts val="0"/>
                        </a:spcAft>
                      </a:pPr>
                      <a:r>
                        <a:rPr lang="ru-RU" sz="1100" dirty="0" smtClean="0">
                          <a:latin typeface="Times New Roman"/>
                          <a:ea typeface="Times New Roman"/>
                          <a:cs typeface="Times New Roman"/>
                        </a:rPr>
                        <a:t>113</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cs typeface="Times New Roman"/>
                      </a:endParaRPr>
                    </a:p>
                    <a:p>
                      <a:pPr indent="21590" algn="l">
                        <a:lnSpc>
                          <a:spcPct val="100000"/>
                        </a:lnSpc>
                        <a:spcAft>
                          <a:spcPts val="0"/>
                        </a:spcAft>
                      </a:pPr>
                      <a:r>
                        <a:rPr lang="ru-RU" sz="1100" dirty="0" smtClean="0">
                          <a:latin typeface="Times New Roman"/>
                          <a:ea typeface="Times New Roman"/>
                          <a:cs typeface="Times New Roman"/>
                        </a:rPr>
                        <a:t>01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cs typeface="Times New Roman"/>
                        </a:rPr>
                        <a:t>Обслуживание государственного внутреннего и муниципального долга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36,3</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23,2</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100" b="1" dirty="0" smtClean="0">
                          <a:latin typeface="Times New Roman"/>
                          <a:ea typeface="Times New Roman"/>
                          <a:cs typeface="Times New Roman"/>
                        </a:rPr>
                        <a:t>114</a:t>
                      </a:r>
                      <a:endParaRPr lang="ru-RU" sz="110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smtClean="0">
                          <a:latin typeface="Times New Roman"/>
                          <a:ea typeface="Times New Roman"/>
                          <a:cs typeface="Times New Roman"/>
                        </a:rPr>
                        <a:t>Межбюджетные </a:t>
                      </a:r>
                      <a:r>
                        <a:rPr lang="ru-RU" sz="1100" b="1" dirty="0">
                          <a:latin typeface="Times New Roman"/>
                          <a:ea typeface="Times New Roman"/>
                          <a:cs typeface="Times New Roman"/>
                        </a:rPr>
                        <a:t>трансферты</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2 978,5</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3 094,4</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3 230,7</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3 375,9</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3 576,1</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87020">
                <a:tc>
                  <a:txBody>
                    <a:bodyPr/>
                    <a:lstStyle/>
                    <a:p>
                      <a:pPr indent="450215" algn="ctr">
                        <a:lnSpc>
                          <a:spcPct val="100000"/>
                        </a:lnSpc>
                        <a:spcAft>
                          <a:spcPts val="0"/>
                        </a:spcAft>
                      </a:pPr>
                      <a:r>
                        <a:rPr lang="ru-RU" sz="1100" dirty="0" smtClean="0">
                          <a:latin typeface="Times New Roman"/>
                          <a:ea typeface="Times New Roman"/>
                          <a:cs typeface="Times New Roman"/>
                        </a:rPr>
                        <a:t>114</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cs typeface="Times New Roman"/>
                      </a:endParaRPr>
                    </a:p>
                    <a:p>
                      <a:pPr indent="21590" algn="l">
                        <a:lnSpc>
                          <a:spcPct val="100000"/>
                        </a:lnSpc>
                        <a:spcAft>
                          <a:spcPts val="0"/>
                        </a:spcAft>
                      </a:pPr>
                      <a:r>
                        <a:rPr lang="ru-RU" sz="1100" dirty="0" smtClean="0">
                          <a:latin typeface="Times New Roman"/>
                          <a:ea typeface="Times New Roman"/>
                          <a:cs typeface="Times New Roman"/>
                        </a:rPr>
                        <a:t>01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cs typeface="Times New Roman"/>
                        </a:rPr>
                        <a:t>Дотации на выравнивание бюджетной обеспеченности субъектов Российской </a:t>
                      </a:r>
                    </a:p>
                    <a:p>
                      <a:pPr indent="21590" algn="l">
                        <a:lnSpc>
                          <a:spcPct val="100000"/>
                        </a:lnSpc>
                        <a:spcAft>
                          <a:spcPts val="0"/>
                        </a:spcAft>
                      </a:pPr>
                      <a:r>
                        <a:rPr lang="ru-RU" sz="1100" dirty="0">
                          <a:latin typeface="Times New Roman"/>
                          <a:ea typeface="Times New Roman"/>
                          <a:cs typeface="Times New Roman"/>
                        </a:rPr>
                        <a:t>Федерации и муниципальных образований</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2 978,5</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3 094,4</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3 230,7</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3 375,9</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3 576,1</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8489">
                <a:tc gridSpan="3">
                  <a:txBody>
                    <a:bodyPr/>
                    <a:lstStyle/>
                    <a:p>
                      <a:pPr indent="21590" algn="l">
                        <a:lnSpc>
                          <a:spcPct val="100000"/>
                        </a:lnSpc>
                        <a:spcAft>
                          <a:spcPts val="0"/>
                        </a:spcAft>
                      </a:pPr>
                      <a:r>
                        <a:rPr lang="ru-RU" sz="1050" b="1" i="1" dirty="0">
                          <a:latin typeface="Times New Roman"/>
                          <a:ea typeface="Times New Roman"/>
                          <a:cs typeface="Times New Roman"/>
                        </a:rPr>
                        <a:t>ИТОГО</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ctr">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1 166 281,9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1 218 751,8</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1 084 312,6</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983 126,6</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986 492,4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3" name="Прямоугольник 2"/>
          <p:cNvSpPr/>
          <p:nvPr/>
        </p:nvSpPr>
        <p:spPr>
          <a:xfrm>
            <a:off x="285720" y="5214950"/>
            <a:ext cx="8643998" cy="646331"/>
          </a:xfrm>
          <a:prstGeom prst="rect">
            <a:avLst/>
          </a:prstGeom>
        </p:spPr>
        <p:txBody>
          <a:bodyPr wrap="square">
            <a:spAutoFit/>
          </a:bodyPr>
          <a:lstStyle/>
          <a:p>
            <a:pPr>
              <a:lnSpc>
                <a:spcPct val="150000"/>
              </a:lnSpc>
            </a:pPr>
            <a:r>
              <a:rPr lang="ar-AE" sz="1200" b="1" dirty="0" smtClean="0">
                <a:latin typeface="Times New Roman" panose="02020603050405020304" pitchFamily="18" charset="0"/>
                <a:ea typeface="Calibri" panose="020F0502020204030204" pitchFamily="34" charset="0"/>
              </a:rPr>
              <a:t>٭</a:t>
            </a:r>
            <a:r>
              <a:rPr lang="ru-RU" sz="1200" b="1" dirty="0" smtClean="0">
                <a:latin typeface="Times New Roman" panose="02020603050405020304" pitchFamily="18" charset="0"/>
                <a:ea typeface="Calibri" panose="020F0502020204030204" pitchFamily="34" charset="0"/>
              </a:rPr>
              <a:t> без </a:t>
            </a:r>
            <a:r>
              <a:rPr lang="ru-RU" sz="1200" b="1" dirty="0">
                <a:latin typeface="Times New Roman" panose="02020603050405020304" pitchFamily="18" charset="0"/>
                <a:ea typeface="Calibri" panose="020F0502020204030204" pitchFamily="34" charset="0"/>
              </a:rPr>
              <a:t>условно утверждаемых расходов бюджета </a:t>
            </a:r>
            <a:r>
              <a:rPr lang="ru-RU" sz="1200" b="1" dirty="0" smtClean="0">
                <a:latin typeface="Times New Roman" panose="02020603050405020304" pitchFamily="18" charset="0"/>
                <a:ea typeface="Calibri" panose="020F0502020204030204" pitchFamily="34" charset="0"/>
              </a:rPr>
              <a:t>Пугачевского </a:t>
            </a:r>
            <a:r>
              <a:rPr lang="ru-RU" sz="1200" b="1" dirty="0">
                <a:latin typeface="Times New Roman" panose="02020603050405020304" pitchFamily="18" charset="0"/>
                <a:ea typeface="Calibri" panose="020F0502020204030204" pitchFamily="34" charset="0"/>
              </a:rPr>
              <a:t>муниципального </a:t>
            </a:r>
            <a:r>
              <a:rPr lang="ru-RU" sz="1200" b="1" dirty="0" smtClean="0">
                <a:latin typeface="Times New Roman" panose="02020603050405020304" pitchFamily="18" charset="0"/>
                <a:ea typeface="Calibri" panose="020F0502020204030204" pitchFamily="34" charset="0"/>
              </a:rPr>
              <a:t>района Саратовской области</a:t>
            </a:r>
          </a:p>
          <a:p>
            <a:pPr>
              <a:lnSpc>
                <a:spcPct val="150000"/>
              </a:lnSpc>
            </a:pPr>
            <a:r>
              <a:rPr lang="ru-RU" sz="1200" b="1" dirty="0" smtClean="0">
                <a:latin typeface="Times New Roman" panose="02020603050405020304" pitchFamily="18" charset="0"/>
              </a:rPr>
              <a:t>Условно утверждаемые расходы составляют в 2024 году 11 031,2 тыс. рублей, в 2025 году 22 796,8 тыс. рублей.</a:t>
            </a:r>
            <a:endParaRPr lang="ru-RU" sz="12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1357297"/>
          <a:ext cx="8501121" cy="5072099"/>
        </p:xfrm>
        <a:graphic>
          <a:graphicData uri="http://schemas.openxmlformats.org/drawingml/2006/table">
            <a:tbl>
              <a:tblPr/>
              <a:tblGrid>
                <a:gridCol w="857256"/>
                <a:gridCol w="2571768"/>
                <a:gridCol w="1000132"/>
                <a:gridCol w="1071570"/>
                <a:gridCol w="1032735"/>
                <a:gridCol w="983830"/>
                <a:gridCol w="983830"/>
              </a:tblGrid>
              <a:tr h="599360">
                <a:tc>
                  <a:txBody>
                    <a:bodyPr/>
                    <a:lstStyle/>
                    <a:p>
                      <a:pPr indent="0" algn="ctr">
                        <a:lnSpc>
                          <a:spcPct val="150000"/>
                        </a:lnSpc>
                        <a:spcAft>
                          <a:spcPts val="0"/>
                        </a:spcAft>
                      </a:pPr>
                      <a:r>
                        <a:rPr lang="ru-RU" sz="1200" b="1" dirty="0">
                          <a:latin typeface="Times New Roman"/>
                          <a:ea typeface="Times New Roman"/>
                          <a:cs typeface="Times New Roman"/>
                        </a:rPr>
                        <a:t>Код раздела</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Наименование расходов</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200" b="1" dirty="0" smtClean="0">
                          <a:latin typeface="Times New Roman"/>
                          <a:ea typeface="Times New Roman"/>
                          <a:cs typeface="Times New Roman"/>
                        </a:rPr>
                        <a:t>Отчет </a:t>
                      </a:r>
                      <a:endParaRPr lang="ru-RU" sz="1200" dirty="0">
                        <a:latin typeface="Times New Roman"/>
                        <a:ea typeface="Times New Roman"/>
                        <a:cs typeface="Times New Roman"/>
                      </a:endParaRPr>
                    </a:p>
                    <a:p>
                      <a:pPr indent="-4445" algn="ctr">
                        <a:lnSpc>
                          <a:spcPct val="150000"/>
                        </a:lnSpc>
                        <a:spcAft>
                          <a:spcPts val="0"/>
                        </a:spcAft>
                      </a:pPr>
                      <a:r>
                        <a:rPr lang="ru-RU" sz="1200" b="1" dirty="0" smtClean="0">
                          <a:latin typeface="Times New Roman"/>
                          <a:ea typeface="Times New Roman"/>
                          <a:cs typeface="Times New Roman"/>
                        </a:rPr>
                        <a:t>2021 </a:t>
                      </a:r>
                      <a:r>
                        <a:rPr lang="ru-RU" sz="1200" b="1" dirty="0">
                          <a:latin typeface="Times New Roman"/>
                          <a:ea typeface="Times New Roman"/>
                          <a:cs typeface="Times New Roman"/>
                        </a:rPr>
                        <a:t>года</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smtClean="0">
                          <a:latin typeface="Times New Roman"/>
                          <a:ea typeface="Times New Roman"/>
                          <a:cs typeface="Times New Roman"/>
                        </a:rPr>
                        <a:t>Оценка     2022 </a:t>
                      </a:r>
                      <a:r>
                        <a:rPr lang="ru-RU" sz="1200" b="1" dirty="0">
                          <a:latin typeface="Times New Roman"/>
                          <a:ea typeface="Times New Roman"/>
                          <a:cs typeface="Times New Roman"/>
                        </a:rPr>
                        <a:t>года </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2023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2024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2025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49520">
                <a:tc>
                  <a:txBody>
                    <a:bodyPr/>
                    <a:lstStyle/>
                    <a:p>
                      <a:pPr indent="0" algn="ctr">
                        <a:lnSpc>
                          <a:spcPct val="150000"/>
                        </a:lnSpc>
                        <a:spcAft>
                          <a:spcPts val="0"/>
                        </a:spcAft>
                      </a:pPr>
                      <a:r>
                        <a:rPr lang="ru-RU" sz="1200" dirty="0">
                          <a:latin typeface="Times New Roman"/>
                          <a:ea typeface="Times New Roman"/>
                          <a:cs typeface="Times New Roman"/>
                        </a:rPr>
                        <a:t>01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Общегосударственные вопросы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6,2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9,2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4600">
                <a:tc>
                  <a:txBody>
                    <a:bodyPr/>
                    <a:lstStyle/>
                    <a:p>
                      <a:pPr indent="0" algn="ctr">
                        <a:lnSpc>
                          <a:spcPct val="150000"/>
                        </a:lnSpc>
                        <a:spcAft>
                          <a:spcPts val="0"/>
                        </a:spcAft>
                      </a:pPr>
                      <a:r>
                        <a:rPr lang="ru-RU" sz="1200" dirty="0">
                          <a:latin typeface="Times New Roman"/>
                          <a:ea typeface="Times New Roman"/>
                          <a:cs typeface="Times New Roman"/>
                        </a:rPr>
                        <a:t>04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Национальная экономика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5,3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3,9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4,3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4,4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3909">
                <a:tc>
                  <a:txBody>
                    <a:bodyPr/>
                    <a:lstStyle/>
                    <a:p>
                      <a:pPr indent="0" algn="ctr">
                        <a:lnSpc>
                          <a:spcPct val="150000"/>
                        </a:lnSpc>
                        <a:spcAft>
                          <a:spcPts val="0"/>
                        </a:spcAft>
                      </a:pPr>
                      <a:r>
                        <a:rPr lang="ru-RU" sz="1200" dirty="0">
                          <a:latin typeface="Times New Roman"/>
                          <a:ea typeface="Times New Roman"/>
                          <a:cs typeface="Times New Roman"/>
                        </a:rPr>
                        <a:t>05</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Жилищно-коммунальное хозяйство</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8579">
                <a:tc>
                  <a:txBody>
                    <a:bodyPr/>
                    <a:lstStyle/>
                    <a:p>
                      <a:pPr indent="0" algn="ctr">
                        <a:lnSpc>
                          <a:spcPct val="150000"/>
                        </a:lnSpc>
                        <a:spcAft>
                          <a:spcPts val="0"/>
                        </a:spcAft>
                      </a:pPr>
                      <a:r>
                        <a:rPr lang="ru-RU" sz="1200" dirty="0">
                          <a:latin typeface="Times New Roman"/>
                          <a:ea typeface="Times New Roman"/>
                          <a:cs typeface="Times New Roman"/>
                        </a:rPr>
                        <a:t>07</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Образование</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72,7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71,99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71,2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4600">
                <a:tc>
                  <a:txBody>
                    <a:bodyPr/>
                    <a:lstStyle/>
                    <a:p>
                      <a:pPr indent="0" algn="ctr">
                        <a:lnSpc>
                          <a:spcPct val="150000"/>
                        </a:lnSpc>
                        <a:spcAft>
                          <a:spcPts val="0"/>
                        </a:spcAft>
                      </a:pPr>
                      <a:r>
                        <a:rPr lang="ru-RU" sz="1200" dirty="0">
                          <a:latin typeface="Times New Roman"/>
                          <a:ea typeface="Times New Roman"/>
                          <a:cs typeface="Times New Roman"/>
                        </a:rPr>
                        <a:t>08</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Культура, кинематография</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9,6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11,6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12,1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8,6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8,5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4600">
                <a:tc>
                  <a:txBody>
                    <a:bodyPr/>
                    <a:lstStyle/>
                    <a:p>
                      <a:pPr indent="0" algn="ctr">
                        <a:lnSpc>
                          <a:spcPct val="150000"/>
                        </a:lnSpc>
                        <a:spcAft>
                          <a:spcPts val="0"/>
                        </a:spcAft>
                      </a:pPr>
                      <a:r>
                        <a:rPr lang="ru-RU" sz="1200" dirty="0">
                          <a:latin typeface="Times New Roman"/>
                          <a:ea typeface="Times New Roman"/>
                          <a:cs typeface="Times New Roman"/>
                        </a:rPr>
                        <a:t>10</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Социальная политика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2,4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2,0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49520">
                <a:tc>
                  <a:txBody>
                    <a:bodyPr/>
                    <a:lstStyle/>
                    <a:p>
                      <a:pPr indent="0" algn="ctr">
                        <a:lnSpc>
                          <a:spcPct val="150000"/>
                        </a:lnSpc>
                        <a:spcAft>
                          <a:spcPts val="0"/>
                        </a:spcAft>
                      </a:pPr>
                      <a:r>
                        <a:rPr lang="ru-RU" sz="1200" dirty="0">
                          <a:latin typeface="Times New Roman"/>
                          <a:ea typeface="Times New Roman"/>
                          <a:cs typeface="Times New Roman"/>
                        </a:rPr>
                        <a:t>11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Физическая культура и спорт</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6808">
                <a:tc>
                  <a:txBody>
                    <a:bodyPr/>
                    <a:lstStyle/>
                    <a:p>
                      <a:pPr indent="0" algn="ctr">
                        <a:lnSpc>
                          <a:spcPct val="150000"/>
                        </a:lnSpc>
                        <a:spcAft>
                          <a:spcPts val="0"/>
                        </a:spcAft>
                      </a:pPr>
                      <a:r>
                        <a:rPr lang="ru-RU" sz="1200" dirty="0">
                          <a:latin typeface="Times New Roman"/>
                          <a:ea typeface="Times New Roman"/>
                          <a:cs typeface="Times New Roman"/>
                        </a:rPr>
                        <a:t>12</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Средства массовой информации</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8497">
                <a:tc>
                  <a:txBody>
                    <a:bodyPr/>
                    <a:lstStyle/>
                    <a:p>
                      <a:pPr indent="0" algn="ctr">
                        <a:lnSpc>
                          <a:spcPct val="150000"/>
                        </a:lnSpc>
                        <a:spcAft>
                          <a:spcPts val="0"/>
                        </a:spcAft>
                      </a:pPr>
                      <a:r>
                        <a:rPr lang="ru-RU" sz="1200" dirty="0">
                          <a:latin typeface="Times New Roman"/>
                          <a:ea typeface="Times New Roman"/>
                          <a:cs typeface="Times New Roman"/>
                        </a:rPr>
                        <a:t>13</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Обслуживание муниципального долга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6371">
                <a:tc>
                  <a:txBody>
                    <a:bodyPr/>
                    <a:lstStyle/>
                    <a:p>
                      <a:pPr indent="0" algn="ctr">
                        <a:lnSpc>
                          <a:spcPct val="150000"/>
                        </a:lnSpc>
                        <a:spcAft>
                          <a:spcPts val="0"/>
                        </a:spcAft>
                      </a:pPr>
                      <a:r>
                        <a:rPr lang="ru-RU" sz="1200" dirty="0">
                          <a:latin typeface="Times New Roman"/>
                          <a:ea typeface="Times New Roman"/>
                          <a:cs typeface="Times New Roman"/>
                        </a:rPr>
                        <a:t>14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Межбюджетные трансферты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0,29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5735">
                <a:tc>
                  <a:txBody>
                    <a:bodyPr/>
                    <a:lstStyle/>
                    <a:p>
                      <a:pPr indent="0" algn="ctr">
                        <a:lnSpc>
                          <a:spcPct val="150000"/>
                        </a:lnSpc>
                        <a:spcAft>
                          <a:spcPts val="0"/>
                        </a:spcAft>
                      </a:pP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ИТОГО</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2289" name="Скругленный прямоугольник 696"/>
          <p:cNvSpPr>
            <a:spLocks noChangeArrowheads="1"/>
          </p:cNvSpPr>
          <p:nvPr/>
        </p:nvSpPr>
        <p:spPr bwMode="auto">
          <a:xfrm>
            <a:off x="1643042" y="285728"/>
            <a:ext cx="6616721" cy="661988"/>
          </a:xfrm>
          <a:prstGeom prst="roundRect">
            <a:avLst>
              <a:gd name="adj" fmla="val 16667"/>
            </a:avLst>
          </a:prstGeom>
          <a:gradFill rotWithShape="1">
            <a:gsLst>
              <a:gs pos="0">
                <a:schemeClr val="accent2">
                  <a:lumMod val="60000"/>
                  <a:lumOff val="40000"/>
                </a:schemeClr>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Удельный вес расходов по отраслям в общем объеме расходов районного бюджета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57158" y="285728"/>
            <a:ext cx="850112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Данная брошюра познакомит Вас с ключевыми положениями основного финансового документа района. В ней в понятной   форме   представлена   информация  о приоритетных направлениях бюджетной политики района, условиях формирования и параметрах районного бюджета, планируемых результатах использования бюджетных средств.</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Важнейшими целями бюджетной политики района остаются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районного бюджета.</a:t>
            </a:r>
          </a:p>
          <a:p>
            <a:pPr marL="0" marR="0" lvl="0" indent="450850" algn="just" defTabSz="914400" rtl="0" eaLnBrk="0" fontAlgn="base" latinLnBrk="0" hangingPunct="0">
              <a:spcBef>
                <a:spcPct val="0"/>
              </a:spcBef>
              <a:spcAft>
                <a:spcPct val="0"/>
              </a:spcAft>
              <a:buClrTx/>
              <a:buSzTx/>
              <a:buFontTx/>
              <a:buNone/>
              <a:tabLst>
                <a:tab pos="3060700" algn="l"/>
              </a:tabLst>
            </a:pPr>
            <a:endParaRPr lang="ru-RU" sz="2000" dirty="0" smtClean="0">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071678"/>
            <a:ext cx="8332349" cy="3490186"/>
          </a:xfrm>
          <a:prstGeom prst="rect">
            <a:avLst/>
          </a:prstGeom>
        </p:spPr>
        <p:txBody>
          <a:bodyPr wrap="square">
            <a:spAutoFit/>
          </a:bodyPr>
          <a:lstStyle/>
          <a:p>
            <a:pPr algn="just">
              <a:lnSpc>
                <a:spcPct val="115000"/>
              </a:lnSpc>
              <a:spcAft>
                <a:spcPts val="0"/>
              </a:spcAft>
            </a:pP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В </a:t>
            </a:r>
            <a:r>
              <a:rPr lang="ru-RU" sz="1600" b="1" dirty="0">
                <a:latin typeface="Times New Roman" panose="02020603050405020304" pitchFamily="18" charset="0"/>
                <a:ea typeface="Calibri" panose="020F0502020204030204" pitchFamily="34" charset="0"/>
                <a:cs typeface="Times New Roman" panose="02020603050405020304" pitchFamily="18" charset="0"/>
              </a:rPr>
              <a:t>целом средства на заработную плату с начислениями определены в объеме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843 113,1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77,7%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800 772,3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81,4%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807 380,9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2025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81,8%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бюджета.</a:t>
            </a:r>
            <a:r>
              <a:rPr lang="ru-RU" sz="1600" dirty="0">
                <a:latin typeface="Times New Roman" panose="02020603050405020304" pitchFamily="18" charset="0"/>
                <a:ea typeface="Calibri" panose="020F0502020204030204" pitchFamily="34" charset="0"/>
                <a:cs typeface="Times New Roman" panose="02020603050405020304" pitchFamily="18" charset="0"/>
              </a:rPr>
              <a:t>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Расходы </a:t>
            </a:r>
            <a:r>
              <a:rPr lang="ru-RU" sz="1600" b="1" dirty="0">
                <a:latin typeface="Times New Roman" panose="02020603050405020304" pitchFamily="18" charset="0"/>
                <a:ea typeface="Calibri" panose="020F0502020204030204" pitchFamily="34" charset="0"/>
                <a:cs typeface="Times New Roman" panose="02020603050405020304" pitchFamily="18" charset="0"/>
              </a:rPr>
              <a:t>на оплату коммунальных услуг просчитаны с учетом прогноза изменения тарифов на топливо-энергетические ресурсы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3,8% (к 2022 году),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4,0%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2025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4,0 %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Учитывая ограниченные возможности бюджета, формирование бюджета по другим статьям расходов осуществлялось в режиме жестких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ограничений. Сохранена </a:t>
            </a:r>
            <a:r>
              <a:rPr lang="ru-RU" sz="1600" b="1" dirty="0">
                <a:latin typeface="Times New Roman" panose="02020603050405020304" pitchFamily="18" charset="0"/>
                <a:ea typeface="Calibri" panose="020F0502020204030204" pitchFamily="34" charset="0"/>
                <a:cs typeface="Times New Roman" panose="02020603050405020304" pitchFamily="18" charset="0"/>
              </a:rPr>
              <a:t>социальная направленность бюджета района. Удельный вес расходов на социальную сферу в общем объеме расходов   составляет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86,3%,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84,7%,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2025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84,3%.</a:t>
            </a:r>
            <a:endParaRPr lang="ru-RU" sz="16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1500527313"/>
              </p:ext>
            </p:extLst>
          </p:nvPr>
        </p:nvGraphicFramePr>
        <p:xfrm>
          <a:off x="357156" y="500042"/>
          <a:ext cx="8286810" cy="1218057"/>
        </p:xfrm>
        <a:graphic>
          <a:graphicData uri="http://schemas.openxmlformats.org/drawingml/2006/table">
            <a:tbl>
              <a:tblPr firstRow="1" firstCol="1" bandRow="1"/>
              <a:tblGrid>
                <a:gridCol w="3133667"/>
                <a:gridCol w="1152615"/>
                <a:gridCol w="936497"/>
                <a:gridCol w="974919"/>
                <a:gridCol w="974919"/>
                <a:gridCol w="1114193"/>
              </a:tblGrid>
              <a:tr h="0">
                <a:tc>
                  <a:txBody>
                    <a:bodyPr/>
                    <a:lstStyle/>
                    <a:p>
                      <a:pPr algn="ctr">
                        <a:lnSpc>
                          <a:spcPct val="115000"/>
                        </a:lnSpc>
                        <a:spcAft>
                          <a:spcPts val="0"/>
                        </a:spcAft>
                      </a:pPr>
                      <a:r>
                        <a:rPr lang="ru-RU" sz="1350" b="1" dirty="0">
                          <a:effectLst/>
                          <a:latin typeface="Times New Roman" pitchFamily="18" charset="0"/>
                          <a:ea typeface="Calibri" panose="020F0502020204030204" pitchFamily="34" charset="0"/>
                          <a:cs typeface="Times New Roman" pitchFamily="18" charset="0"/>
                        </a:rPr>
                        <a:t>Показатели</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a:t>
                      </a:r>
                      <a:r>
                        <a:rPr lang="en-US" sz="1350" b="1" dirty="0" smtClean="0">
                          <a:effectLst/>
                          <a:latin typeface="Times New Roman" pitchFamily="18" charset="0"/>
                          <a:ea typeface="Calibri" panose="020F0502020204030204" pitchFamily="34" charset="0"/>
                          <a:cs typeface="Times New Roman" pitchFamily="18" charset="0"/>
                        </a:rPr>
                        <a:t>2</a:t>
                      </a:r>
                      <a:r>
                        <a:rPr lang="ru-RU" sz="1350" b="1" dirty="0" smtClean="0">
                          <a:effectLst/>
                          <a:latin typeface="Times New Roman" pitchFamily="18" charset="0"/>
                          <a:ea typeface="Calibri" panose="020F0502020204030204" pitchFamily="34" charset="0"/>
                          <a:cs typeface="Times New Roman" pitchFamily="18" charset="0"/>
                        </a:rPr>
                        <a:t>1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2022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2023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2024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2025 год</a:t>
                      </a:r>
                      <a:endParaRPr kumimoji="0" lang="ru-RU" sz="1100" b="0"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0">
                <a:tc>
                  <a:txBody>
                    <a:bodyPr/>
                    <a:lstStyle/>
                    <a:p>
                      <a:pPr algn="ctr">
                        <a:lnSpc>
                          <a:spcPct val="115000"/>
                        </a:lnSpc>
                        <a:spcAft>
                          <a:spcPts val="0"/>
                        </a:spcAft>
                      </a:pPr>
                      <a:r>
                        <a:rPr lang="ru-RU" sz="1400" b="1" dirty="0">
                          <a:effectLst/>
                          <a:latin typeface="Times New Roman" pitchFamily="18" charset="0"/>
                          <a:ea typeface="Calibri" panose="020F0502020204030204" pitchFamily="34" charset="0"/>
                          <a:cs typeface="Times New Roman" pitchFamily="18" charset="0"/>
                        </a:rPr>
                        <a:t>Объем расходов бюджета </a:t>
                      </a:r>
                      <a:r>
                        <a:rPr lang="ru-RU" sz="1400" b="1" dirty="0" smtClean="0">
                          <a:effectLst/>
                          <a:latin typeface="Times New Roman" pitchFamily="18" charset="0"/>
                          <a:ea typeface="Calibri" panose="020F0502020204030204" pitchFamily="34" charset="0"/>
                          <a:cs typeface="Times New Roman" pitchFamily="18" charset="0"/>
                        </a:rPr>
                        <a:t>Пугачевского </a:t>
                      </a:r>
                      <a:r>
                        <a:rPr lang="ru-RU" sz="1400" b="1" dirty="0">
                          <a:effectLst/>
                          <a:latin typeface="Times New Roman" pitchFamily="18" charset="0"/>
                          <a:ea typeface="Calibri" panose="020F0502020204030204" pitchFamily="34" charset="0"/>
                          <a:cs typeface="Times New Roman" pitchFamily="18" charset="0"/>
                        </a:rPr>
                        <a:t>муниципального района в расчете на 1 жителя (тыс. рублей)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20,6</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21,9</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19,5</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17,7</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17,7</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кругленный прямоугольник 37904"/>
          <p:cNvSpPr>
            <a:spLocks noChangeArrowheads="1"/>
          </p:cNvSpPr>
          <p:nvPr/>
        </p:nvSpPr>
        <p:spPr bwMode="auto">
          <a:xfrm>
            <a:off x="1995488" y="471488"/>
            <a:ext cx="5649912" cy="492125"/>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lang="ru-RU" sz="2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7" name="Rectangle 5"/>
          <p:cNvSpPr>
            <a:spLocks noChangeArrowheads="1"/>
          </p:cNvSpPr>
          <p:nvPr/>
        </p:nvSpPr>
        <p:spPr bwMode="auto">
          <a:xfrm>
            <a:off x="285720" y="1071546"/>
            <a:ext cx="8434040" cy="19697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образование  запланированы в объеме: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600" dirty="0" smtClean="0">
                <a:latin typeface="Times New Roman" pitchFamily="18" charset="0"/>
                <a:ea typeface="Times New Roman" pitchFamily="18" charset="0"/>
                <a:cs typeface="Times New Roman" pitchFamily="18" charset="0"/>
              </a:rPr>
              <a:t>771 916,0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13,9</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тыс.</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руб.;</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600" dirty="0" smtClean="0">
                <a:latin typeface="Times New Roman" pitchFamily="18" charset="0"/>
                <a:ea typeface="Times New Roman" pitchFamily="18" charset="0"/>
                <a:cs typeface="Times New Roman" pitchFamily="18" charset="0"/>
              </a:rPr>
              <a:t>723 971,4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13,0 тыс.руб.;</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2025 год – </a:t>
            </a:r>
            <a:r>
              <a:rPr lang="ru-RU" sz="1600" dirty="0" smtClean="0">
                <a:latin typeface="Times New Roman" pitchFamily="18" charset="0"/>
                <a:ea typeface="Times New Roman" pitchFamily="18" charset="0"/>
                <a:cs typeface="Times New Roman" pitchFamily="18" charset="0"/>
              </a:rPr>
              <a:t>722 527,4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13,0 тыс.руб.;</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Дошкольное образование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8" name="Rectangle 6"/>
          <p:cNvSpPr>
            <a:spLocks noChangeArrowheads="1"/>
          </p:cNvSpPr>
          <p:nvPr/>
        </p:nvSpPr>
        <p:spPr bwMode="auto">
          <a:xfrm>
            <a:off x="0" y="464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500034" y="2786058"/>
          <a:ext cx="8286808" cy="371477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4397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2" name="Rectangle 4"/>
          <p:cNvSpPr>
            <a:spLocks noChangeArrowheads="1"/>
          </p:cNvSpPr>
          <p:nvPr/>
        </p:nvSpPr>
        <p:spPr bwMode="auto">
          <a:xfrm>
            <a:off x="285720" y="285728"/>
            <a:ext cx="84296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Общее 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Прямоугольник 7"/>
          <p:cNvSpPr/>
          <p:nvPr/>
        </p:nvSpPr>
        <p:spPr>
          <a:xfrm>
            <a:off x="2713414" y="3244334"/>
            <a:ext cx="3717171" cy="369332"/>
          </a:xfrm>
          <a:prstGeom prst="rect">
            <a:avLst/>
          </a:prstGeom>
        </p:spPr>
        <p:txBody>
          <a:bodyPr wrap="none">
            <a:spAutoFit/>
          </a:bodyPr>
          <a:lstStyle/>
          <a:p>
            <a:pPr lvl="0" indent="450850" algn="ctr" fontAlgn="base">
              <a:spcBef>
                <a:spcPct val="0"/>
              </a:spcBef>
              <a:spcAft>
                <a:spcPct val="0"/>
              </a:spcAft>
            </a:pPr>
            <a:r>
              <a:rPr lang="ru-RU" b="1" u="sng" dirty="0" smtClean="0">
                <a:solidFill>
                  <a:srgbClr val="7030A0"/>
                </a:solidFill>
                <a:latin typeface="Times New Roman" pitchFamily="18" charset="0"/>
                <a:ea typeface="Times New Roman" pitchFamily="18" charset="0"/>
                <a:cs typeface="Times New Roman" pitchFamily="18" charset="0"/>
              </a:rPr>
              <a:t>Дополнительное образование</a:t>
            </a:r>
            <a:endParaRPr lang="ru-RU" dirty="0" smtClean="0">
              <a:solidFill>
                <a:srgbClr val="7030A0"/>
              </a:solidFill>
              <a:latin typeface="Times New Roman" pitchFamily="18" charset="0"/>
              <a:cs typeface="Times New Roman" pitchFamily="18" charset="0"/>
            </a:endParaRPr>
          </a:p>
        </p:txBody>
      </p:sp>
      <p:graphicFrame>
        <p:nvGraphicFramePr>
          <p:cNvPr id="10" name="Диаграмма 9"/>
          <p:cNvGraphicFramePr/>
          <p:nvPr/>
        </p:nvGraphicFramePr>
        <p:xfrm>
          <a:off x="357158" y="714356"/>
          <a:ext cx="8429684" cy="25717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Диаграмма 10"/>
          <p:cNvGraphicFramePr/>
          <p:nvPr/>
        </p:nvGraphicFramePr>
        <p:xfrm>
          <a:off x="357158" y="3643314"/>
          <a:ext cx="8429684" cy="300039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57158" y="5214950"/>
            <a:ext cx="85725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по оздоровительной кампании детей  позволит детям отдохнуть в загородных стационарных лагерях и лагерях с дневным пребыванием.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 name="Rectangle 4"/>
          <p:cNvSpPr>
            <a:spLocks noChangeArrowheads="1"/>
          </p:cNvSpPr>
          <p:nvPr/>
        </p:nvSpPr>
        <p:spPr bwMode="auto">
          <a:xfrm>
            <a:off x="214282" y="214290"/>
            <a:ext cx="850112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lang="ru-RU" b="1" u="sng" dirty="0" smtClean="0">
                <a:solidFill>
                  <a:srgbClr val="7030A0"/>
                </a:solidFill>
                <a:latin typeface="Times New Roman" pitchFamily="18" charset="0"/>
                <a:cs typeface="Times New Roman" pitchFamily="18" charset="0"/>
              </a:rPr>
              <a:t>Другие вопросы в области образования</a:t>
            </a:r>
            <a:endParaRPr kumimoji="0" lang="ru-RU" sz="18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5" name="Диаграмма 4"/>
          <p:cNvGraphicFramePr/>
          <p:nvPr/>
        </p:nvGraphicFramePr>
        <p:xfrm>
          <a:off x="357158" y="714356"/>
          <a:ext cx="8429684" cy="42615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Скругленный прямоугольник 37906"/>
          <p:cNvSpPr>
            <a:spLocks noChangeArrowheads="1"/>
          </p:cNvSpPr>
          <p:nvPr/>
        </p:nvSpPr>
        <p:spPr bwMode="auto">
          <a:xfrm>
            <a:off x="1928794" y="214290"/>
            <a:ext cx="5786438" cy="436563"/>
          </a:xfrm>
          <a:prstGeom prst="roundRect">
            <a:avLst>
              <a:gd name="adj" fmla="val 16667"/>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КУЛЬТУРА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285720" y="785794"/>
            <a:ext cx="8643998"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запланированы  в объеме: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131 806,1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400" dirty="0" smtClean="0">
                <a:latin typeface="Times New Roman" pitchFamily="18" charset="0"/>
                <a:ea typeface="Times New Roman" pitchFamily="18" charset="0"/>
                <a:cs typeface="Times New Roman" pitchFamily="18" charset="0"/>
              </a:rPr>
              <a:t>84 408,2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2025 год – </a:t>
            </a:r>
            <a:r>
              <a:rPr lang="ru-RU" sz="1400" dirty="0" smtClean="0">
                <a:latin typeface="Times New Roman" pitchFamily="18" charset="0"/>
                <a:ea typeface="Times New Roman" pitchFamily="18" charset="0"/>
                <a:cs typeface="Times New Roman" pitchFamily="18" charset="0"/>
              </a:rPr>
              <a:t>84 059,4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расходы будут направлены на содержание учреждений культуры, сохранение и развитие традиционной народной культуры, обеспечение доступа к музейным ценностям, развитие профессиональной театральной и концертной деятельности, развитие библиотечного дела, а также организацию и проведение выставок, конкурсов, фестивалей, праздников, форумов, конференций и других мероприятий в области культуры.</a:t>
            </a: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в 20</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lang="ru-RU" sz="1700" b="1" i="1" u="sng" dirty="0" smtClean="0">
                <a:latin typeface="Times New Roman" pitchFamily="18" charset="0"/>
                <a:ea typeface="Times New Roman" pitchFamily="18" charset="0"/>
                <a:cs typeface="Times New Roman" pitchFamily="18" charset="0"/>
              </a:rPr>
              <a:t>3</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-2025 годах в разрезе направлений деятельности (%).</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571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285720" y="3286124"/>
          <a:ext cx="8572560" cy="335758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7" y="285728"/>
          <a:ext cx="8429684" cy="1357322"/>
        </p:xfrm>
        <a:graphic>
          <a:graphicData uri="http://schemas.openxmlformats.org/drawingml/2006/table">
            <a:tbl>
              <a:tblPr/>
              <a:tblGrid>
                <a:gridCol w="2571769"/>
                <a:gridCol w="1143008"/>
                <a:gridCol w="1214446"/>
                <a:gridCol w="1143008"/>
                <a:gridCol w="1214446"/>
                <a:gridCol w="1143007"/>
              </a:tblGrid>
              <a:tr h="214314">
                <a:tc>
                  <a:txBody>
                    <a:bodyPr/>
                    <a:lstStyle/>
                    <a:p>
                      <a:pPr indent="0" algn="ctr">
                        <a:lnSpc>
                          <a:spcPct val="100000"/>
                        </a:lnSpc>
                        <a:spcAft>
                          <a:spcPts val="0"/>
                        </a:spcAft>
                      </a:pPr>
                      <a:r>
                        <a:rPr lang="ru-RU" sz="1200" b="1" dirty="0">
                          <a:latin typeface="Times New Roman"/>
                          <a:ea typeface="Times New Roman"/>
                        </a:rPr>
                        <a:t>Показатели</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7625" algn="ctr">
                        <a:lnSpc>
                          <a:spcPct val="100000"/>
                        </a:lnSpc>
                        <a:spcAft>
                          <a:spcPts val="0"/>
                        </a:spcAft>
                      </a:pPr>
                      <a:r>
                        <a:rPr lang="ru-RU" sz="1200" b="1" dirty="0" smtClean="0">
                          <a:latin typeface="Times New Roman"/>
                          <a:ea typeface="Times New Roman"/>
                        </a:rPr>
                        <a:t>2021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a:ea typeface="Times New Roman"/>
                        </a:rPr>
                        <a:t>2022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2023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2024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2025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Объем расходов районного бюджета на культуру и кинематографию в расчете на 1 жителя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1 984,6</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2 543,9</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2 369,9</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1 517,7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1 511,4</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Средний размер заработной платы работников муниципальных учреждений культуры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30 796,5</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32 523,1</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32 522,0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32 522,0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a:t>
                      </a:r>
                      <a:r>
                        <a:rPr lang="ru-RU" sz="1200" baseline="0" dirty="0" smtClean="0">
                          <a:latin typeface="Times New Roman"/>
                          <a:ea typeface="Times New Roman"/>
                        </a:rPr>
                        <a:t> 522,</a:t>
                      </a:r>
                      <a:r>
                        <a:rPr lang="ru-RU" sz="1200" dirty="0" smtClean="0">
                          <a:latin typeface="Times New Roman"/>
                          <a:ea typeface="Times New Roman"/>
                        </a:rPr>
                        <a:t>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3730" name="Rectangle 2"/>
          <p:cNvSpPr>
            <a:spLocks noChangeArrowheads="1"/>
          </p:cNvSpPr>
          <p:nvPr/>
        </p:nvSpPr>
        <p:spPr bwMode="auto">
          <a:xfrm>
            <a:off x="357158"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29" name="Скругленный прямоугольник 37907"/>
          <p:cNvSpPr>
            <a:spLocks noChangeArrowheads="1"/>
          </p:cNvSpPr>
          <p:nvPr/>
        </p:nvSpPr>
        <p:spPr bwMode="auto">
          <a:xfrm>
            <a:off x="1428728" y="2071678"/>
            <a:ext cx="6388100" cy="430213"/>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СОЦИАЛЬНАЯ ПОЛИТИКА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2" name="Rectangle 4"/>
          <p:cNvSpPr>
            <a:spLocks noChangeArrowheads="1"/>
          </p:cNvSpPr>
          <p:nvPr/>
        </p:nvSpPr>
        <p:spPr bwMode="auto">
          <a:xfrm>
            <a:off x="285720" y="2714620"/>
            <a:ext cx="85725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Социальные расходы  на 2023 год планируются в объеме  21 413,7 тыс. рублей  и составят на каждого жителя района в 2023 году 385,0 рублей, из них бюджетные ассигнования в сумме  12 986,3 тыс. рублей направлены  на исполнение публичных нормативных обязательств.</a:t>
            </a:r>
            <a:endParaRPr lang="ru-RU" dirty="0" smtClean="0">
              <a:latin typeface="Times New Roman" pitchFamily="18" charset="0"/>
              <a:ea typeface="Times New Roman" pitchFamily="18" charset="0"/>
              <a:cs typeface="Times New Roman" pitchFamily="18" charset="0"/>
            </a:endParaRPr>
          </a:p>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Наибольший объем средств в этой сфере направляется 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предоставление гражданам субсидий на оплату жилого помещения и коммунальных услуг  5 521,8тыс. рублей   или  25,8%;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компенсации части родительской платы  за содержание ребенка в дошкольных учреждениях – 8 109,8 тыс. рублей или  37,9%;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мер социальной поддержки по оплате жилого помещения и коммунальных  услуг медицинским работникам, проживающим и работающим в сельской местности, льготы  «Почетным  гражданам г.Пугачева» и доплаты  к  пенсиям  - 7 782,1 тыс. рублей   или  36,3%.</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4214818"/>
          <a:ext cx="8572559" cy="2214578"/>
        </p:xfrm>
        <a:graphic>
          <a:graphicData uri="http://schemas.openxmlformats.org/drawingml/2006/table">
            <a:tbl>
              <a:tblPr/>
              <a:tblGrid>
                <a:gridCol w="3782222"/>
                <a:gridCol w="1009305"/>
                <a:gridCol w="1009305"/>
                <a:gridCol w="925495"/>
                <a:gridCol w="923116"/>
                <a:gridCol w="923116"/>
              </a:tblGrid>
              <a:tr h="542670">
                <a:tc>
                  <a:txBody>
                    <a:bodyPr/>
                    <a:lstStyle/>
                    <a:p>
                      <a:pPr algn="ctr">
                        <a:lnSpc>
                          <a:spcPct val="200000"/>
                        </a:lnSpc>
                        <a:spcAft>
                          <a:spcPts val="0"/>
                        </a:spcAft>
                      </a:pPr>
                      <a:r>
                        <a:rPr lang="ru-RU" sz="1200" b="1" dirty="0">
                          <a:latin typeface="Times New Roman" pitchFamily="18" charset="0"/>
                          <a:ea typeface="Times New Roman"/>
                          <a:cs typeface="Times New Roman" pitchFamily="18" charset="0"/>
                        </a:rPr>
                        <a:t>Показатели</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2021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2022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2023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2024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2025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16532">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Объем расходов районного бюджета на физкультуру и спорт в расчете на 1 жителя (рублей)</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300,7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179,8</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186,2</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189,9</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193,1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55376">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Средний размер заработной платы работников муниципальных учреждений физкультуры и спорта </a:t>
                      </a:r>
                      <a:r>
                        <a:rPr lang="ru-RU" sz="1300" dirty="0" smtClean="0">
                          <a:latin typeface="Times New Roman" pitchFamily="18" charset="0"/>
                          <a:ea typeface="Times New Roman"/>
                          <a:cs typeface="Times New Roman" pitchFamily="18" charset="0"/>
                        </a:rPr>
                        <a:t>(тыс. рублей</a:t>
                      </a:r>
                      <a:r>
                        <a:rPr lang="ru-RU" sz="1300" dirty="0">
                          <a:latin typeface="Times New Roman" pitchFamily="18" charset="0"/>
                          <a:ea typeface="Times New Roman"/>
                          <a:cs typeface="Times New Roman" pitchFamily="18" charset="0"/>
                        </a:rPr>
                        <a:t>)</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14,5</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15,4</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16,3</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16,9</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17,6</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5" name="Скругленный прямоугольник 37908"/>
          <p:cNvSpPr>
            <a:spLocks noChangeArrowheads="1"/>
          </p:cNvSpPr>
          <p:nvPr/>
        </p:nvSpPr>
        <p:spPr bwMode="auto">
          <a:xfrm>
            <a:off x="2357422" y="214290"/>
            <a:ext cx="5200650" cy="600075"/>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ФИЗКУЛЬТУРА и СПОРТ</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8" name="Rectangle 4"/>
          <p:cNvSpPr>
            <a:spLocks noChangeArrowheads="1"/>
          </p:cNvSpPr>
          <p:nvPr/>
        </p:nvSpPr>
        <p:spPr bwMode="auto">
          <a:xfrm>
            <a:off x="357158" y="928671"/>
            <a:ext cx="8501122"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Средства районного бюджета в сфере физической культуры  запланированы в сумме:</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10 357,4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10 562,4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2025 год – </a:t>
            </a:r>
            <a:r>
              <a:rPr lang="ru-RU" sz="1700" dirty="0" smtClean="0">
                <a:latin typeface="Times New Roman" pitchFamily="18" charset="0"/>
                <a:ea typeface="Times New Roman" pitchFamily="18" charset="0"/>
                <a:cs typeface="Times New Roman" pitchFamily="18" charset="0"/>
              </a:rPr>
              <a:t>10 740,0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p>
          <a:p>
            <a:pPr marL="0" marR="0" lvl="0" indent="450850" algn="l" defTabSz="914400" rtl="0" eaLnBrk="0" fontAlgn="base" latinLnBrk="0" hangingPunct="0">
              <a:lnSpc>
                <a:spcPct val="100000"/>
              </a:lnSpc>
              <a:spcBef>
                <a:spcPct val="0"/>
              </a:spcBef>
              <a:spcAft>
                <a:spcPct val="0"/>
              </a:spcAft>
              <a:buClrTx/>
              <a:buSzTx/>
              <a:tabLst/>
            </a:pP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средства будут использованы  на обеспечение деятельности  МАУ  физкультурно-оздоровительного  комплекса  «Олимп». В блоке  №1  ФОКа  размещается спортивный зал, предназначенный для занятий волейболом, баскетболом, мини футболом,  ритмической гимнастикой. В 2022 году спортивный зал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5 684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человека. В игровом зале имеются  трибуны  на 170 человек. Также на первом этаже расположена  зона тренажеров.  В блоке №2 размещается бассейн.  За  2022 год бассейн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3 197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857365"/>
          <a:ext cx="8643996" cy="4711006"/>
        </p:xfrm>
        <a:graphic>
          <a:graphicData uri="http://schemas.openxmlformats.org/drawingml/2006/table">
            <a:tbl>
              <a:tblPr/>
              <a:tblGrid>
                <a:gridCol w="2928958"/>
                <a:gridCol w="1143008"/>
                <a:gridCol w="1143008"/>
                <a:gridCol w="1143008"/>
                <a:gridCol w="1143008"/>
                <a:gridCol w="1143006"/>
              </a:tblGrid>
              <a:tr h="428627">
                <a:tc>
                  <a:txBody>
                    <a:bodyPr/>
                    <a:lstStyle/>
                    <a:p>
                      <a:pPr indent="0" algn="ctr">
                        <a:lnSpc>
                          <a:spcPct val="100000"/>
                        </a:lnSpc>
                        <a:spcAft>
                          <a:spcPts val="0"/>
                        </a:spcAft>
                      </a:pPr>
                      <a:r>
                        <a:rPr lang="ru-RU" sz="1100" b="1" dirty="0">
                          <a:latin typeface="Times New Roman"/>
                          <a:ea typeface="Times New Roman"/>
                        </a:rPr>
                        <a:t>Наименование</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Отчет  </a:t>
                      </a:r>
                    </a:p>
                    <a:p>
                      <a:pPr indent="0" algn="ctr">
                        <a:lnSpc>
                          <a:spcPct val="100000"/>
                        </a:lnSpc>
                        <a:spcAft>
                          <a:spcPts val="0"/>
                        </a:spcAft>
                      </a:pPr>
                      <a:r>
                        <a:rPr lang="ru-RU" sz="1100" b="1" dirty="0" smtClean="0">
                          <a:latin typeface="Times New Roman"/>
                          <a:ea typeface="Times New Roman"/>
                        </a:rPr>
                        <a:t> 2021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Оценка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2024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2025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2357">
                <a:tc>
                  <a:txBody>
                    <a:bodyPr/>
                    <a:lstStyle/>
                    <a:p>
                      <a:pPr indent="0" algn="l">
                        <a:lnSpc>
                          <a:spcPct val="100000"/>
                        </a:lnSpc>
                        <a:spcAft>
                          <a:spcPts val="0"/>
                        </a:spcAft>
                      </a:pPr>
                      <a:r>
                        <a:rPr lang="ru-RU" sz="1100" b="1" dirty="0">
                          <a:latin typeface="Times New Roman"/>
                          <a:ea typeface="Times New Roman"/>
                        </a:rPr>
                        <a:t>Муниципальная программа </a:t>
                      </a:r>
                      <a:r>
                        <a:rPr lang="ru-RU" sz="1100" b="1" dirty="0" smtClean="0">
                          <a:latin typeface="Times New Roman"/>
                          <a:ea typeface="Times New Roman"/>
                        </a:rPr>
                        <a:t>«Развитие </a:t>
                      </a:r>
                      <a:r>
                        <a:rPr lang="ru-RU" sz="1100" b="1" dirty="0">
                          <a:latin typeface="Times New Roman"/>
                          <a:ea typeface="Times New Roman"/>
                        </a:rPr>
                        <a:t>образования Пугачевского муниципального района"</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805 158,7</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833 161,1</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722 800,6</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681 289,3</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678 272,0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97278">
                <a:tc>
                  <a:txBody>
                    <a:bodyPr/>
                    <a:lstStyle/>
                    <a:p>
                      <a:pPr indent="0" algn="l">
                        <a:lnSpc>
                          <a:spcPct val="100000"/>
                        </a:lnSpc>
                        <a:spcAft>
                          <a:spcPts val="0"/>
                        </a:spcAft>
                      </a:pPr>
                      <a:r>
                        <a:rPr lang="ru-RU" sz="1100" b="1" dirty="0">
                          <a:latin typeface="Times New Roman"/>
                          <a:ea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65 340,7</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59 175,6</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37 026,6</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37 549,9</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37 998,9</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942">
                <a:tc>
                  <a:txBody>
                    <a:bodyPr/>
                    <a:lstStyle/>
                    <a:p>
                      <a:pPr indent="0" algn="l">
                        <a:lnSpc>
                          <a:spcPct val="100000"/>
                        </a:lnSpc>
                        <a:spcAft>
                          <a:spcPts val="0"/>
                        </a:spcAft>
                      </a:pPr>
                      <a:r>
                        <a:rPr lang="ru-RU" sz="1100" b="1" dirty="0" smtClean="0">
                          <a:latin typeface="Times New Roman"/>
                          <a:ea typeface="Times New Roman"/>
                        </a:rPr>
                        <a:t>Муниципальная программа "Профилактика терроризма и экстремизма на территории Пугачевского муниципального района"</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1 548,0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2 358,8</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2 924,2</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86659">
                <a:tc>
                  <a:txBody>
                    <a:bodyPr/>
                    <a:lstStyle/>
                    <a:p>
                      <a:pPr indent="0" algn="l">
                        <a:lnSpc>
                          <a:spcPct val="100000"/>
                        </a:lnSpc>
                        <a:spcAft>
                          <a:spcPts val="0"/>
                        </a:spcAft>
                      </a:pPr>
                      <a:r>
                        <a:rPr lang="ru-RU" sz="1100" b="1" dirty="0">
                          <a:latin typeface="Times New Roman"/>
                          <a:ea typeface="Times New Roman"/>
                        </a:rPr>
                        <a:t>Муниципальная программа "Развитие сети спортивных сооружений в Пугачевском муниципальном районе"</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8 200,0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100" b="1" dirty="0" smtClean="0">
                          <a:latin typeface="Times New Roman"/>
                          <a:ea typeface="Times New Roman"/>
                        </a:rPr>
                        <a:t>Муниципальная</a:t>
                      </a:r>
                      <a:r>
                        <a:rPr lang="ru-RU" sz="1100" b="1" baseline="0" dirty="0" smtClean="0">
                          <a:latin typeface="Times New Roman"/>
                          <a:ea typeface="Times New Roman"/>
                        </a:rPr>
                        <a:t> программа «Противодействие коррупции в администрации Пугачевского муниципального района Саратовской области»</a:t>
                      </a:r>
                      <a:endParaRPr lang="ru-RU" sz="1100" b="1"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30,0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30,0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100" b="1" dirty="0" smtClean="0">
                          <a:latin typeface="Times New Roman"/>
                          <a:ea typeface="Times New Roman"/>
                        </a:rPr>
                        <a:t>Муниципальная программа «Обеспечение градостроительной деятельности на территории Пугачевского муниципального</a:t>
                      </a:r>
                      <a:r>
                        <a:rPr lang="ru-RU" sz="1100" b="1" baseline="0" dirty="0" smtClean="0">
                          <a:latin typeface="Times New Roman"/>
                          <a:ea typeface="Times New Roman"/>
                        </a:rPr>
                        <a:t> района Саратовской области»</a:t>
                      </a:r>
                      <a:endParaRPr lang="ru-RU" sz="1100" b="1"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1 153,0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71681" name="Прямоугольник 37914"/>
          <p:cNvSpPr>
            <a:spLocks noChangeArrowheads="1"/>
          </p:cNvSpPr>
          <p:nvPr/>
        </p:nvSpPr>
        <p:spPr bwMode="auto">
          <a:xfrm>
            <a:off x="1749425" y="214291"/>
            <a:ext cx="6291263" cy="500066"/>
          </a:xfrm>
          <a:prstGeom prst="rect">
            <a:avLst/>
          </a:prstGeom>
          <a:solidFill>
            <a:srgbClr val="FDD1FB"/>
          </a:solidFill>
          <a:ln w="9525">
            <a:solidFill>
              <a:srgbClr val="BE4B4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Муниципальные программы</a:t>
            </a:r>
            <a:endParaRPr kumimoji="0" lang="ru-RU" sz="2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684" name="Rectangle 4"/>
          <p:cNvSpPr>
            <a:spLocks noChangeArrowheads="1"/>
          </p:cNvSpPr>
          <p:nvPr/>
        </p:nvSpPr>
        <p:spPr bwMode="auto">
          <a:xfrm>
            <a:off x="285720" y="428604"/>
            <a:ext cx="864399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Наибольшая часть расходов бюджета района в  2023-2025 годах  будет  осуществляться  путем  реализации   следующих муниципальных программ. Данные программы имеют цель, задачи и показатели эффективности, которые отражают степень их достижения, то есть действия и бюджетные средства направлены на достижение заданного результата. </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63861"/>
          <a:ext cx="8643998" cy="6251198"/>
        </p:xfrm>
        <a:graphic>
          <a:graphicData uri="http://schemas.openxmlformats.org/drawingml/2006/table">
            <a:tbl>
              <a:tblPr/>
              <a:tblGrid>
                <a:gridCol w="3143271"/>
                <a:gridCol w="1000132"/>
                <a:gridCol w="1214446"/>
                <a:gridCol w="1071570"/>
                <a:gridCol w="1143009"/>
                <a:gridCol w="1071570"/>
              </a:tblGrid>
              <a:tr h="928696">
                <a:tc>
                  <a:txBody>
                    <a:bodyPr/>
                    <a:lstStyle/>
                    <a:p>
                      <a:pPr indent="0" algn="l">
                        <a:lnSpc>
                          <a:spcPct val="100000"/>
                        </a:lnSpc>
                        <a:spcAft>
                          <a:spcPts val="0"/>
                        </a:spcAft>
                      </a:pPr>
                      <a:r>
                        <a:rPr lang="ru-RU" sz="1100" b="1" dirty="0">
                          <a:latin typeface="Times New Roman" pitchFamily="18" charset="0"/>
                          <a:ea typeface="Times New Roman"/>
                          <a:cs typeface="Times New Roman" pitchFamily="18" charset="0"/>
                        </a:rPr>
                        <a:t>Муниципальная программа </a:t>
                      </a:r>
                      <a:r>
                        <a:rPr lang="ru-RU" sz="1100" b="1" dirty="0" smtClean="0">
                          <a:latin typeface="Times New Roman" pitchFamily="18" charset="0"/>
                          <a:ea typeface="Times New Roman"/>
                          <a:cs typeface="Times New Roman" pitchFamily="18" charset="0"/>
                        </a:rPr>
                        <a:t>«Обеспечение </a:t>
                      </a:r>
                      <a:r>
                        <a:rPr lang="ru-RU" sz="1100" b="1" dirty="0">
                          <a:latin typeface="Times New Roman" pitchFamily="18" charset="0"/>
                          <a:ea typeface="Times New Roman"/>
                          <a:cs typeface="Times New Roman" pitchFamily="18" charset="0"/>
                        </a:rPr>
                        <a:t>жилыми помещениями молодых семей, проживающих на территории Пугачевского муниципального района Саратовской </a:t>
                      </a:r>
                      <a:r>
                        <a:rPr lang="ru-RU" sz="1100" b="1" dirty="0" smtClean="0">
                          <a:latin typeface="Times New Roman" pitchFamily="18" charset="0"/>
                          <a:ea typeface="Times New Roman"/>
                          <a:cs typeface="Times New Roman" pitchFamily="18" charset="0"/>
                        </a:rPr>
                        <a:t>области»</a:t>
                      </a: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8 137,9</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6 219,5</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17234">
                <a:tc>
                  <a:txBody>
                    <a:bodyPr/>
                    <a:lstStyle/>
                    <a:p>
                      <a:pPr indent="0" algn="l">
                        <a:lnSpc>
                          <a:spcPct val="100000"/>
                        </a:lnSpc>
                        <a:spcAft>
                          <a:spcPts val="0"/>
                        </a:spcAft>
                      </a:pPr>
                      <a:r>
                        <a:rPr lang="ru-RU" sz="1100" b="1" dirty="0">
                          <a:latin typeface="Times New Roman" pitchFamily="18" charset="0"/>
                          <a:ea typeface="Times New Roman"/>
                          <a:cs typeface="Times New Roman" pitchFamily="18" charset="0"/>
                        </a:rPr>
                        <a:t>Муниципальная программа </a:t>
                      </a:r>
                      <a:r>
                        <a:rPr lang="ru-RU" sz="1100" b="1" dirty="0" smtClean="0">
                          <a:latin typeface="Times New Roman" pitchFamily="18" charset="0"/>
                          <a:ea typeface="Times New Roman"/>
                          <a:cs typeface="Times New Roman" pitchFamily="18" charset="0"/>
                        </a:rPr>
                        <a:t>«Развитие </a:t>
                      </a:r>
                      <a:r>
                        <a:rPr lang="ru-RU" sz="1100" b="1" dirty="0">
                          <a:latin typeface="Times New Roman" pitchFamily="18" charset="0"/>
                          <a:ea typeface="Times New Roman"/>
                          <a:cs typeface="Times New Roman" pitchFamily="18" charset="0"/>
                        </a:rPr>
                        <a:t>культуры Пугачевского муниципального </a:t>
                      </a:r>
                      <a:r>
                        <a:rPr lang="ru-RU" sz="1100" b="1" dirty="0" smtClean="0">
                          <a:latin typeface="Times New Roman" pitchFamily="18" charset="0"/>
                          <a:ea typeface="Times New Roman"/>
                          <a:cs typeface="Times New Roman" pitchFamily="18" charset="0"/>
                        </a:rPr>
                        <a:t>района»</a:t>
                      </a:r>
                      <a:endParaRPr lang="ru-RU" sz="11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91 346,3</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116 449,9</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97 287,0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57 282,2</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56 318,2</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290581">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«Организация мероприятий, проводимых в целях эффективного учета и распоряжения муниципальным</a:t>
                      </a:r>
                      <a:r>
                        <a:rPr lang="ru-RU" sz="1100" b="1" baseline="0" dirty="0" smtClean="0">
                          <a:latin typeface="Times New Roman" pitchFamily="18" charset="0"/>
                          <a:ea typeface="Times New Roman"/>
                          <a:cs typeface="Times New Roman" pitchFamily="18" charset="0"/>
                        </a:rPr>
                        <a:t> имуществом, объектов недвижимого имущества, имеющих признаки бесхозяйного на территории Пугачевского муниципального района Саратовской области»</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585,5</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42942">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«Развитие туризма на территории Пугачевского муниципального района»</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20,0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30,0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40,0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05808">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«Энергосбережение и повышение энергетической эффективности</a:t>
                      </a:r>
                      <a:r>
                        <a:rPr lang="ru-RU" sz="1100" b="1" baseline="0" dirty="0" smtClean="0">
                          <a:latin typeface="Times New Roman" pitchFamily="18" charset="0"/>
                          <a:ea typeface="Times New Roman"/>
                          <a:cs typeface="Times New Roman" pitchFamily="18" charset="0"/>
                        </a:rPr>
                        <a:t> в Пугачевском муниципальном районе»</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3 980,0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10 830,0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01963">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 Муниципальная программа «Обеспечение безопасности жизнедеятельности населения на территории Пугачевского муниципального района»</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endParaRPr lang="ru-RU" sz="1100" b="0" dirty="0" smtClean="0">
                        <a:latin typeface="Times New Roman" pitchFamily="18" charset="0"/>
                        <a:ea typeface="Times New Roman"/>
                        <a:cs typeface="Times New Roman" pitchFamily="18" charset="0"/>
                      </a:endParaRPr>
                    </a:p>
                    <a:p>
                      <a:pPr indent="0" algn="ctr">
                        <a:lnSpc>
                          <a:spcPct val="100000"/>
                        </a:lnSpc>
                        <a:spcAft>
                          <a:spcPts val="0"/>
                        </a:spcAft>
                      </a:pPr>
                      <a:r>
                        <a:rPr lang="ru-RU" sz="1100" b="0" dirty="0" smtClean="0">
                          <a:latin typeface="Times New Roman" pitchFamily="18" charset="0"/>
                          <a:ea typeface="Times New Roman"/>
                          <a:cs typeface="Times New Roman" pitchFamily="18" charset="0"/>
                        </a:rPr>
                        <a:t>146,8</a:t>
                      </a:r>
                    </a:p>
                    <a:p>
                      <a:pPr indent="0" algn="ctr">
                        <a:lnSpc>
                          <a:spcPct val="100000"/>
                        </a:lnSpc>
                        <a:spcAft>
                          <a:spcPts val="0"/>
                        </a:spcAft>
                      </a:pP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90,4</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71,0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p>
                    <a:p>
                      <a:pPr indent="0" algn="ctr">
                        <a:lnSpc>
                          <a:spcPct val="100000"/>
                        </a:lnSpc>
                        <a:spcAft>
                          <a:spcPts val="0"/>
                        </a:spcAft>
                      </a:pP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28694">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«Организация и реализация</a:t>
                      </a:r>
                      <a:r>
                        <a:rPr lang="ru-RU" sz="1100" b="1" baseline="0" dirty="0" smtClean="0">
                          <a:latin typeface="Times New Roman" pitchFamily="18" charset="0"/>
                          <a:ea typeface="Times New Roman"/>
                          <a:cs typeface="Times New Roman" pitchFamily="18" charset="0"/>
                        </a:rPr>
                        <a:t> мероприятий по строительству системы водоснабжения на территории Пугачевского муниципального района Саратовской области» </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1 268,8</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15333">
                <a:tc>
                  <a:txBody>
                    <a:bodyPr/>
                    <a:lstStyle/>
                    <a:p>
                      <a:pPr indent="0" algn="l">
                        <a:lnSpc>
                          <a:spcPct val="100000"/>
                        </a:lnSpc>
                        <a:spcAft>
                          <a:spcPts val="0"/>
                        </a:spcAft>
                      </a:pPr>
                      <a:endParaRPr lang="ru-RU" sz="1100" b="1" dirty="0" smtClean="0">
                        <a:latin typeface="Times New Roman" pitchFamily="18" charset="0"/>
                        <a:ea typeface="Times New Roman"/>
                        <a:cs typeface="Times New Roman" pitchFamily="18" charset="0"/>
                      </a:endParaRPr>
                    </a:p>
                    <a:p>
                      <a:pPr indent="0" algn="l">
                        <a:lnSpc>
                          <a:spcPct val="100000"/>
                        </a:lnSpc>
                        <a:spcAft>
                          <a:spcPts val="0"/>
                        </a:spcAft>
                      </a:pPr>
                      <a:r>
                        <a:rPr lang="ru-RU" sz="1100" b="1" dirty="0" smtClean="0">
                          <a:latin typeface="Times New Roman" pitchFamily="18" charset="0"/>
                          <a:ea typeface="Times New Roman"/>
                          <a:cs typeface="Times New Roman" pitchFamily="18" charset="0"/>
                        </a:rPr>
                        <a:t>ИТОГО</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980 483,9</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1 023 887,1</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871 009,4</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776</a:t>
                      </a:r>
                      <a:r>
                        <a:rPr lang="ru-RU" sz="1100" b="1" baseline="0" dirty="0" smtClean="0">
                          <a:latin typeface="Times New Roman" pitchFamily="18" charset="0"/>
                          <a:ea typeface="Times New Roman"/>
                          <a:cs typeface="Times New Roman" pitchFamily="18" charset="0"/>
                        </a:rPr>
                        <a:t> 151,4</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772 589,1</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85720" y="274638"/>
            <a:ext cx="8643998" cy="939784"/>
          </a:xfrm>
        </p:spPr>
        <p:txBody>
          <a:bodyPr>
            <a:normAutofit/>
          </a:bodyPr>
          <a:lstStyle/>
          <a:p>
            <a:r>
              <a:rPr lang="ru-RU" sz="2000" b="1" i="1" dirty="0" smtClean="0">
                <a:latin typeface="Times New Roman" pitchFamily="18" charset="0"/>
                <a:cs typeface="Times New Roman" pitchFamily="18" charset="0"/>
              </a:rPr>
              <a:t>Целевые показатели реализации муниципальных программ Пугачевского муниципального района</a:t>
            </a:r>
            <a:endParaRPr lang="ru-RU" sz="2000" b="1" i="1" dirty="0">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85720" y="1285862"/>
          <a:ext cx="8643998" cy="5194703"/>
        </p:xfrm>
        <a:graphic>
          <a:graphicData uri="http://schemas.openxmlformats.org/drawingml/2006/table">
            <a:tbl>
              <a:tblPr/>
              <a:tblGrid>
                <a:gridCol w="1643074"/>
                <a:gridCol w="3463536"/>
                <a:gridCol w="806773"/>
                <a:gridCol w="656057"/>
                <a:gridCol w="682653"/>
                <a:gridCol w="664924"/>
                <a:gridCol w="726981"/>
              </a:tblGrid>
              <a:tr h="368069">
                <a:tc>
                  <a:txBody>
                    <a:bodyPr/>
                    <a:lstStyle/>
                    <a:p>
                      <a:pPr algn="ctr" fontAlgn="b"/>
                      <a:r>
                        <a:rPr lang="ru-RU" sz="1000" b="1" i="0" u="none" strike="noStrike" baseline="0" dirty="0">
                          <a:solidFill>
                            <a:srgbClr val="000000"/>
                          </a:solidFill>
                          <a:latin typeface="Times New Roman"/>
                        </a:rPr>
                        <a:t>Наименование муниципальной программы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ru-RU" sz="1000" b="1" i="0" u="none" strike="noStrike" baseline="0" dirty="0">
                          <a:solidFill>
                            <a:srgbClr val="000000"/>
                          </a:solidFill>
                          <a:latin typeface="Times New Roman"/>
                        </a:rPr>
                        <a:t>Целевые показатели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Отчет </a:t>
                      </a:r>
                      <a:r>
                        <a:rPr lang="ru-RU" sz="1000" b="1" i="0" u="none" strike="noStrike" baseline="0" dirty="0" smtClean="0">
                          <a:solidFill>
                            <a:srgbClr val="000000"/>
                          </a:solidFill>
                          <a:latin typeface="Times New Roman"/>
                        </a:rPr>
                        <a:t>2021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Оценка </a:t>
                      </a:r>
                      <a:r>
                        <a:rPr lang="ru-RU" sz="1000" b="1" i="0" u="none" strike="noStrike" baseline="0" dirty="0" smtClean="0">
                          <a:solidFill>
                            <a:srgbClr val="000000"/>
                          </a:solidFill>
                          <a:latin typeface="Times New Roman"/>
                        </a:rPr>
                        <a:t>2022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2023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2024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2025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80119">
                <a:tc rowSpan="10">
                  <a:txBody>
                    <a:bodyPr/>
                    <a:lstStyle/>
                    <a:p>
                      <a:pPr algn="l" rtl="0" fontAlgn="t"/>
                      <a:r>
                        <a:rPr lang="ru-RU" sz="1000" b="1" i="0" u="none" strike="noStrike" baseline="0" dirty="0">
                          <a:solidFill>
                            <a:srgbClr val="000000"/>
                          </a:solidFill>
                          <a:latin typeface="Times New Roman"/>
                        </a:rPr>
                        <a:t>Муниципальная </a:t>
                      </a:r>
                      <a:endParaRPr lang="ru-RU" sz="1000" b="1" i="0" u="none" strike="noStrike" baseline="0" dirty="0" smtClean="0">
                        <a:solidFill>
                          <a:srgbClr val="000000"/>
                        </a:solidFill>
                        <a:latin typeface="Times New Roman"/>
                      </a:endParaRPr>
                    </a:p>
                    <a:p>
                      <a:pPr algn="l" rtl="0" fontAlgn="t"/>
                      <a:r>
                        <a:rPr lang="ru-RU" sz="1000" b="1" i="0" u="none" strike="noStrike" baseline="0" dirty="0" smtClean="0">
                          <a:solidFill>
                            <a:srgbClr val="000000"/>
                          </a:solidFill>
                          <a:latin typeface="Times New Roman"/>
                        </a:rPr>
                        <a:t>программа </a:t>
                      </a:r>
                      <a:r>
                        <a:rPr lang="ru-RU" sz="1000" b="1" i="0" u="none" strike="noStrike" baseline="0" dirty="0">
                          <a:solidFill>
                            <a:srgbClr val="000000"/>
                          </a:solidFill>
                          <a:latin typeface="Times New Roman"/>
                        </a:rPr>
                        <a:t>" Развитие образования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обучающихся горячим питанием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10-11 классов, проходящих профильное обучение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smtClean="0">
                          <a:solidFill>
                            <a:srgbClr val="000000"/>
                          </a:solidFill>
                          <a:latin typeface="Times New Roman"/>
                        </a:rPr>
                        <a:t>количество обучающихся </a:t>
                      </a:r>
                      <a:r>
                        <a:rPr lang="ru-RU" sz="1000" b="0" i="0" u="none" strike="noStrike" baseline="0" dirty="0">
                          <a:solidFill>
                            <a:srgbClr val="000000"/>
                          </a:solidFill>
                          <a:latin typeface="Times New Roman"/>
                        </a:rPr>
                        <a:t>9-х классов, </a:t>
                      </a:r>
                      <a:r>
                        <a:rPr lang="ru-RU" sz="1000" b="0" i="0" u="none" strike="noStrike" baseline="0" dirty="0" smtClean="0">
                          <a:solidFill>
                            <a:srgbClr val="000000"/>
                          </a:solidFill>
                          <a:latin typeface="Times New Roman"/>
                        </a:rPr>
                        <a:t>принимающих участие в государственной итоговой аттестации </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569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533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544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544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544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60236">
                <a:tc vMerge="1">
                  <a:txBody>
                    <a:bodyPr/>
                    <a:lstStyle/>
                    <a:p>
                      <a:endParaRPr lang="ru-RU"/>
                    </a:p>
                  </a:txBody>
                  <a:tcPr/>
                </a:tc>
                <a:tc>
                  <a:txBody>
                    <a:bodyPr/>
                    <a:lstStyle/>
                    <a:p>
                      <a:pPr algn="l" fontAlgn="b"/>
                      <a:r>
                        <a:rPr lang="ru-RU" sz="1000" b="0" i="0" u="none" strike="noStrike" baseline="0" dirty="0" smtClean="0">
                          <a:solidFill>
                            <a:srgbClr val="000000"/>
                          </a:solidFill>
                          <a:latin typeface="Times New Roman"/>
                        </a:rPr>
                        <a:t>количество </a:t>
                      </a:r>
                      <a:r>
                        <a:rPr lang="ru-RU" sz="1000" b="0" i="0" u="none" strike="noStrike" baseline="0" dirty="0">
                          <a:solidFill>
                            <a:srgbClr val="000000"/>
                          </a:solidFill>
                          <a:latin typeface="Times New Roman"/>
                        </a:rPr>
                        <a:t>обучающихся 11-х классов, </a:t>
                      </a:r>
                      <a:r>
                        <a:rPr lang="ru-RU" sz="1000" b="0" i="0" u="none" strike="noStrike" baseline="0" dirty="0" smtClean="0">
                          <a:solidFill>
                            <a:srgbClr val="000000"/>
                          </a:solidFill>
                          <a:latin typeface="Times New Roman"/>
                        </a:rPr>
                        <a:t>принимающих участие в государственной итоговой аттестации </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220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221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a:t>
                      </a:r>
                      <a:r>
                        <a:rPr lang="ru-RU" sz="1000" b="0" i="0" u="none" strike="noStrike" baseline="0" dirty="0">
                          <a:solidFill>
                            <a:srgbClr val="FF0000"/>
                          </a:solidFill>
                          <a:latin typeface="Times New Roman"/>
                        </a:rPr>
                        <a:t> </a:t>
                      </a:r>
                      <a:r>
                        <a:rPr lang="ru-RU" sz="1000" b="0" i="0" u="none" strike="noStrike" baseline="0"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учебной литературой муниципальных образовательных учреждений за счет средств субвенции на образовательную деятельность</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403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количество обучающихся охваченных основными и дополнительными общеобразовательными программами цифрового и гуманитарного профилей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2170 </a:t>
                      </a:r>
                      <a:r>
                        <a:rPr lang="ru-RU" sz="1000" b="0" i="0" u="none" strike="noStrike" baseline="0" dirty="0">
                          <a:solidFill>
                            <a:schemeClr val="tx1"/>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2195 чел</a:t>
                      </a:r>
                      <a:r>
                        <a:rPr lang="ru-RU" sz="1000" b="0" i="0" u="none" strike="noStrike" baseline="0" dirty="0">
                          <a:solidFill>
                            <a:schemeClr val="tx1"/>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2 </a:t>
                      </a:r>
                      <a:r>
                        <a:rPr lang="ru-RU" sz="1000" b="0" i="0" u="none" strike="noStrike" baseline="0" dirty="0" smtClean="0">
                          <a:solidFill>
                            <a:schemeClr val="tx1"/>
                          </a:solidFill>
                          <a:latin typeface="Times New Roman"/>
                        </a:rPr>
                        <a:t>235 </a:t>
                      </a:r>
                      <a:r>
                        <a:rPr lang="ru-RU" sz="1000" b="0" i="0" u="none" strike="noStrike" baseline="0" dirty="0">
                          <a:solidFill>
                            <a:schemeClr val="tx1"/>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2 </a:t>
                      </a:r>
                      <a:r>
                        <a:rPr lang="ru-RU" sz="1000" b="0" i="0" u="none" strike="noStrike" baseline="0" dirty="0" smtClean="0">
                          <a:solidFill>
                            <a:schemeClr val="tx1"/>
                          </a:solidFill>
                          <a:latin typeface="Times New Roman"/>
                        </a:rPr>
                        <a:t>235 </a:t>
                      </a:r>
                      <a:r>
                        <a:rPr lang="ru-RU" sz="1000" b="0" i="0" u="none" strike="noStrike" baseline="0" dirty="0">
                          <a:solidFill>
                            <a:schemeClr val="tx1"/>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2 235 </a:t>
                      </a:r>
                      <a:r>
                        <a:rPr lang="ru-RU" sz="1000" b="0" i="0" u="none" strike="noStrike" baseline="0" dirty="0">
                          <a:solidFill>
                            <a:schemeClr val="tx1"/>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5271">
                <a:tc vMerge="1">
                  <a:txBody>
                    <a:bodyPr/>
                    <a:lstStyle/>
                    <a:p>
                      <a:endParaRPr lang="ru-RU"/>
                    </a:p>
                  </a:txBody>
                  <a:tcPr/>
                </a:tc>
                <a:tc>
                  <a:txBody>
                    <a:bodyPr/>
                    <a:lstStyle/>
                    <a:p>
                      <a:pPr algn="l" fontAlgn="b"/>
                      <a:r>
                        <a:rPr lang="ru-RU" sz="1000" b="0" i="0" u="none" strike="noStrike" baseline="0" dirty="0" smtClean="0">
                          <a:solidFill>
                            <a:srgbClr val="000000"/>
                          </a:solidFill>
                          <a:latin typeface="Times New Roman"/>
                        </a:rPr>
                        <a:t>Количество сертификатов дополнительного образования, используемых в статусе сертификатов персонифицированного финансирования</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452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452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467</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467</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467</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0842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участия педагогических работников образовательных учреждений в межрегиональных, всероссийских, областных и районных конференциях, семинарах и совещаниях по проблемам организации воспитательной работы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98%</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99%</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Рисунок 695"/>
          <p:cNvPicPr>
            <a:picLocks noChangeAspect="1" noChangeArrowheads="1"/>
          </p:cNvPicPr>
          <p:nvPr/>
        </p:nvPicPr>
        <p:blipFill>
          <a:blip r:embed="rId2" cstate="print"/>
          <a:srcRect/>
          <a:stretch>
            <a:fillRect/>
          </a:stretch>
        </p:blipFill>
        <p:spPr bwMode="auto">
          <a:xfrm>
            <a:off x="250824" y="214291"/>
            <a:ext cx="3249605" cy="1428760"/>
          </a:xfrm>
          <a:prstGeom prst="rect">
            <a:avLst/>
          </a:prstGeom>
          <a:noFill/>
        </p:spPr>
      </p:pic>
      <p:sp>
        <p:nvSpPr>
          <p:cNvPr id="22531" name="Стрелка вправо 699"/>
          <p:cNvSpPr>
            <a:spLocks noChangeArrowheads="1"/>
          </p:cNvSpPr>
          <p:nvPr/>
        </p:nvSpPr>
        <p:spPr bwMode="auto">
          <a:xfrm flipV="1">
            <a:off x="3786182" y="857232"/>
            <a:ext cx="1092200" cy="368300"/>
          </a:xfrm>
          <a:prstGeom prst="rightArrow">
            <a:avLst>
              <a:gd name="adj1" fmla="val 50000"/>
              <a:gd name="adj2" fmla="val 50043"/>
            </a:avLst>
          </a:prstGeom>
          <a:solidFill>
            <a:srgbClr val="4F81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2529" name="Прямоугольник 700"/>
          <p:cNvSpPr>
            <a:spLocks noChangeArrowheads="1"/>
          </p:cNvSpPr>
          <p:nvPr/>
        </p:nvSpPr>
        <p:spPr bwMode="auto">
          <a:xfrm>
            <a:off x="5175250" y="214291"/>
            <a:ext cx="3683030" cy="1357322"/>
          </a:xfrm>
          <a:prstGeom prst="rect">
            <a:avLst/>
          </a:prstGeom>
          <a:solidFill>
            <a:schemeClr val="accent5">
              <a:lumMod val="20000"/>
              <a:lumOff val="80000"/>
            </a:schemeClr>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Закон</a:t>
            </a:r>
            <a:endParaRPr lang="ru-RU" sz="600" dirty="0" smtClean="0">
              <a:latin typeface="Times New Roman" pitchFamily="18" charset="0"/>
              <a:ea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Программы Народ Компании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Проекты    БЮДЖЕТ    Будущее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Президент Правительство  Губернатор   Глава района</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0" name="Прямоугольник 299"/>
          <p:cNvSpPr>
            <a:spLocks noChangeArrowheads="1"/>
          </p:cNvSpPr>
          <p:nvPr/>
        </p:nvSpPr>
        <p:spPr bwMode="auto">
          <a:xfrm>
            <a:off x="285720" y="1714488"/>
            <a:ext cx="8572560" cy="1023937"/>
          </a:xfrm>
          <a:prstGeom prst="rect">
            <a:avLst/>
          </a:prstGeom>
          <a:solidFill>
            <a:srgbClr val="DBEEF4"/>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 для граждан» нацелен на получение обратной связи от граждан, которым интересны современные проблемы государственных финансов Российской Федерации, а так же муниципальных финансов Пугачевского района.</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21018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285720" y="2795349"/>
            <a:ext cx="857256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играет центральную роль в экономике района и решении различных проблем в его развитии. Внимательное изучение бюджета дает представление о намерениях власти, ее политике, распределении ею финансовых ресурсов. Благодаря анализу бюджета можно установить, как распределяются денежные средства, расходуются ли они по назначению. Контроль за местным бюджетом особенно уместен, если иметь в виду, что он формируется за счет граждан и организаций. Эти средства изымаются в виде налогов, различных сборов и пошлин у физических и юридических лиц для проведения значимой для общества деятельности. Проверка фактического использования бюджетных средств - закономерный и обязательный процесс, особенно в условиях недостатка имеющихся резервов.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285720" y="339879"/>
          <a:ext cx="8643998" cy="5904608"/>
        </p:xfrm>
        <a:graphic>
          <a:graphicData uri="http://schemas.openxmlformats.org/drawingml/2006/table">
            <a:tbl>
              <a:tblPr/>
              <a:tblGrid>
                <a:gridCol w="2305066"/>
                <a:gridCol w="2266966"/>
                <a:gridCol w="857256"/>
                <a:gridCol w="785818"/>
                <a:gridCol w="785818"/>
                <a:gridCol w="785818"/>
                <a:gridCol w="857256"/>
              </a:tblGrid>
              <a:tr h="738095">
                <a:tc rowSpan="3">
                  <a:txBody>
                    <a:bodyPr/>
                    <a:lstStyle/>
                    <a:p>
                      <a:pPr algn="l" rtl="0" fontAlgn="t"/>
                      <a:r>
                        <a:rPr lang="ru-RU" sz="1000" b="1" i="0" u="none" strike="noStrike" baseline="0" dirty="0">
                          <a:solidFill>
                            <a:srgbClr val="000000"/>
                          </a:solidFill>
                          <a:latin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smtClean="0">
                          <a:solidFill>
                            <a:srgbClr val="000000"/>
                          </a:solidFill>
                          <a:latin typeface="Times New Roman"/>
                        </a:rPr>
                        <a:t>Протяженность автомобильных дорог общего пользования местного значения, подлежащих капитальному ремонту и ремонту автомобильных дорог</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1,6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2,0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3,56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3,56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3,56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smtClean="0">
                          <a:solidFill>
                            <a:srgbClr val="000000"/>
                          </a:solidFill>
                          <a:latin typeface="Times New Roman"/>
                        </a:rPr>
                        <a:t>Площадь ямочного ремонта (в рамках содержания дорог)</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установка и содержание дорожных знаков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33шт</a:t>
                      </a:r>
                      <a:r>
                        <a:rPr lang="ru-RU" sz="1000" b="0" i="0" u="none" strike="noStrike" baseline="0" dirty="0">
                          <a:solidFill>
                            <a:schemeClr val="tx1"/>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33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62366">
                <a:tc rowSpan="3">
                  <a:txBody>
                    <a:bodyPr/>
                    <a:lstStyle/>
                    <a:p>
                      <a:pPr algn="l" rtl="0" fontAlgn="t"/>
                      <a:r>
                        <a:rPr lang="ru-RU" sz="1000" b="1" i="0" u="none" strike="noStrike" baseline="0" dirty="0">
                          <a:solidFill>
                            <a:srgbClr val="000000"/>
                          </a:solidFill>
                          <a:latin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объем бесперебойной работы средств тревожной сигнализации, установленных на муниципальных объектах социальной сферы и объектах органов местного самоуправления</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89058">
                <a:tc vMerge="1">
                  <a:txBody>
                    <a:bodyPr/>
                    <a:lstStyle/>
                    <a:p>
                      <a:endParaRPr lang="ru-RU"/>
                    </a:p>
                  </a:txBody>
                  <a:tcPr/>
                </a:tc>
                <a:tc>
                  <a:txBody>
                    <a:bodyPr/>
                    <a:lstStyle/>
                    <a:p>
                      <a:pPr algn="l">
                        <a:spcAft>
                          <a:spcPts val="0"/>
                        </a:spcAft>
                      </a:pPr>
                      <a:r>
                        <a:rPr lang="ru-RU" sz="1000" kern="1200" dirty="0" smtClean="0">
                          <a:solidFill>
                            <a:schemeClr val="tx1"/>
                          </a:solidFill>
                          <a:latin typeface="Times New Roman" pitchFamily="18" charset="0"/>
                          <a:ea typeface="+mn-ea"/>
                          <a:cs typeface="Times New Roman" pitchFamily="18" charset="0"/>
                        </a:rPr>
                        <a:t>объем оплаты услуг частных охранных предприятий/организаций на муниципальных объектах социальной сферы.</a:t>
                      </a:r>
                      <a:endParaRPr lang="ru-RU" sz="1000" dirty="0">
                        <a:latin typeface="Times New Roman" pitchFamily="18" charset="0"/>
                        <a:ea typeface="Times New Roman"/>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189124">
                <a:tc vMerge="1">
                  <a:txBody>
                    <a:bodyPr/>
                    <a:lstStyle/>
                    <a:p>
                      <a:endParaRPr lang="ru-RU"/>
                    </a:p>
                  </a:txBody>
                  <a:tcPr/>
                </a:tc>
                <a:tc>
                  <a:txBody>
                    <a:bodyPr/>
                    <a:lstStyle/>
                    <a:p>
                      <a:pPr algn="l">
                        <a:spcAft>
                          <a:spcPts val="0"/>
                        </a:spcAft>
                      </a:pPr>
                      <a:r>
                        <a:rPr lang="ru-RU" sz="1000" dirty="0">
                          <a:latin typeface="Times New Roman"/>
                          <a:ea typeface="Times New Roman"/>
                          <a:cs typeface="Times New Roman"/>
                        </a:rPr>
                        <a:t>количество воспитательных и культурно-просветительских мероприятий, направленных на развитие у детей и молодежи неприятия идеологии терроризма и привитие традиционных российских духовно-нравственных </a:t>
                      </a:r>
                      <a:r>
                        <a:rPr lang="ru-RU" sz="1000" dirty="0" smtClean="0">
                          <a:latin typeface="Times New Roman"/>
                          <a:ea typeface="Times New Roman"/>
                          <a:cs typeface="Times New Roman"/>
                        </a:rPr>
                        <a:t>ценностей</a:t>
                      </a:r>
                      <a:endParaRPr lang="ru-RU" sz="1000" dirty="0">
                        <a:latin typeface="Calibri"/>
                        <a:ea typeface="Times New Roman"/>
                        <a:cs typeface="Times New Roman"/>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17600">
                <a:tc rowSpan="3">
                  <a:txBody>
                    <a:bodyPr/>
                    <a:lstStyle/>
                    <a:p>
                      <a:pPr algn="l" rtl="0" fontAlgn="t"/>
                      <a:r>
                        <a:rPr lang="ru-RU" sz="1000" b="1" i="0" u="none" strike="noStrike" baseline="0" dirty="0">
                          <a:solidFill>
                            <a:srgbClr val="000000"/>
                          </a:solidFill>
                          <a:latin typeface="Times New Roman"/>
                        </a:rPr>
                        <a:t>Муниципальная программа "Развитие сети спортивных сооружений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ru-RU" sz="1000" b="0" i="0" u="none" strike="noStrike" baseline="0" dirty="0">
                          <a:solidFill>
                            <a:srgbClr val="000000"/>
                          </a:solidFill>
                          <a:latin typeface="Times New Roman"/>
                        </a:rPr>
                        <a:t>расширение возможности организации тренировок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920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жителей района, систематически занимающихся физической культурой и спортом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до </a:t>
                      </a:r>
                      <a:r>
                        <a:rPr lang="ru-RU" sz="1000" b="0" i="0" u="none" strike="noStrike" baseline="0" dirty="0" smtClean="0">
                          <a:solidFill>
                            <a:schemeClr val="tx1"/>
                          </a:solidFill>
                          <a:latin typeface="Times New Roman"/>
                        </a:rPr>
                        <a:t>35</a:t>
                      </a:r>
                      <a:r>
                        <a:rPr lang="ru-RU" sz="1000" b="0" i="0" u="none" strike="noStrike" baseline="0" dirty="0">
                          <a:solidFill>
                            <a:schemeClr val="tx1"/>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167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детей и подростков, занимающихся в спортивных школах и секциях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до </a:t>
                      </a:r>
                      <a:r>
                        <a:rPr lang="ru-RU" sz="1000" b="0" i="0" u="none" strike="noStrike" baseline="0" dirty="0" smtClean="0">
                          <a:solidFill>
                            <a:schemeClr val="tx1"/>
                          </a:solidFill>
                          <a:latin typeface="Times New Roman"/>
                        </a:rPr>
                        <a:t>40%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129608"/>
          <a:ext cx="8501122" cy="6328961"/>
        </p:xfrm>
        <a:graphic>
          <a:graphicData uri="http://schemas.openxmlformats.org/drawingml/2006/table">
            <a:tbl>
              <a:tblPr/>
              <a:tblGrid>
                <a:gridCol w="2428892"/>
                <a:gridCol w="2143140"/>
                <a:gridCol w="785818"/>
                <a:gridCol w="714380"/>
                <a:gridCol w="857256"/>
                <a:gridCol w="785818"/>
                <a:gridCol w="785818"/>
              </a:tblGrid>
              <a:tr h="1034655">
                <a:tc>
                  <a:txBody>
                    <a:bodyPr/>
                    <a:lstStyle/>
                    <a:p>
                      <a:pPr algn="l" rtl="0" fontAlgn="b"/>
                      <a:r>
                        <a:rPr lang="ru-RU" sz="1000" b="1" i="0" u="none" strike="noStrike" baseline="0" dirty="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количество выданных  свидетельств о праве на получение социальной выплаты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 </a:t>
                      </a:r>
                      <a:r>
                        <a:rPr lang="ru-RU" sz="1000" b="0" i="0" u="none" strike="noStrike" baseline="0" dirty="0">
                          <a:solidFill>
                            <a:schemeClr val="tx1"/>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8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23521">
                <a:tc rowSpan="8">
                  <a:txBody>
                    <a:bodyPr/>
                    <a:lstStyle/>
                    <a:p>
                      <a:pPr algn="l" rtl="0" fontAlgn="t"/>
                      <a:r>
                        <a:rPr lang="ru-RU" sz="1000" b="1" i="0" u="none" strike="noStrike" baseline="0" dirty="0">
                          <a:solidFill>
                            <a:srgbClr val="000000"/>
                          </a:solidFill>
                          <a:latin typeface="Times New Roman"/>
                        </a:rPr>
                        <a:t>Муниципальная программа "Развитие культуры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работников учреждений культуры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09720">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оснащение материально-технической базы учреждений </a:t>
                      </a:r>
                      <a:r>
                        <a:rPr lang="ru-RU" sz="1000" b="0" i="0" u="none" strike="noStrike" baseline="0" dirty="0" smtClean="0">
                          <a:solidFill>
                            <a:srgbClr val="000000"/>
                          </a:solidFill>
                          <a:latin typeface="Times New Roman"/>
                        </a:rPr>
                        <a:t>культуры</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 </a:t>
                      </a:r>
                      <a:r>
                        <a:rPr lang="ru-RU" sz="1000" b="0" i="0" u="none" strike="noStrike" baseline="0" dirty="0" err="1" smtClean="0">
                          <a:solidFill>
                            <a:schemeClr val="tx1"/>
                          </a:solidFill>
                          <a:latin typeface="Times New Roman"/>
                        </a:rPr>
                        <a:t>учр</a:t>
                      </a:r>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 </a:t>
                      </a:r>
                      <a:r>
                        <a:rPr lang="ru-RU" sz="1000" b="0" i="0" u="none" strike="noStrike" baseline="0" dirty="0" err="1" smtClean="0">
                          <a:solidFill>
                            <a:schemeClr val="tx1"/>
                          </a:solidFill>
                          <a:latin typeface="Times New Roman"/>
                        </a:rPr>
                        <a:t>учр</a:t>
                      </a:r>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51410">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поступление новых экземпляров книг в библиотечные фонды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131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103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23900">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количества обслуженного населения в библиотеках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176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числа посетителей музеев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0,3%</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0,3%</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0,3%</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20858">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a:ea typeface="Times New Roman"/>
                          <a:cs typeface="Times New Roman"/>
                        </a:rPr>
                        <a:t>Увеличение количество </a:t>
                      </a:r>
                      <a:r>
                        <a:rPr lang="ru-RU" sz="1000" dirty="0">
                          <a:latin typeface="Times New Roman"/>
                          <a:ea typeface="Times New Roman"/>
                          <a:cs typeface="Times New Roman"/>
                        </a:rPr>
                        <a:t>массовых мероприятий </a:t>
                      </a:r>
                      <a:endParaRPr lang="ru-RU" sz="1000" dirty="0">
                        <a:latin typeface="Calibri"/>
                        <a:ea typeface="Times New Roman"/>
                        <a:cs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8276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9103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9931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10824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11819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20858">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a:ea typeface="Times New Roman"/>
                          <a:cs typeface="Times New Roman"/>
                        </a:rPr>
                        <a:t>Увеличение количество </a:t>
                      </a:r>
                      <a:r>
                        <a:rPr lang="ru-RU" sz="1000" dirty="0">
                          <a:latin typeface="Times New Roman"/>
                          <a:ea typeface="Times New Roman"/>
                          <a:cs typeface="Times New Roman"/>
                        </a:rPr>
                        <a:t>культурно-образовательных мероприятий </a:t>
                      </a:r>
                      <a:endParaRPr lang="ru-RU" sz="1000" dirty="0">
                        <a:latin typeface="Calibri"/>
                        <a:ea typeface="Times New Roman"/>
                        <a:cs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242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266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290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316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345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77464">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kern="1200" dirty="0" smtClean="0">
                          <a:solidFill>
                            <a:schemeClr val="tx1"/>
                          </a:solidFill>
                          <a:latin typeface="Times New Roman" pitchFamily="18" charset="0"/>
                          <a:ea typeface="+mn-ea"/>
                          <a:cs typeface="Times New Roman" pitchFamily="18" charset="0"/>
                        </a:rPr>
                        <a:t>Увеличение</a:t>
                      </a:r>
                      <a:r>
                        <a:rPr lang="ru-RU" sz="1000" kern="1200" baseline="0" dirty="0" smtClean="0">
                          <a:solidFill>
                            <a:schemeClr val="tx1"/>
                          </a:solidFill>
                          <a:latin typeface="Times New Roman" pitchFamily="18" charset="0"/>
                          <a:ea typeface="+mn-ea"/>
                          <a:cs typeface="Times New Roman" pitchFamily="18" charset="0"/>
                        </a:rPr>
                        <a:t> к</a:t>
                      </a:r>
                      <a:r>
                        <a:rPr lang="ru-RU" sz="1000" kern="1200" dirty="0" smtClean="0">
                          <a:solidFill>
                            <a:schemeClr val="tx1"/>
                          </a:solidFill>
                          <a:latin typeface="Times New Roman" pitchFamily="18" charset="0"/>
                          <a:ea typeface="+mn-ea"/>
                          <a:cs typeface="Times New Roman" pitchFamily="18" charset="0"/>
                        </a:rPr>
                        <a:t>оличество читателей </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18,2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20,0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21,8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23,8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26,0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018318">
                <a:tc>
                  <a:txBody>
                    <a:bodyPr/>
                    <a:lstStyle/>
                    <a:p>
                      <a:pPr algn="l" rtl="0" fontAlgn="t"/>
                      <a:r>
                        <a:rPr lang="ru-RU" sz="1000" b="1" i="0" u="none" strike="noStrike" baseline="0" dirty="0" smtClean="0">
                          <a:solidFill>
                            <a:srgbClr val="000000"/>
                          </a:solidFill>
                          <a:latin typeface="Times New Roman"/>
                        </a:rPr>
                        <a:t>Муниципальная программа «Организация и реализация мероприятий по строительству  системы водоснабжения на территории Пугачевского муниципального района Саратовской области»</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pitchFamily="18" charset="0"/>
                          <a:ea typeface="Times New Roman"/>
                          <a:cs typeface="Times New Roman" pitchFamily="18" charset="0"/>
                        </a:rPr>
                        <a:t>Увеличение количества граждан, обеспеченных</a:t>
                      </a:r>
                      <a:r>
                        <a:rPr lang="ru-RU" sz="1000" baseline="0" dirty="0" smtClean="0">
                          <a:latin typeface="Times New Roman" pitchFamily="18" charset="0"/>
                          <a:ea typeface="Times New Roman"/>
                          <a:cs typeface="Times New Roman" pitchFamily="18" charset="0"/>
                        </a:rPr>
                        <a:t> качественной питьевой водой</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Calibri"/>
                        </a:rPr>
                        <a:t>-</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400 чел.</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Calibri"/>
                        </a:rPr>
                        <a:t>-</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Calibri"/>
                        </a:rPr>
                        <a:t>-</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372219">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ru-RU" sz="1000" b="1" dirty="0" smtClean="0">
                          <a:latin typeface="Times New Roman" pitchFamily="18" charset="0"/>
                          <a:ea typeface="Times New Roman"/>
                          <a:cs typeface="Times New Roman" pitchFamily="18" charset="0"/>
                        </a:rPr>
                        <a:t>Муниципальная программа «Организация мероприятий, проводимых в целях эффективного учета и распоряжения муниципальным</a:t>
                      </a:r>
                      <a:r>
                        <a:rPr lang="ru-RU" sz="1000" b="1" baseline="0" dirty="0" smtClean="0">
                          <a:latin typeface="Times New Roman" pitchFamily="18" charset="0"/>
                          <a:ea typeface="Times New Roman"/>
                          <a:cs typeface="Times New Roman" pitchFamily="18" charset="0"/>
                        </a:rPr>
                        <a:t> имуществом, объектов недвижимого имущества, имеющих признаки бесхозяйного на территории Пугачевского муниципального района Саратовской области»</a:t>
                      </a:r>
                      <a:endParaRPr lang="ru-RU" sz="1000" b="1" dirty="0" smtClean="0">
                        <a:latin typeface="Times New Roman" pitchFamily="18" charset="0"/>
                        <a:ea typeface="Times New Roman"/>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pitchFamily="18" charset="0"/>
                          <a:ea typeface="Times New Roman"/>
                          <a:cs typeface="Times New Roman" pitchFamily="18" charset="0"/>
                        </a:rPr>
                        <a:t>Количество выявленных и поставленных на государственный кадастровый  учет бесхозяйных объектов недвижимости</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88 шт.</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186565"/>
          <a:ext cx="8572559" cy="6423803"/>
        </p:xfrm>
        <a:graphic>
          <a:graphicData uri="http://schemas.openxmlformats.org/drawingml/2006/table">
            <a:tbl>
              <a:tblPr/>
              <a:tblGrid>
                <a:gridCol w="2428892"/>
                <a:gridCol w="2571768"/>
                <a:gridCol w="714380"/>
                <a:gridCol w="800107"/>
                <a:gridCol w="677012"/>
                <a:gridCol w="737459"/>
                <a:gridCol w="642941"/>
              </a:tblGrid>
              <a:tr h="680515">
                <a:tc rowSpan="2">
                  <a:txBody>
                    <a:bodyPr/>
                    <a:lstStyle/>
                    <a:p>
                      <a:pPr algn="l" rtl="0" fontAlgn="t"/>
                      <a:r>
                        <a:rPr lang="ru-RU" sz="1000" b="1" i="0" u="none" strike="noStrike" baseline="0" dirty="0" smtClean="0">
                          <a:solidFill>
                            <a:srgbClr val="000000"/>
                          </a:solidFill>
                          <a:latin typeface="Times New Roman"/>
                        </a:rPr>
                        <a:t>Муниципальная программа "Развитие туризма на территории Пугачевского муниципального района"</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Увеличение количества  туристов,  прибывших  на  территорию Пугачевского района</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9,6   тыс.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9,9 тыс.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71674">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Количество установленных знаков туристской навигации</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80515">
                <a:tc rowSpan="3">
                  <a:txBody>
                    <a:bodyPr/>
                    <a:lstStyle/>
                    <a:p>
                      <a:pPr algn="l" rtl="0" fontAlgn="t"/>
                      <a:r>
                        <a:rPr lang="ru-RU" sz="1000" b="1" i="0" u="none" strike="noStrike" baseline="0" dirty="0">
                          <a:solidFill>
                            <a:srgbClr val="000000"/>
                          </a:solidFill>
                          <a:latin typeface="Times New Roman"/>
                        </a:rPr>
                        <a:t>Муниципальная программа "Энергосбережение и повышение энергетической эффективности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Ликвидация неэффективной эксплуатации энергетического оборудования и инженерных сетей и модернизация системы теплоснабжения объектов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ru-RU" sz="1000" b="0" i="0" u="none" strike="noStrike" baseline="0" dirty="0" smtClean="0">
                          <a:solidFill>
                            <a:schemeClr val="tx1"/>
                          </a:solidFill>
                          <a:latin typeface="Times New Roman"/>
                        </a:rPr>
                        <a:t>1   учреждение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endParaRPr lang="ru-RU" sz="1000" b="0" i="0" u="none" strike="noStrike" baseline="0" dirty="0" smtClean="0">
                        <a:solidFill>
                          <a:schemeClr val="tx1"/>
                        </a:solidFill>
                        <a:latin typeface="Times New Roman"/>
                      </a:endParaRPr>
                    </a:p>
                    <a:p>
                      <a:pPr marL="0" marR="0" indent="0" algn="ctr" defTabSz="914400" rtl="0" eaLnBrk="1" fontAlgn="auto" latinLnBrk="0" hangingPunct="1">
                        <a:lnSpc>
                          <a:spcPct val="107000"/>
                        </a:lnSpc>
                        <a:spcBef>
                          <a:spcPts val="0"/>
                        </a:spcBef>
                        <a:spcAft>
                          <a:spcPts val="0"/>
                        </a:spcAft>
                        <a:buClrTx/>
                        <a:buSzTx/>
                        <a:buFontTx/>
                        <a:buNone/>
                        <a:tabLst/>
                        <a:defRPr/>
                      </a:pPr>
                      <a:r>
                        <a:rPr lang="ru-RU" sz="1000" b="0" i="0" u="none" strike="noStrike" baseline="0" dirty="0" smtClean="0">
                          <a:solidFill>
                            <a:schemeClr val="tx1"/>
                          </a:solidFill>
                          <a:latin typeface="Times New Roman"/>
                        </a:rPr>
                        <a:t>3 учреждения</a:t>
                      </a:r>
                    </a:p>
                    <a:p>
                      <a:pPr algn="ctr">
                        <a:lnSpc>
                          <a:spcPct val="107000"/>
                        </a:lnSpc>
                        <a:spcAft>
                          <a:spcPts val="0"/>
                        </a:spcAft>
                      </a:pPr>
                      <a:endParaRPr lang="ru-RU" sz="1000" dirty="0">
                        <a:solidFill>
                          <a:schemeClr val="tx1"/>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286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экономия топлива на объектах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kern="1200" dirty="0" smtClean="0">
                          <a:solidFill>
                            <a:schemeClr val="tx1"/>
                          </a:solidFill>
                          <a:latin typeface="Times New Roman" pitchFamily="18" charset="0"/>
                          <a:ea typeface="+mn-ea"/>
                          <a:cs typeface="Times New Roman" pitchFamily="18" charset="0"/>
                        </a:rPr>
                        <a:t>128 </a:t>
                      </a:r>
                      <a:r>
                        <a:rPr lang="ru-RU" sz="1000" b="0" kern="1200" dirty="0" err="1" smtClean="0">
                          <a:solidFill>
                            <a:schemeClr val="tx1"/>
                          </a:solidFill>
                          <a:latin typeface="Times New Roman" pitchFamily="18" charset="0"/>
                          <a:ea typeface="+mn-ea"/>
                          <a:cs typeface="Times New Roman" pitchFamily="18" charset="0"/>
                        </a:rPr>
                        <a:t>т.у.т</a:t>
                      </a:r>
                      <a:r>
                        <a:rPr lang="ru-RU" sz="1000" b="0" kern="1200" dirty="0" smtClean="0">
                          <a:solidFill>
                            <a:schemeClr val="tx1"/>
                          </a:solidFill>
                          <a:latin typeface="Times New Roman" pitchFamily="18" charset="0"/>
                          <a:ea typeface="+mn-ea"/>
                          <a:cs typeface="Times New Roman" pitchFamily="18" charset="0"/>
                        </a:rPr>
                        <a:t>/год</a:t>
                      </a:r>
                      <a:endParaRPr lang="ru-RU" sz="1000" b="0" i="0" u="none" strike="noStrike" baseline="0" dirty="0">
                        <a:solidFill>
                          <a:schemeClr val="tx1"/>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kern="1200" dirty="0" smtClean="0">
                          <a:solidFill>
                            <a:schemeClr val="tx1"/>
                          </a:solidFill>
                          <a:latin typeface="Times New Roman" pitchFamily="18" charset="0"/>
                          <a:ea typeface="+mn-ea"/>
                          <a:cs typeface="Times New Roman" pitchFamily="18" charset="0"/>
                        </a:rPr>
                        <a:t>13,9 </a:t>
                      </a:r>
                      <a:r>
                        <a:rPr lang="ru-RU" sz="1000" b="0" kern="1200" dirty="0" err="1" smtClean="0">
                          <a:solidFill>
                            <a:schemeClr val="tx1"/>
                          </a:solidFill>
                          <a:latin typeface="Times New Roman" pitchFamily="18" charset="0"/>
                          <a:ea typeface="+mn-ea"/>
                          <a:cs typeface="Times New Roman" pitchFamily="18" charset="0"/>
                        </a:rPr>
                        <a:t>т.у.т</a:t>
                      </a:r>
                      <a:r>
                        <a:rPr lang="ru-RU" sz="1000" b="0" kern="1200" dirty="0" smtClean="0">
                          <a:solidFill>
                            <a:schemeClr val="tx1"/>
                          </a:solidFill>
                          <a:latin typeface="Times New Roman" pitchFamily="18" charset="0"/>
                          <a:ea typeface="+mn-ea"/>
                          <a:cs typeface="Times New Roman" pitchFamily="18" charset="0"/>
                        </a:rPr>
                        <a:t>/год</a:t>
                      </a:r>
                      <a:endParaRPr lang="ru-RU" sz="1000" b="0" i="0" u="none" strike="noStrike" baseline="0" dirty="0">
                        <a:solidFill>
                          <a:schemeClr val="tx1"/>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210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снижение энергозатрат, оптимизация и автоматизация работы теплоисточников и коммунальных систем бюджетной сферы, экономия затрат на топливно-энергетические ресурсы в объеме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1939,3 тыс. руб./год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1460,8 тыс. руб./год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52478">
                <a:tc rowSpan="4">
                  <a:txBody>
                    <a:bodyPr/>
                    <a:lstStyle/>
                    <a:p>
                      <a:pPr algn="l" rtl="0" fontAlgn="t"/>
                      <a:r>
                        <a:rPr lang="ru-RU" sz="1000" b="1" i="0" u="none" strike="noStrike" baseline="0" dirty="0">
                          <a:solidFill>
                            <a:srgbClr val="000000"/>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a:t>
                      </a:r>
                      <a:r>
                        <a:rPr lang="ru-RU" sz="1000" b="1" i="0" u="none" strike="noStrike" baseline="0" dirty="0" smtClean="0">
                          <a:solidFill>
                            <a:srgbClr val="000000"/>
                          </a:solidFill>
                          <a:latin typeface="Times New Roman"/>
                        </a:rPr>
                        <a:t>"</a:t>
                      </a:r>
                      <a:r>
                        <a:rPr lang="ru-RU" sz="1000" b="0" i="0" u="none" strike="noStrike" baseline="0" dirty="0" smtClean="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населения наглядными пособиями по обеспечению безопасности в области гражданской обороны и чрезвычайным ситуациям, пожарной безопасности и безопасности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03548">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установка знаков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7 </a:t>
                      </a:r>
                      <a:r>
                        <a:rPr lang="ru-RU" sz="1000" b="0" i="0" u="none" strike="noStrike" baseline="0" dirty="0">
                          <a:solidFill>
                            <a:schemeClr val="tx1"/>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chemeClr val="tx1"/>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chemeClr val="tx1"/>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286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использование средств для тушения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2861">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a:r>
                        <a:rPr lang="ru-RU" sz="1000" dirty="0" smtClean="0">
                          <a:latin typeface="Times New Roman"/>
                          <a:cs typeface="Arial"/>
                        </a:rPr>
                        <a:t>количество закупленных и распространенных памяток (листовок)</a:t>
                      </a:r>
                      <a:endParaRPr lang="ru-RU" sz="1000" dirty="0">
                        <a:latin typeface="Calibri"/>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2000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2000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2000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71992">
                <a:tc rowSpan="2">
                  <a:txBody>
                    <a:bodyPr/>
                    <a:lstStyle/>
                    <a:p>
                      <a:pPr algn="l" rtl="0" fontAlgn="t"/>
                      <a:r>
                        <a:rPr lang="ru-RU" sz="1000" b="1" i="0" u="none" strike="noStrike" baseline="0" dirty="0" smtClean="0">
                          <a:solidFill>
                            <a:srgbClr val="000000"/>
                          </a:solidFill>
                          <a:latin typeface="Times New Roman"/>
                        </a:rPr>
                        <a:t>Муниципальная программа «Обеспечение градостроительной деятельности на территории Пугачевского муниципального района Саратовской области»</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a:r>
                        <a:rPr lang="ru-RU" sz="1000" dirty="0" smtClean="0">
                          <a:latin typeface="Times New Roman" pitchFamily="18" charset="0"/>
                          <a:cs typeface="Times New Roman" pitchFamily="18" charset="0"/>
                        </a:rPr>
                        <a:t>количество выданных градостроительных планов земельных</a:t>
                      </a:r>
                      <a:r>
                        <a:rPr lang="ru-RU" sz="1000" baseline="0" dirty="0" smtClean="0">
                          <a:latin typeface="Times New Roman" pitchFamily="18" charset="0"/>
                          <a:cs typeface="Times New Roman" pitchFamily="18" charset="0"/>
                        </a:rPr>
                        <a:t> участков</a:t>
                      </a:r>
                      <a:endParaRPr lang="ru-RU" sz="1000" dirty="0">
                        <a:latin typeface="Times New Roman" pitchFamily="18" charset="0"/>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284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48930">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latin typeface="Times New Roman" pitchFamily="18" charset="0"/>
                          <a:cs typeface="Times New Roman" pitchFamily="18" charset="0"/>
                        </a:rPr>
                        <a:t>количество выданных разрешений на ввод объектов в эксплуатацию</a:t>
                      </a:r>
                    </a:p>
                    <a:p>
                      <a:pPr algn="l"/>
                      <a:endParaRPr lang="ru-RU" sz="1000" dirty="0">
                        <a:latin typeface="Times New Roman" pitchFamily="18" charset="0"/>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191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57190">
                <a:tc rowSpan="2">
                  <a:txBody>
                    <a:bodyPr/>
                    <a:lstStyle/>
                    <a:p>
                      <a:pPr algn="l" rtl="0" fontAlgn="t"/>
                      <a:r>
                        <a:rPr lang="ru-RU" sz="1000" b="1" i="0" u="none" strike="noStrike" baseline="0" dirty="0" smtClean="0">
                          <a:solidFill>
                            <a:srgbClr val="000000"/>
                          </a:solidFill>
                          <a:latin typeface="Times New Roman"/>
                        </a:rPr>
                        <a:t>Муниципальная программа «Противодействие коррупции в администрации Пугачевского муниципального района Саратовской области»</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a:r>
                        <a:rPr lang="ru-RU" sz="1000" dirty="0" smtClean="0">
                          <a:latin typeface="Times New Roman" pitchFamily="18" charset="0"/>
                          <a:cs typeface="Times New Roman" pitchFamily="18" charset="0"/>
                        </a:rPr>
                        <a:t>Количество заседаний комиссии по противодействию коррупции</a:t>
                      </a:r>
                      <a:endParaRPr lang="ru-RU" sz="1000" dirty="0">
                        <a:latin typeface="Times New Roman" pitchFamily="18" charset="0"/>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48930">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a:r>
                        <a:rPr lang="ru-RU" sz="1000" dirty="0" smtClean="0">
                          <a:latin typeface="Times New Roman" pitchFamily="18" charset="0"/>
                          <a:cs typeface="Times New Roman" pitchFamily="18" charset="0"/>
                        </a:rPr>
                        <a:t>Отношение количества проведенных </a:t>
                      </a:r>
                      <a:r>
                        <a:rPr lang="ru-RU" sz="1000" dirty="0" err="1" smtClean="0">
                          <a:latin typeface="Times New Roman" pitchFamily="18" charset="0"/>
                          <a:cs typeface="Times New Roman" pitchFamily="18" charset="0"/>
                        </a:rPr>
                        <a:t>антикоррупционных</a:t>
                      </a:r>
                      <a:r>
                        <a:rPr lang="ru-RU" sz="1000" dirty="0" smtClean="0">
                          <a:latin typeface="Times New Roman" pitchFamily="18" charset="0"/>
                          <a:cs typeface="Times New Roman" pitchFamily="18" charset="0"/>
                        </a:rPr>
                        <a:t> экспертиз к количеству разработанных проектов нормативных правовых актов</a:t>
                      </a:r>
                      <a:endParaRPr lang="ru-RU" sz="1000" dirty="0">
                        <a:latin typeface="Times New Roman" pitchFamily="18" charset="0"/>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062825"/>
          <a:ext cx="8643998" cy="5615775"/>
        </p:xfrm>
        <a:graphic>
          <a:graphicData uri="http://schemas.openxmlformats.org/drawingml/2006/table">
            <a:tbl>
              <a:tblPr/>
              <a:tblGrid>
                <a:gridCol w="3000396"/>
                <a:gridCol w="1143008"/>
                <a:gridCol w="1143008"/>
                <a:gridCol w="1143008"/>
                <a:gridCol w="1071570"/>
                <a:gridCol w="1143008"/>
              </a:tblGrid>
              <a:tr h="569044">
                <a:tc>
                  <a:txBody>
                    <a:bodyPr/>
                    <a:lstStyle/>
                    <a:p>
                      <a:pPr indent="0" algn="ctr">
                        <a:lnSpc>
                          <a:spcPct val="100000"/>
                        </a:lnSpc>
                        <a:spcAft>
                          <a:spcPts val="0"/>
                        </a:spcAft>
                      </a:pPr>
                      <a:r>
                        <a:rPr lang="ru-RU" sz="1100" b="1" dirty="0">
                          <a:latin typeface="Times New Roman"/>
                          <a:ea typeface="Times New Roman"/>
                        </a:rPr>
                        <a:t>Наименование показателя</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2021год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2022год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2024 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2025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9392">
                <a:tc>
                  <a:txBody>
                    <a:bodyPr/>
                    <a:lstStyle/>
                    <a:p>
                      <a:pPr indent="0" algn="l">
                        <a:lnSpc>
                          <a:spcPct val="100000"/>
                        </a:lnSpc>
                        <a:spcAft>
                          <a:spcPts val="0"/>
                        </a:spcAft>
                      </a:pPr>
                      <a:r>
                        <a:rPr lang="ru-RU" sz="1100" b="1" dirty="0">
                          <a:latin typeface="Times New Roman"/>
                          <a:ea typeface="Times New Roman"/>
                        </a:rPr>
                        <a:t>ИСТОЧНИКИ ФИНАНСИРОВАНИЯ ДЕФИЦИТА  БЮДЖЕТА, ВСЕГО</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-42 370,0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-617,7</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kern="1200" dirty="0" smtClean="0">
                          <a:solidFill>
                            <a:schemeClr val="tx1"/>
                          </a:solidFill>
                          <a:latin typeface="Times New Roman" pitchFamily="18" charset="0"/>
                          <a:ea typeface="+mn-ea"/>
                          <a:cs typeface="Times New Roman" pitchFamily="18" charset="0"/>
                        </a:rPr>
                        <a:t>Получение кредитов от кредитных организаций бюджетом муниципального района  в валюте Российской Федерации </a:t>
                      </a:r>
                      <a:endParaRPr lang="ru-RU" sz="1100" dirty="0" smtClean="0">
                        <a:latin typeface="Times New Roman" pitchFamily="18" charset="0"/>
                        <a:ea typeface="Times New Roman"/>
                        <a:cs typeface="Times New Roman" pitchFamily="18" charset="0"/>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кредитных организаций в валюте Российской Федерации </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38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dirty="0" smtClean="0">
                          <a:latin typeface="Times New Roman"/>
                          <a:ea typeface="Times New Roman"/>
                        </a:rPr>
                        <a:t>Получение  кредитов от других бюджетов бюджетной системы Российской Федерации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20 000,0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46871">
                <a:tc>
                  <a:txBody>
                    <a:bodyPr/>
                    <a:lstStyle/>
                    <a:p>
                      <a:pPr indent="0" algn="l">
                        <a:lnSpc>
                          <a:spcPct val="100000"/>
                        </a:lnSpc>
                        <a:spcAft>
                          <a:spcPts val="0"/>
                        </a:spcAft>
                      </a:pPr>
                      <a:r>
                        <a:rPr lang="ru-RU" sz="1100" dirty="0" smtClean="0">
                          <a:latin typeface="Times New Roman"/>
                          <a:ea typeface="Times New Roman"/>
                        </a:rPr>
                        <a:t>Погашение бюджетом муниципального района кредитов от других бюджетов бюджетной системы Российской Федерации  в валюте Российской Федерации</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33196">
                <a:tc>
                  <a:txBody>
                    <a:bodyPr/>
                    <a:lstStyle/>
                    <a:p>
                      <a:pPr indent="0" algn="l">
                        <a:lnSpc>
                          <a:spcPct val="100000"/>
                        </a:lnSpc>
                        <a:spcAft>
                          <a:spcPts val="0"/>
                        </a:spcAft>
                      </a:pPr>
                      <a:r>
                        <a:rPr lang="ru-RU" sz="1100" dirty="0">
                          <a:latin typeface="Times New Roman"/>
                          <a:ea typeface="Times New Roman"/>
                        </a:rPr>
                        <a:t>Предоставление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98479">
                <a:tc>
                  <a:txBody>
                    <a:bodyPr/>
                    <a:lstStyle/>
                    <a:p>
                      <a:pPr indent="0" algn="l">
                        <a:lnSpc>
                          <a:spcPct val="100000"/>
                        </a:lnSpc>
                        <a:spcAft>
                          <a:spcPts val="0"/>
                        </a:spcAft>
                      </a:pPr>
                      <a:r>
                        <a:rPr lang="ru-RU" sz="1100" dirty="0">
                          <a:latin typeface="Times New Roman"/>
                          <a:ea typeface="Times New Roman"/>
                        </a:rPr>
                        <a:t>Возврат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257,1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0,0 </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56740">
                <a:tc>
                  <a:txBody>
                    <a:bodyPr/>
                    <a:lstStyle/>
                    <a:p>
                      <a:pPr indent="0" algn="l">
                        <a:lnSpc>
                          <a:spcPct val="100000"/>
                        </a:lnSpc>
                        <a:spcAft>
                          <a:spcPts val="0"/>
                        </a:spcAft>
                      </a:pPr>
                      <a:r>
                        <a:rPr lang="ru-RU" sz="1100" dirty="0">
                          <a:latin typeface="Times New Roman"/>
                          <a:ea typeface="Times New Roman"/>
                        </a:rPr>
                        <a:t>Изменение остатков средств на счетах по учету средств бюджета</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-12 477,1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26 231,8</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68609" name="Прямоугольник 314"/>
          <p:cNvSpPr>
            <a:spLocks noChangeArrowheads="1"/>
          </p:cNvSpPr>
          <p:nvPr/>
        </p:nvSpPr>
        <p:spPr bwMode="auto">
          <a:xfrm>
            <a:off x="785786" y="214290"/>
            <a:ext cx="7670800" cy="695325"/>
          </a:xfrm>
          <a:prstGeom prst="rect">
            <a:avLst/>
          </a:prstGeom>
          <a:solidFill>
            <a:schemeClr val="accent5">
              <a:lumMod val="40000"/>
              <a:lumOff val="60000"/>
            </a:schemeClr>
          </a:soli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Источники финансирования дефицита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8612" name="Rectangle 4"/>
          <p:cNvSpPr>
            <a:spLocks noChangeArrowheads="1"/>
          </p:cNvSpPr>
          <p:nvPr/>
        </p:nvSpPr>
        <p:spPr bwMode="auto">
          <a:xfrm>
            <a:off x="9525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1"/>
            <a:ext cx="8208912" cy="5386090"/>
          </a:xfrm>
          <a:prstGeom prst="rect">
            <a:avLst/>
          </a:prstGeom>
        </p:spPr>
        <p:txBody>
          <a:bodyPr wrap="square">
            <a:spAutoFit/>
          </a:bodyPr>
          <a:lstStyle/>
          <a:p>
            <a:pPr lvl="0" algn="ctr">
              <a:buNone/>
            </a:pPr>
            <a:r>
              <a:rPr lang="ru-RU" sz="1400" b="1" u="sng" dirty="0" smtClean="0">
                <a:latin typeface="Georgia" pitchFamily="18" charset="0"/>
                <a:ea typeface="Times New Roman" pitchFamily="18" charset="0"/>
                <a:cs typeface="Times New Roman" pitchFamily="18" charset="0"/>
              </a:rPr>
              <a:t>Сведения  о финансировании  </a:t>
            </a:r>
            <a:r>
              <a:rPr lang="ru-RU" sz="1400" b="1" u="sng" dirty="0" err="1" smtClean="0">
                <a:latin typeface="Georgia" pitchFamily="18" charset="0"/>
                <a:ea typeface="Times New Roman" pitchFamily="18" charset="0"/>
                <a:cs typeface="Times New Roman" pitchFamily="18" charset="0"/>
              </a:rPr>
              <a:t>социально-значимымых</a:t>
            </a:r>
            <a:r>
              <a:rPr lang="ru-RU" sz="1400" b="1" u="sng" dirty="0" smtClean="0">
                <a:latin typeface="Georgia" pitchFamily="18" charset="0"/>
                <a:ea typeface="Times New Roman" pitchFamily="18" charset="0"/>
                <a:cs typeface="Times New Roman" pitchFamily="18" charset="0"/>
              </a:rPr>
              <a:t> проектов</a:t>
            </a:r>
          </a:p>
          <a:p>
            <a:pPr lvl="0" algn="ctr">
              <a:buNone/>
            </a:pPr>
            <a:r>
              <a:rPr lang="ru-RU" sz="1400" b="1" u="sng" dirty="0" smtClean="0">
                <a:latin typeface="Georgia" pitchFamily="18" charset="0"/>
                <a:ea typeface="Times New Roman" pitchFamily="18" charset="0"/>
                <a:cs typeface="Times New Roman" pitchFamily="18" charset="0"/>
              </a:rPr>
              <a:t>Пугачевского муниципального района: </a:t>
            </a:r>
          </a:p>
          <a:p>
            <a:pPr lvl="0" indent="354013" algn="ctr" fontAlgn="base">
              <a:spcBef>
                <a:spcPct val="0"/>
              </a:spcBef>
              <a:spcAft>
                <a:spcPct val="0"/>
              </a:spcAft>
            </a:pPr>
            <a:endParaRPr lang="ru-RU" sz="800" b="1" dirty="0" smtClean="0">
              <a:latin typeface="Georgia" pitchFamily="18" charset="0"/>
              <a:ea typeface="Times New Roman" pitchFamily="18" charset="0"/>
              <a:cs typeface="Times New Roman" pitchFamily="18" charset="0"/>
            </a:endParaRPr>
          </a:p>
          <a:p>
            <a:pPr indent="358775" algn="ctr" eaLnBrk="0" fontAlgn="base" hangingPunct="0">
              <a:spcBef>
                <a:spcPct val="0"/>
              </a:spcBef>
              <a:spcAft>
                <a:spcPct val="0"/>
              </a:spcAft>
            </a:pPr>
            <a:endParaRPr lang="ru-RU" sz="1400" b="1" u="sng" dirty="0" smtClean="0">
              <a:solidFill>
                <a:srgbClr val="000000"/>
              </a:solidFill>
              <a:latin typeface="Times New Roman" pitchFamily="18" charset="0"/>
              <a:ea typeface="Times New Roman" pitchFamily="18" charset="0"/>
              <a:cs typeface="Times New Roman" pitchFamily="18" charset="0"/>
            </a:endParaRPr>
          </a:p>
          <a:p>
            <a:pPr indent="358775" algn="ctr" eaLnBrk="0" fontAlgn="base" hangingPunct="0">
              <a:spcBef>
                <a:spcPct val="0"/>
              </a:spcBef>
              <a:spcAft>
                <a:spcPct val="0"/>
              </a:spcAft>
            </a:pPr>
            <a:r>
              <a:rPr lang="ru-RU" sz="1400" b="1" u="sng" dirty="0" smtClean="0">
                <a:solidFill>
                  <a:srgbClr val="000000"/>
                </a:solidFill>
                <a:latin typeface="Times New Roman" pitchFamily="18" charset="0"/>
                <a:ea typeface="Times New Roman" pitchFamily="18" charset="0"/>
                <a:cs typeface="Times New Roman" pitchFamily="18" charset="0"/>
              </a:rPr>
              <a:t>2021 год</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1. В рамках реализации федерального проекта «Современная школа» национального проекта «Образование» в 2021 году продолжили работу Центры образования цифрового и гуманитарного профилей «Точка роста» в </a:t>
            </a:r>
            <a:r>
              <a:rPr lang="ru-RU" sz="1400" dirty="0" smtClean="0">
                <a:latin typeface="Times New Roman" pitchFamily="18" charset="0"/>
                <a:cs typeface="Times New Roman" pitchFamily="18" charset="0"/>
              </a:rPr>
              <a:t>школах: МОУ «СОШ с. Н. Порубежка», МОУ «СОШ с. Старая Порубежка», МОУ «СОШ п. Заволжский», МОУ «СОШ №2 города Пугачева» и «СОШ №13 г. Пугачева им. М. В. Ломоносова», а также открыты еще в двух городских школах: «СОШ №1 г. Пугачева им. Т.Г. </a:t>
            </a:r>
            <a:r>
              <a:rPr lang="ru-RU" sz="1400" dirty="0" err="1" smtClean="0">
                <a:latin typeface="Times New Roman" pitchFamily="18" charset="0"/>
                <a:cs typeface="Times New Roman" pitchFamily="18" charset="0"/>
              </a:rPr>
              <a:t>Мазура</a:t>
            </a:r>
            <a:r>
              <a:rPr lang="ru-RU" sz="1400" dirty="0" smtClean="0">
                <a:latin typeface="Times New Roman" pitchFamily="18" charset="0"/>
                <a:cs typeface="Times New Roman" pitchFamily="18" charset="0"/>
              </a:rPr>
              <a:t>» и «СОШ №14 г. Пугачева им. П. А. Столыпина». </a:t>
            </a:r>
            <a:r>
              <a:rPr lang="ru-RU" sz="1400" dirty="0" smtClean="0">
                <a:solidFill>
                  <a:srgbClr val="000000"/>
                </a:solidFill>
                <a:latin typeface="Times New Roman" pitchFamily="18" charset="0"/>
                <a:ea typeface="Times New Roman" pitchFamily="18" charset="0"/>
                <a:cs typeface="Times New Roman" pitchFamily="18" charset="0"/>
              </a:rPr>
              <a:t>На мероприятия по обеспечению функционирования данных центров в 2021 году израсходовано</a:t>
            </a:r>
            <a:r>
              <a:rPr lang="en-US" sz="1400" dirty="0" smtClean="0">
                <a:solidFill>
                  <a:srgbClr val="000000"/>
                </a:solidFill>
                <a:latin typeface="Times New Roman" pitchFamily="18" charset="0"/>
                <a:ea typeface="Times New Roman" pitchFamily="18" charset="0"/>
                <a:cs typeface="Times New Roman" pitchFamily="18" charset="0"/>
              </a:rPr>
              <a:t>12 850</a:t>
            </a:r>
            <a:r>
              <a:rPr lang="ru-RU" sz="1400" dirty="0" smtClean="0">
                <a:solidFill>
                  <a:srgbClr val="000000"/>
                </a:solidFill>
                <a:latin typeface="Times New Roman" pitchFamily="18" charset="0"/>
                <a:ea typeface="Times New Roman" pitchFamily="18" charset="0"/>
                <a:cs typeface="Times New Roman" pitchFamily="18" charset="0"/>
              </a:rPr>
              <a:t>,0 тыс. рублей.</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2. В рамках реализации федерального проекта «Цифровая образовательная среда» национального проекта «Образование» в общеобразовательных учреждениях Пугачевского муниципального района (</a:t>
            </a:r>
            <a:r>
              <a:rPr lang="ru-RU" sz="1400" dirty="0" smtClean="0">
                <a:latin typeface="Times New Roman" pitchFamily="18" charset="0"/>
                <a:cs typeface="Times New Roman" pitchFamily="18" charset="0"/>
              </a:rPr>
              <a:t>МОУ «СОШ №2 г. Пугачева», МОУ «СОШ №3 г. Пугачева», МОУ «ООШ №4 г. Пугачева», МОУ «СОШ №5 г. Пугачева», МОУ «СОШ №13 г. Пугачева им. М.В. Ломоносова», МОУ «СОШ п. Заволжский», МОУ «СОШ с. Старая Порубежка им. И.И. </a:t>
            </a:r>
            <a:r>
              <a:rPr lang="ru-RU" sz="1400" dirty="0" err="1" smtClean="0">
                <a:latin typeface="Times New Roman" pitchFamily="18" charset="0"/>
                <a:cs typeface="Times New Roman" pitchFamily="18" charset="0"/>
              </a:rPr>
              <a:t>Лободина</a:t>
            </a:r>
            <a:r>
              <a:rPr lang="ru-RU" sz="1400" dirty="0" smtClean="0">
                <a:latin typeface="Times New Roman" pitchFamily="18" charset="0"/>
                <a:cs typeface="Times New Roman" pitchFamily="18" charset="0"/>
              </a:rPr>
              <a:t>», МОУ «ООШ п. Тургеневский») произошло </a:t>
            </a:r>
            <a:r>
              <a:rPr lang="ru-RU" sz="1400" dirty="0" smtClean="0">
                <a:solidFill>
                  <a:srgbClr val="000000"/>
                </a:solidFill>
                <a:latin typeface="Times New Roman" pitchFamily="18" charset="0"/>
                <a:ea typeface="Times New Roman" pitchFamily="18" charset="0"/>
                <a:cs typeface="Times New Roman" pitchFamily="18" charset="0"/>
              </a:rPr>
              <a:t>обновление материально-технической базы образовательных организаций путем приобретения оборудования для внедрения целевой модели цифровой образовательной среды. На данные мероприятия в 2021 году направлено 15 652,8 тыс. рублей.</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3.</a:t>
            </a:r>
            <a:r>
              <a:rPr lang="ru-RU" sz="1400" dirty="0" smtClean="0">
                <a:latin typeface="Times New Roman" pitchFamily="18" charset="0"/>
                <a:cs typeface="Times New Roman" pitchFamily="18" charset="0"/>
              </a:rPr>
              <a:t> В рамках реализации задач и целей регионального проекта выполнены работы по строительству </a:t>
            </a:r>
            <a:r>
              <a:rPr lang="ru-RU" sz="1400" dirty="0" err="1" smtClean="0">
                <a:latin typeface="Times New Roman" pitchFamily="18" charset="0"/>
                <a:cs typeface="Times New Roman" pitchFamily="18" charset="0"/>
              </a:rPr>
              <a:t>ФОКОТа</a:t>
            </a:r>
            <a:r>
              <a:rPr lang="ru-RU" sz="1400" dirty="0" smtClean="0">
                <a:latin typeface="Times New Roman" pitchFamily="18" charset="0"/>
                <a:cs typeface="Times New Roman" pitchFamily="18" charset="0"/>
              </a:rPr>
              <a:t>, который включает в себя футбольное поле, баскетбольную и волейбольную игровые площадки, спортивные тренажёры, трибуны для зрителей. На строительство данного объекта потрачено 8 200,0 тыс. рублей.</a:t>
            </a:r>
          </a:p>
          <a:p>
            <a:pPr indent="358775" algn="just" eaLnBrk="0" fontAlgn="base" hangingPunct="0">
              <a:spcBef>
                <a:spcPct val="0"/>
              </a:spcBef>
              <a:spcAft>
                <a:spcPct val="0"/>
              </a:spcAft>
              <a:buAutoNum type="arabicPeriod"/>
            </a:pPr>
            <a:endParaRPr lang="ru-RU" sz="1400" b="1" dirty="0" smtClean="0">
              <a:solidFill>
                <a:srgbClr val="000000"/>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7"/>
            <a:ext cx="8358246" cy="6124754"/>
          </a:xfrm>
          <a:prstGeom prst="rect">
            <a:avLst/>
          </a:prstGeom>
        </p:spPr>
        <p:txBody>
          <a:bodyPr wrap="square">
            <a:spAutoFit/>
          </a:bodyPr>
          <a:lstStyle/>
          <a:p>
            <a:pPr indent="358775" algn="ctr" eaLnBrk="0" fontAlgn="base" hangingPunct="0">
              <a:spcBef>
                <a:spcPct val="0"/>
              </a:spcBef>
              <a:spcAft>
                <a:spcPct val="0"/>
              </a:spcAft>
            </a:pPr>
            <a:r>
              <a:rPr lang="ru-RU" sz="1400" b="1" dirty="0" smtClean="0">
                <a:solidFill>
                  <a:srgbClr val="000000"/>
                </a:solidFill>
                <a:latin typeface="Times New Roman" pitchFamily="18" charset="0"/>
                <a:ea typeface="Times New Roman" pitchFamily="18" charset="0"/>
                <a:cs typeface="Times New Roman" pitchFamily="18" charset="0"/>
              </a:rPr>
              <a:t>2022 год</a:t>
            </a:r>
          </a:p>
          <a:p>
            <a:pPr marL="0" lvl="1" algn="just" eaLnBrk="0" fontAlgn="base" hangingPunct="0">
              <a:spcBef>
                <a:spcPct val="0"/>
              </a:spcBef>
              <a:spcAft>
                <a:spcPct val="0"/>
              </a:spcAft>
            </a:pPr>
            <a:r>
              <a:rPr lang="ru-RU" sz="1400" dirty="0" smtClean="0">
                <a:solidFill>
                  <a:srgbClr val="000000"/>
                </a:solidFill>
                <a:latin typeface="Times New Roman" pitchFamily="18" charset="0"/>
                <a:cs typeface="Times New Roman" pitchFamily="18" charset="0"/>
              </a:rPr>
              <a:t>          1. </a:t>
            </a:r>
            <a:r>
              <a:rPr lang="ru-RU" sz="1400" dirty="0" smtClean="0">
                <a:latin typeface="Times New Roman" pitchFamily="18" charset="0"/>
                <a:cs typeface="Times New Roman" pitchFamily="18" charset="0"/>
              </a:rPr>
              <a:t>В рамках регионального проекта Саратовской области «Развитие инфраструктуры образовательных организаций Саратовской области» на 2022-2026 годы «100 школ», «100 детских садов» в 4 образовательных учреждениях проведен капитальный ремонт (МОУ «СОШ с. Преображенка», МДОУ «Детский сад с.Давыдовка, МОУ ООШ с. Селезниха; МДОУ «Детский сад №5 г.Пугачева») </a:t>
            </a:r>
            <a:r>
              <a:rPr lang="ru-RU" sz="1400" dirty="0" smtClean="0">
                <a:solidFill>
                  <a:srgbClr val="000000"/>
                </a:solidFill>
                <a:latin typeface="Times New Roman" pitchFamily="18" charset="0"/>
                <a:cs typeface="Times New Roman" pitchFamily="18" charset="0"/>
              </a:rPr>
              <a:t>на сумму         4 500,0 тыс. руб.</a:t>
            </a:r>
          </a:p>
          <a:p>
            <a:pPr marL="0" lvl="1" algn="just" eaLnBrk="0" fontAlgn="base" hangingPunct="0">
              <a:spcBef>
                <a:spcPct val="0"/>
              </a:spcBef>
              <a:spcAft>
                <a:spcPct val="0"/>
              </a:spcAft>
            </a:pPr>
            <a:r>
              <a:rPr lang="ru-RU" sz="1400" dirty="0" smtClean="0">
                <a:solidFill>
                  <a:srgbClr val="000000"/>
                </a:solidFill>
                <a:latin typeface="Times New Roman" pitchFamily="18" charset="0"/>
                <a:cs typeface="Times New Roman" pitchFamily="18" charset="0"/>
              </a:rPr>
              <a:t>          2. На оснащение и укрепление материально –технической базы образовательных организаций  направлено 14 350,8 тыс. рублей.</a:t>
            </a:r>
          </a:p>
          <a:p>
            <a:pPr marL="0" lvl="1" algn="just" eaLnBrk="0" fontAlgn="base" hangingPunct="0">
              <a:spcBef>
                <a:spcPct val="0"/>
              </a:spcBef>
              <a:spcAft>
                <a:spcPct val="0"/>
              </a:spcAft>
            </a:pPr>
            <a:r>
              <a:rPr lang="ru-RU" sz="1400" b="1" dirty="0" smtClean="0">
                <a:solidFill>
                  <a:srgbClr val="000000"/>
                </a:solidFill>
                <a:latin typeface="Times New Roman" pitchFamily="18" charset="0"/>
                <a:cs typeface="Times New Roman" pitchFamily="18" charset="0"/>
              </a:rPr>
              <a:t>          </a:t>
            </a:r>
            <a:r>
              <a:rPr lang="ru-RU" sz="1400" dirty="0" smtClean="0">
                <a:solidFill>
                  <a:srgbClr val="000000"/>
                </a:solidFill>
                <a:latin typeface="Times New Roman" pitchFamily="18" charset="0"/>
                <a:cs typeface="Times New Roman" pitchFamily="18" charset="0"/>
              </a:rPr>
              <a:t>3.</a:t>
            </a:r>
            <a:r>
              <a:rPr lang="ru-RU" sz="1400" dirty="0" smtClean="0"/>
              <a:t> </a:t>
            </a:r>
            <a:r>
              <a:rPr lang="ru-RU" sz="1400" dirty="0" smtClean="0">
                <a:latin typeface="Times New Roman" pitchFamily="18" charset="0"/>
                <a:cs typeface="Times New Roman" pitchFamily="18" charset="0"/>
              </a:rPr>
              <a:t>На капитальный ремонт, ремонт и содержание автомобильных дорог общего пользования из средств муниципального дорожного фонда направлено  59 175,7 тыс. руб.</a:t>
            </a:r>
          </a:p>
          <a:p>
            <a:pPr marL="0" lvl="1" algn="just" eaLnBrk="0" fontAlgn="base" hangingPunct="0">
              <a:spcBef>
                <a:spcPct val="0"/>
              </a:spcBef>
              <a:spcAft>
                <a:spcPct val="0"/>
              </a:spcAft>
            </a:pPr>
            <a:r>
              <a:rPr lang="ru-RU" sz="1400" dirty="0" smtClean="0">
                <a:latin typeface="Times New Roman" pitchFamily="18" charset="0"/>
                <a:cs typeface="Times New Roman" pitchFamily="18" charset="0"/>
              </a:rPr>
              <a:t>          4. В рамках энергосбережения и повышения </a:t>
            </a:r>
            <a:r>
              <a:rPr lang="ru-RU" sz="1400" dirty="0" err="1" smtClean="0">
                <a:latin typeface="Times New Roman" pitchFamily="18" charset="0"/>
                <a:cs typeface="Times New Roman" pitchFamily="18" charset="0"/>
              </a:rPr>
              <a:t>энергоэффективности</a:t>
            </a:r>
            <a:r>
              <a:rPr lang="ru-RU" sz="1400" dirty="0" smtClean="0">
                <a:latin typeface="Times New Roman" pitchFamily="18" charset="0"/>
                <a:cs typeface="Times New Roman" pitchFamily="18" charset="0"/>
              </a:rPr>
              <a:t> использования энергетических ресурсов системы теплоснабжения запланированы мероприятия по модернизации системы теплоснабжения в МОУ «СОШ с. Преображенка». На финансирование данных  мероприятий направлено  3 980,0 тыс. рублей.</a:t>
            </a:r>
            <a:endParaRPr lang="ru-RU" sz="1400" b="1" dirty="0" smtClean="0">
              <a:latin typeface="Times New Roman" pitchFamily="18" charset="0"/>
              <a:cs typeface="Times New Roman" pitchFamily="18" charset="0"/>
            </a:endParaRPr>
          </a:p>
          <a:p>
            <a:pPr algn="ctr"/>
            <a:r>
              <a:rPr lang="ru-RU" sz="1400" b="1" dirty="0" smtClean="0">
                <a:latin typeface="Times New Roman" pitchFamily="18" charset="0"/>
                <a:cs typeface="Times New Roman" pitchFamily="18" charset="0"/>
              </a:rPr>
              <a:t>          2023 год</a:t>
            </a:r>
          </a:p>
          <a:p>
            <a:pPr algn="just"/>
            <a:r>
              <a:rPr lang="ru-RU" sz="1400" dirty="0" smtClean="0">
                <a:latin typeface="Times New Roman" pitchFamily="18" charset="0"/>
                <a:cs typeface="Times New Roman" pitchFamily="18" charset="0"/>
              </a:rPr>
              <a:t>        1. В 2023 году в рамках энергосбережения и повышения </a:t>
            </a:r>
            <a:r>
              <a:rPr lang="ru-RU" sz="1400" dirty="0" err="1" smtClean="0">
                <a:latin typeface="Times New Roman" pitchFamily="18" charset="0"/>
                <a:cs typeface="Times New Roman" pitchFamily="18" charset="0"/>
              </a:rPr>
              <a:t>энергоэффективности</a:t>
            </a:r>
            <a:r>
              <a:rPr lang="ru-RU" sz="1400" dirty="0" smtClean="0">
                <a:latin typeface="Times New Roman" pitchFamily="18" charset="0"/>
                <a:cs typeface="Times New Roman" pitchFamily="18" charset="0"/>
              </a:rPr>
              <a:t> использования энергетических ресурсов системы теплоснабжения запланированы мероприятия по модернизации системы теплоснабжения в ДК с. Преображенка, п. Чапаевский, а также филиала МОУ «СОШ с.Давыдовка»- ООШ п.Чапаевский.  На финансирование данных  мероприятий запланировано 10 830,0 тыс. рублей.</a:t>
            </a:r>
          </a:p>
          <a:p>
            <a:pPr algn="just"/>
            <a:r>
              <a:rPr lang="ru-RU" sz="1400" dirty="0" smtClean="0">
                <a:solidFill>
                  <a:srgbClr val="000000"/>
                </a:solidFill>
                <a:latin typeface="Times New Roman" pitchFamily="18" charset="0"/>
                <a:cs typeface="Times New Roman" pitchFamily="18" charset="0"/>
              </a:rPr>
              <a:t>       2.</a:t>
            </a:r>
            <a:r>
              <a:rPr lang="ru-RU" sz="1400" dirty="0" smtClean="0"/>
              <a:t> </a:t>
            </a:r>
            <a:r>
              <a:rPr lang="ru-RU" sz="1400" dirty="0" smtClean="0">
                <a:latin typeface="Times New Roman" pitchFamily="18" charset="0"/>
                <a:cs typeface="Times New Roman" pitchFamily="18" charset="0"/>
              </a:rPr>
              <a:t>На капитальный ремонт, ремонт и содержание автомобильных дорог общего пользования из средств муниципального дорожного фонда запланировано  37 026,6 тыс. руб.</a:t>
            </a:r>
          </a:p>
          <a:p>
            <a:pPr algn="ct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2024 год</a:t>
            </a:r>
          </a:p>
          <a:p>
            <a:pPr algn="just"/>
            <a:r>
              <a:rPr lang="ru-RU" sz="1400" dirty="0" smtClean="0">
                <a:latin typeface="Times New Roman" pitchFamily="18" charset="0"/>
                <a:cs typeface="Times New Roman" pitchFamily="18" charset="0"/>
              </a:rPr>
              <a:t>        1. На капитальный ремонт, ремонт и содержание автомобильных дорог общего пользования из средств муниципального дорожного фонда запланировано 37 549,9 тыс. руб.</a:t>
            </a:r>
          </a:p>
          <a:p>
            <a:pPr algn="just"/>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2025 год</a:t>
            </a:r>
          </a:p>
          <a:p>
            <a:pPr algn="just"/>
            <a:r>
              <a:rPr lang="ru-RU" sz="1400" dirty="0" smtClean="0">
                <a:latin typeface="Times New Roman" pitchFamily="18" charset="0"/>
                <a:cs typeface="Times New Roman" pitchFamily="18" charset="0"/>
              </a:rPr>
              <a:t>        1. На капитальный ремонт, ремонт и содержание автомобильных дорог общего пользования из средств муниципального дорожного фонда запланировано 37 998,9 тыс. руб.</a:t>
            </a:r>
            <a:endParaRPr lang="ru-RU" sz="1400" b="1"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2786058"/>
          <a:ext cx="8429685" cy="1942638"/>
        </p:xfrm>
        <a:graphic>
          <a:graphicData uri="http://schemas.openxmlformats.org/drawingml/2006/table">
            <a:tbl>
              <a:tblPr/>
              <a:tblGrid>
                <a:gridCol w="1714512"/>
                <a:gridCol w="1285884"/>
                <a:gridCol w="1357322"/>
                <a:gridCol w="1357322"/>
                <a:gridCol w="1428760"/>
                <a:gridCol w="1285885"/>
              </a:tblGrid>
              <a:tr h="642460">
                <a:tc>
                  <a:txBody>
                    <a:bodyPr/>
                    <a:lstStyle/>
                    <a:p>
                      <a:pPr indent="0" algn="ctr">
                        <a:spcAft>
                          <a:spcPts val="0"/>
                        </a:spcAft>
                      </a:pPr>
                      <a:r>
                        <a:rPr lang="ru-RU" sz="1200" b="1" dirty="0">
                          <a:latin typeface="Times New Roman"/>
                          <a:ea typeface="Times New Roman"/>
                        </a:rPr>
                        <a:t>Показатели</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2021 год факт </a:t>
                      </a:r>
                    </a:p>
                    <a:p>
                      <a:pPr marL="0" indent="0" algn="ctr">
                        <a:spcAft>
                          <a:spcPts val="0"/>
                        </a:spcAft>
                      </a:pPr>
                      <a:r>
                        <a:rPr lang="ru-RU" sz="1200" b="1" dirty="0" smtClean="0">
                          <a:latin typeface="Times New Roman"/>
                          <a:ea typeface="Times New Roman"/>
                        </a:rPr>
                        <a:t>( на 01.01.2022г)</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2022 </a:t>
                      </a:r>
                      <a:r>
                        <a:rPr lang="ru-RU" sz="1200" b="1" dirty="0">
                          <a:latin typeface="Times New Roman"/>
                          <a:ea typeface="Times New Roman"/>
                        </a:rPr>
                        <a:t>год </a:t>
                      </a:r>
                      <a:r>
                        <a:rPr lang="ru-RU" sz="1200" b="1" dirty="0" smtClean="0">
                          <a:latin typeface="Times New Roman"/>
                          <a:ea typeface="Times New Roman"/>
                        </a:rPr>
                        <a:t>оценка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01.01.2023г)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2023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01.01.2024г)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2024год прогноз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01.01.2025г)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2025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01.01.2026г)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28674">
                <a:tc>
                  <a:txBody>
                    <a:bodyPr/>
                    <a:lstStyle/>
                    <a:p>
                      <a:pPr marL="0" indent="0" algn="l">
                        <a:spcAft>
                          <a:spcPts val="0"/>
                        </a:spcAft>
                      </a:pPr>
                      <a:r>
                        <a:rPr lang="ru-RU" sz="1200" dirty="0">
                          <a:latin typeface="Times New Roman"/>
                          <a:ea typeface="Times New Roman"/>
                        </a:rPr>
                        <a:t>Объем муниципального долга Пугачевского муниципального района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26 999,5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marL="0" indent="0" algn="l">
                        <a:spcAft>
                          <a:spcPts val="0"/>
                        </a:spcAft>
                      </a:pPr>
                      <a:r>
                        <a:rPr lang="ru-RU" sz="1200" dirty="0">
                          <a:latin typeface="Times New Roman"/>
                          <a:ea typeface="Times New Roman"/>
                        </a:rPr>
                        <a:t>Обслуживание муниципального долга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36,3</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23,2</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85" name="Прямоугольник 37915"/>
          <p:cNvSpPr>
            <a:spLocks noChangeArrowheads="1"/>
          </p:cNvSpPr>
          <p:nvPr/>
        </p:nvSpPr>
        <p:spPr bwMode="auto">
          <a:xfrm>
            <a:off x="1927225" y="457200"/>
            <a:ext cx="5359419" cy="750888"/>
          </a:xfrm>
          <a:prstGeom prst="rect">
            <a:avLst/>
          </a:prstGeom>
          <a:gradFill>
            <a:gsLst>
              <a:gs pos="0">
                <a:schemeClr val="accent6">
                  <a:lumMod val="40000"/>
                  <a:lumOff val="60000"/>
                </a:schemeClr>
              </a:gs>
              <a:gs pos="35001">
                <a:srgbClr val="BFD5FF"/>
              </a:gs>
              <a:gs pos="100000">
                <a:srgbClr val="E5EEFF"/>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Муниципальный долг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7588" name="Rectangle 4"/>
          <p:cNvSpPr>
            <a:spLocks noChangeArrowheads="1"/>
          </p:cNvSpPr>
          <p:nvPr/>
        </p:nvSpPr>
        <p:spPr bwMode="auto">
          <a:xfrm>
            <a:off x="357158" y="1357298"/>
            <a:ext cx="8501122"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Предельный объем муниципального долга  района в проекте бюджета на 2023-2025 годы запланирован в соответствии с Бюджетным кодексом Российской Федерации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357158" y="214290"/>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Контактная информация</a:t>
            </a:r>
            <a:endParaRPr kumimoji="0" lang="ru-RU" sz="2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для обратной связи с гражданами</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chemeClr val="tx1"/>
                </a:solidFill>
                <a:effectLst/>
                <a:latin typeface="Monotype Corsiva" pitchFamily="66" charset="0"/>
                <a:ea typeface="Times New Roman" pitchFamily="18" charset="0"/>
                <a:cs typeface="Arial" pitchFamily="34" charset="0"/>
              </a:rPr>
              <a:t>Администрация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413720 Саратовская обл.,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Пушкинская, д.280</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Телефон: 8 (84574) 2-38-30,</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Факс: 8 (84574) 2-28-26</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2"/>
              </a:rPr>
              <a:t>p@pug1.ru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Финансовое управление администрации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Адрес: 413722, Саратовская область,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Топорковская, д.17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Телефон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Факс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3"/>
              </a:rPr>
              <a:t>fo35pugach@mail.ru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8429684" cy="2031325"/>
          </a:xfrm>
          <a:prstGeom prst="rect">
            <a:avLst/>
          </a:prstGeom>
        </p:spPr>
        <p:txBody>
          <a:bodyPr wrap="square">
            <a:spAutoFit/>
          </a:bodyPr>
          <a:lstStyle/>
          <a:p>
            <a:pPr algn="just"/>
            <a:r>
              <a:rPr lang="ru-RU" dirty="0" smtClean="0">
                <a:latin typeface="Times New Roman" pitchFamily="18" charset="0"/>
                <a:ea typeface="Times New Roman" pitchFamily="18" charset="0"/>
                <a:cs typeface="Times New Roman" pitchFamily="18" charset="0"/>
              </a:rPr>
              <a:t>         Именно поэтому пришло время для опубликования простого и доступного для каждого гражданина анализа бюджета и бюджетных процессов. И мы надеемся, что данная брошюра послужит обеспечению роста интереса граждан к вопросам использования бюджета. Ведь только при наличии у граждан чувства собственной причастности к бюджетному процессу и возможности высказать свое мнение можно рассчитывать на то, что население будет добросовестно участвовать как в формировании бюджета, так и его исполнении.</a:t>
            </a:r>
            <a:endParaRPr lang="ru-RU" dirty="0"/>
          </a:p>
        </p:txBody>
      </p:sp>
      <p:sp>
        <p:nvSpPr>
          <p:cNvPr id="21507" name="Прямоугольник 301"/>
          <p:cNvSpPr>
            <a:spLocks noChangeArrowheads="1"/>
          </p:cNvSpPr>
          <p:nvPr/>
        </p:nvSpPr>
        <p:spPr bwMode="auto">
          <a:xfrm>
            <a:off x="428596" y="2928934"/>
            <a:ext cx="8429684" cy="563561"/>
          </a:xfrm>
          <a:prstGeom prst="rect">
            <a:avLst/>
          </a:prstGeom>
          <a:gradFill rotWithShape="1">
            <a:gsLst>
              <a:gs pos="0">
                <a:schemeClr val="bg2">
                  <a:lumMod val="75000"/>
                </a:schemeClr>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 ЭТО  ПЛАН ДОХОДОВ И РАСХОДОВ</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5" name="Прямоугольник 302"/>
          <p:cNvSpPr>
            <a:spLocks noChangeArrowheads="1"/>
          </p:cNvSpPr>
          <p:nvPr/>
        </p:nvSpPr>
        <p:spPr bwMode="auto">
          <a:xfrm>
            <a:off x="428596" y="3571876"/>
            <a:ext cx="8429684" cy="1795461"/>
          </a:xfrm>
          <a:prstGeom prst="rect">
            <a:avLst/>
          </a:prstGeom>
          <a:solidFill>
            <a:schemeClr val="accent3">
              <a:lumMod val="20000"/>
              <a:lumOff val="80000"/>
            </a:schemeClr>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Каждый житель Пугачевского района является участником формирования этого плана с одной стороны как налогоплательщик, наполняя доходы бюджета, с другой – он получает часть расходов как потребитель общественных услуг. Муниципальный район расходует поступившие доходы для выполнения функций в сфере образования, культуры, спорта, социального обеспечения, поддержки экономики, гарантий безопасности и правопорядка и др.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6" name="Скругленный прямоугольник 303"/>
          <p:cNvSpPr>
            <a:spLocks noChangeArrowheads="1"/>
          </p:cNvSpPr>
          <p:nvPr/>
        </p:nvSpPr>
        <p:spPr bwMode="auto">
          <a:xfrm>
            <a:off x="428596" y="5500702"/>
            <a:ext cx="8486805" cy="1189033"/>
          </a:xfrm>
          <a:prstGeom prst="roundRect">
            <a:avLst>
              <a:gd name="adj" fmla="val 16667"/>
            </a:avLst>
          </a:prstGeom>
          <a:solidFill>
            <a:schemeClr val="accent3">
              <a:lumMod val="40000"/>
              <a:lumOff val="60000"/>
            </a:schemeClr>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Граждане – и как налогоплательщики, и как потребители общественных услуг – должны быть уверены в том, что передаваемые ими в распоряжение района средства используются прозрачно и эффективно, приносят конкретные результаты как для общества в целом, так и для каждой семьи, для каждого человека.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8" name="Rectangle 4"/>
          <p:cNvSpPr>
            <a:spLocks noChangeArrowheads="1"/>
          </p:cNvSpPr>
          <p:nvPr/>
        </p:nvSpPr>
        <p:spPr bwMode="auto">
          <a:xfrm>
            <a:off x="428596" y="2428868"/>
            <a:ext cx="8715404"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Что такое бюджет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2"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8" name="Прямоугольник 7"/>
          <p:cNvSpPr>
            <a:spLocks noChangeArrowheads="1"/>
          </p:cNvSpPr>
          <p:nvPr/>
        </p:nvSpPr>
        <p:spPr bwMode="auto">
          <a:xfrm>
            <a:off x="2357422" y="285728"/>
            <a:ext cx="4518025" cy="500066"/>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Какие бывают бюджеты?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0499" name="Прямая соединительная линия 17"/>
          <p:cNvSpPr>
            <a:spLocks noChangeShapeType="1"/>
          </p:cNvSpPr>
          <p:nvPr/>
        </p:nvSpPr>
        <p:spPr bwMode="auto">
          <a:xfrm>
            <a:off x="4500562" y="1142984"/>
            <a:ext cx="0" cy="11557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6" name="Скругленный прямоугольник 18"/>
          <p:cNvSpPr>
            <a:spLocks noChangeArrowheads="1"/>
          </p:cNvSpPr>
          <p:nvPr/>
        </p:nvSpPr>
        <p:spPr bwMode="auto">
          <a:xfrm>
            <a:off x="285720" y="5000636"/>
            <a:ext cx="2786082" cy="1643074"/>
          </a:xfrm>
          <a:prstGeom prst="roundRect">
            <a:avLst>
              <a:gd name="adj" fmla="val 17218"/>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Российской   Федерации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(федеральный бюджет, бюджет государственных внебюджетных фондов Российской Федерации)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1" name="Скругленный прямоугольник 20"/>
          <p:cNvSpPr>
            <a:spLocks noChangeArrowheads="1"/>
          </p:cNvSpPr>
          <p:nvPr/>
        </p:nvSpPr>
        <p:spPr bwMode="auto">
          <a:xfrm>
            <a:off x="3428992" y="5000636"/>
            <a:ext cx="2768598"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Субъектов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Российской Федерации</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(региональные бюджеты, бюджеты территориальных фондов обязательного медицинского страхования)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4" name="Скругленный прямоугольник 21"/>
          <p:cNvSpPr>
            <a:spLocks noChangeArrowheads="1"/>
          </p:cNvSpPr>
          <p:nvPr/>
        </p:nvSpPr>
        <p:spPr bwMode="auto">
          <a:xfrm>
            <a:off x="6500826" y="5000636"/>
            <a:ext cx="2428924"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Муниципальных</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образований</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lang="ru-RU" sz="15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(местные бюджеты)</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95" name="Прямоугольник 697"/>
          <p:cNvSpPr>
            <a:spLocks noChangeArrowheads="1"/>
          </p:cNvSpPr>
          <p:nvPr/>
        </p:nvSpPr>
        <p:spPr bwMode="auto">
          <a:xfrm>
            <a:off x="357158" y="2285992"/>
            <a:ext cx="2428892" cy="1500198"/>
          </a:xfrm>
          <a:prstGeom prst="rect">
            <a:avLst/>
          </a:prstGeom>
          <a:solidFill>
            <a:srgbClr val="FFFFFF"/>
          </a:solidFill>
          <a:ln w="25400">
            <a:solidFill>
              <a:srgbClr val="4F81BD"/>
            </a:solidFill>
            <a:miter lim="800000"/>
            <a:headEnd/>
            <a:tailEnd/>
          </a:ln>
        </p:spPr>
        <p:txBody>
          <a:bodyPr vert="horz" wrap="none" lIns="91440" tIns="45720" rIns="91440" bIns="45720" numCol="1" anchor="ctr" anchorCtr="0" compatLnSpc="1">
            <a:prstTxWarp prst="textNoShape">
              <a:avLst/>
            </a:prstTxWarp>
          </a:bodyPr>
          <a:lstStyle/>
          <a:p>
            <a:endParaRPr lang="ru-RU" dirty="0"/>
          </a:p>
        </p:txBody>
      </p:sp>
      <p:sp>
        <p:nvSpPr>
          <p:cNvPr id="20493" name="Прямоугольник 37888"/>
          <p:cNvSpPr>
            <a:spLocks noChangeArrowheads="1"/>
          </p:cNvSpPr>
          <p:nvPr/>
        </p:nvSpPr>
        <p:spPr bwMode="auto">
          <a:xfrm>
            <a:off x="3214678" y="2285992"/>
            <a:ext cx="2933700"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1" name="Прямоугольник 37889"/>
          <p:cNvSpPr>
            <a:spLocks noChangeArrowheads="1"/>
          </p:cNvSpPr>
          <p:nvPr/>
        </p:nvSpPr>
        <p:spPr bwMode="auto">
          <a:xfrm>
            <a:off x="6572264" y="2285992"/>
            <a:ext cx="2393951"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0" name="Line 10"/>
          <p:cNvSpPr>
            <a:spLocks noChangeShapeType="1"/>
          </p:cNvSpPr>
          <p:nvPr/>
        </p:nvSpPr>
        <p:spPr bwMode="auto">
          <a:xfrm flipH="1">
            <a:off x="1285852" y="1643050"/>
            <a:ext cx="0" cy="5508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9" name="Line 9"/>
          <p:cNvSpPr>
            <a:spLocks noChangeShapeType="1"/>
          </p:cNvSpPr>
          <p:nvPr/>
        </p:nvSpPr>
        <p:spPr bwMode="auto">
          <a:xfrm>
            <a:off x="4500562" y="785794"/>
            <a:ext cx="0" cy="6143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8" name="Line 8"/>
          <p:cNvSpPr>
            <a:spLocks noChangeShapeType="1"/>
          </p:cNvSpPr>
          <p:nvPr/>
        </p:nvSpPr>
        <p:spPr bwMode="auto">
          <a:xfrm>
            <a:off x="8001024" y="1643050"/>
            <a:ext cx="0" cy="62071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5" name="Line 5"/>
          <p:cNvSpPr>
            <a:spLocks noChangeShapeType="1"/>
          </p:cNvSpPr>
          <p:nvPr/>
        </p:nvSpPr>
        <p:spPr bwMode="auto">
          <a:xfrm>
            <a:off x="1357290" y="3786190"/>
            <a:ext cx="0" cy="11985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2" name="Line 2"/>
          <p:cNvSpPr>
            <a:spLocks noChangeShapeType="1"/>
          </p:cNvSpPr>
          <p:nvPr/>
        </p:nvSpPr>
        <p:spPr bwMode="auto">
          <a:xfrm>
            <a:off x="4572000" y="3786190"/>
            <a:ext cx="0" cy="12573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3" name="Line 3"/>
          <p:cNvSpPr>
            <a:spLocks noChangeShapeType="1"/>
          </p:cNvSpPr>
          <p:nvPr/>
        </p:nvSpPr>
        <p:spPr bwMode="auto">
          <a:xfrm>
            <a:off x="8072462" y="3786190"/>
            <a:ext cx="0" cy="1173163"/>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7" name="Line 7"/>
          <p:cNvSpPr>
            <a:spLocks noChangeShapeType="1"/>
          </p:cNvSpPr>
          <p:nvPr/>
        </p:nvSpPr>
        <p:spPr bwMode="auto">
          <a:xfrm>
            <a:off x="1285852" y="1643050"/>
            <a:ext cx="6726237"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500"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2" name="Rectangle 22"/>
          <p:cNvSpPr>
            <a:spLocks noChangeArrowheads="1"/>
          </p:cNvSpPr>
          <p:nvPr/>
        </p:nvSpPr>
        <p:spPr bwMode="auto">
          <a:xfrm>
            <a:off x="0" y="21429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79800" algn="l"/>
              </a:tabLst>
            </a:pPr>
            <a:endPar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4" name="Rectangle 24"/>
          <p:cNvSpPr>
            <a:spLocks noChangeArrowheads="1"/>
          </p:cNvSpPr>
          <p:nvPr/>
        </p:nvSpPr>
        <p:spPr bwMode="auto">
          <a:xfrm>
            <a:off x="0" y="9144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5" name="Rectangle 25"/>
          <p:cNvSpPr>
            <a:spLocks noChangeArrowheads="1"/>
          </p:cNvSpPr>
          <p:nvPr/>
        </p:nvSpPr>
        <p:spPr bwMode="auto">
          <a:xfrm>
            <a:off x="0" y="2293938"/>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6" name="Rectangle 26"/>
          <p:cNvSpPr>
            <a:spLocks noChangeArrowheads="1"/>
          </p:cNvSpPr>
          <p:nvPr/>
        </p:nvSpPr>
        <p:spPr bwMode="auto">
          <a:xfrm>
            <a:off x="0" y="367347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7" name="Rectangle 27"/>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735647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1" name="Rectangle 31"/>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13"/>
          <p:cNvPicPr>
            <a:picLocks noChangeAspect="1" noChangeArrowheads="1"/>
          </p:cNvPicPr>
          <p:nvPr/>
        </p:nvPicPr>
        <p:blipFill>
          <a:blip r:embed="rId2" cstate="print"/>
          <a:srcRect/>
          <a:stretch>
            <a:fillRect/>
          </a:stretch>
        </p:blipFill>
        <p:spPr bwMode="auto">
          <a:xfrm>
            <a:off x="3286116" y="2357430"/>
            <a:ext cx="2786082" cy="1357322"/>
          </a:xfrm>
          <a:prstGeom prst="rect">
            <a:avLst/>
          </a:prstGeom>
          <a:noFill/>
        </p:spPr>
      </p:pic>
      <p:pic>
        <p:nvPicPr>
          <p:cNvPr id="29" name="Picture 15"/>
          <p:cNvPicPr>
            <a:picLocks noChangeAspect="1" noChangeArrowheads="1"/>
          </p:cNvPicPr>
          <p:nvPr/>
        </p:nvPicPr>
        <p:blipFill>
          <a:blip r:embed="rId3" cstate="print"/>
          <a:srcRect/>
          <a:stretch>
            <a:fillRect/>
          </a:stretch>
        </p:blipFill>
        <p:spPr bwMode="auto">
          <a:xfrm>
            <a:off x="6643702" y="2357430"/>
            <a:ext cx="2264810" cy="1357322"/>
          </a:xfrm>
          <a:prstGeom prst="rect">
            <a:avLst/>
          </a:prstGeom>
          <a:noFill/>
        </p:spPr>
      </p:pic>
      <p:pic>
        <p:nvPicPr>
          <p:cNvPr id="30" name="Picture 12"/>
          <p:cNvPicPr>
            <a:picLocks noChangeAspect="1" noChangeArrowheads="1"/>
          </p:cNvPicPr>
          <p:nvPr/>
        </p:nvPicPr>
        <p:blipFill>
          <a:blip r:embed="rId4" cstate="print"/>
          <a:srcRect/>
          <a:stretch>
            <a:fillRect/>
          </a:stretch>
        </p:blipFill>
        <p:spPr bwMode="auto">
          <a:xfrm>
            <a:off x="428596" y="2357430"/>
            <a:ext cx="2286017" cy="137953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25"/>
          <p:cNvPicPr>
            <a:picLocks noChangeAspect="1" noChangeArrowheads="1"/>
          </p:cNvPicPr>
          <p:nvPr/>
        </p:nvPicPr>
        <p:blipFill>
          <a:blip r:embed="rId2" cstate="print"/>
          <a:srcRect/>
          <a:stretch>
            <a:fillRect/>
          </a:stretch>
        </p:blipFill>
        <p:spPr bwMode="auto">
          <a:xfrm>
            <a:off x="285720" y="4286256"/>
            <a:ext cx="2286016" cy="1941514"/>
          </a:xfrm>
          <a:prstGeom prst="rect">
            <a:avLst/>
          </a:prstGeom>
          <a:noFill/>
        </p:spPr>
      </p:pic>
      <p:sp>
        <p:nvSpPr>
          <p:cNvPr id="19462" name="Скругленный прямоугольник 686"/>
          <p:cNvSpPr>
            <a:spLocks noChangeArrowheads="1"/>
          </p:cNvSpPr>
          <p:nvPr/>
        </p:nvSpPr>
        <p:spPr bwMode="auto">
          <a:xfrm>
            <a:off x="6286512" y="4214818"/>
            <a:ext cx="2697163" cy="1938338"/>
          </a:xfrm>
          <a:prstGeom prst="roundRect">
            <a:avLst>
              <a:gd name="adj" fmla="val 16667"/>
            </a:avLst>
          </a:prstGeom>
          <a:gradFill rotWithShape="1">
            <a:gsLst>
              <a:gs pos="0">
                <a:srgbClr val="C9B5E8"/>
              </a:gs>
              <a:gs pos="35001">
                <a:srgbClr val="D9CBEE"/>
              </a:gs>
              <a:gs pos="100000">
                <a:srgbClr val="F0EAF9"/>
              </a:gs>
            </a:gsLst>
            <a:path path="shape">
              <a:fillToRect l="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Бюджеты  сельских муниципальных образований</a:t>
            </a: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(8)</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19458" name="Скругленный прямоугольник 688"/>
          <p:cNvSpPr>
            <a:spLocks noChangeArrowheads="1"/>
          </p:cNvSpPr>
          <p:nvPr/>
        </p:nvSpPr>
        <p:spPr bwMode="auto">
          <a:xfrm>
            <a:off x="3000364" y="4286256"/>
            <a:ext cx="2786082" cy="1936750"/>
          </a:xfrm>
          <a:prstGeom prst="roundRect">
            <a:avLst>
              <a:gd name="adj" fmla="val 16667"/>
            </a:avLst>
          </a:prstGeom>
          <a:gradFill rotWithShape="1">
            <a:gsLst>
              <a:gs pos="0">
                <a:srgbClr val="C9B5E8"/>
              </a:gs>
              <a:gs pos="35001">
                <a:srgbClr val="D9CBEE"/>
              </a:gs>
              <a:gs pos="100000">
                <a:srgbClr val="F0EAF9"/>
              </a:gs>
            </a:gsLst>
            <a:path path="shape">
              <a:fillToRect r="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городского муниципального  </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образования </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3" name="Скругленный прямоугольник 682"/>
          <p:cNvSpPr>
            <a:spLocks noChangeArrowheads="1"/>
          </p:cNvSpPr>
          <p:nvPr/>
        </p:nvSpPr>
        <p:spPr bwMode="auto">
          <a:xfrm>
            <a:off x="1214414" y="357166"/>
            <a:ext cx="6946900" cy="1200150"/>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Консолидированный бюджет Пугачевского муниципального района Саратовской области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1" name="Прямая соединительная линия 684"/>
          <p:cNvSpPr>
            <a:spLocks noChangeShapeType="1"/>
          </p:cNvSpPr>
          <p:nvPr/>
        </p:nvSpPr>
        <p:spPr bwMode="auto">
          <a:xfrm flipH="1">
            <a:off x="1285852" y="1643050"/>
            <a:ext cx="1571636" cy="2500330"/>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59" name="Прямая соединительная линия 685"/>
          <p:cNvSpPr>
            <a:spLocks noChangeShapeType="1"/>
          </p:cNvSpPr>
          <p:nvPr/>
        </p:nvSpPr>
        <p:spPr bwMode="auto">
          <a:xfrm>
            <a:off x="6215074" y="1643050"/>
            <a:ext cx="1500198" cy="2428892"/>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0" name="Freeform 4"/>
          <p:cNvSpPr>
            <a:spLocks/>
          </p:cNvSpPr>
          <p:nvPr/>
        </p:nvSpPr>
        <p:spPr bwMode="auto">
          <a:xfrm>
            <a:off x="4357686" y="1643050"/>
            <a:ext cx="45719" cy="2571768"/>
          </a:xfrm>
          <a:custGeom>
            <a:avLst/>
            <a:gdLst/>
            <a:ahLst/>
            <a:cxnLst>
              <a:cxn ang="0">
                <a:pos x="196" y="0"/>
              </a:cxn>
              <a:cxn ang="0">
                <a:pos x="0" y="3731"/>
              </a:cxn>
            </a:cxnLst>
            <a:rect l="0" t="0" r="r" b="b"/>
            <a:pathLst>
              <a:path w="196" h="3731">
                <a:moveTo>
                  <a:pt x="196" y="0"/>
                </a:moveTo>
                <a:lnTo>
                  <a:pt x="0" y="3731"/>
                </a:lnTo>
              </a:path>
            </a:pathLst>
          </a:custGeom>
          <a:solidFill>
            <a:srgbClr val="FFFFFF"/>
          </a:solid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9466"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9" name="Rectangle 1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1706563" algn="l"/>
                <a:tab pos="451802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0" name="Rectangle 14"/>
          <p:cNvSpPr>
            <a:spLocks noChangeArrowheads="1"/>
          </p:cNvSpPr>
          <p:nvPr/>
        </p:nvSpPr>
        <p:spPr bwMode="auto">
          <a:xfrm>
            <a:off x="0" y="2255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Прямоугольник 304"/>
          <p:cNvSpPr>
            <a:spLocks noChangeArrowheads="1"/>
          </p:cNvSpPr>
          <p:nvPr/>
        </p:nvSpPr>
        <p:spPr bwMode="auto">
          <a:xfrm>
            <a:off x="357159" y="1214422"/>
            <a:ext cx="8429684" cy="908051"/>
          </a:xfrm>
          <a:prstGeom prst="rect">
            <a:avLst/>
          </a:prstGeom>
          <a:solidFill>
            <a:srgbClr val="DBEEF4"/>
          </a:solidFill>
          <a:ln w="19050">
            <a:solidFill>
              <a:srgbClr val="000000"/>
            </a:solidFill>
            <a:miter lim="800000"/>
            <a:headEnd/>
            <a:tailEnd/>
          </a:ln>
          <a:effectLst>
            <a:outerShdw dist="38100" dir="16200000"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 составляется и утверждается сроком на три года – очередной финансовый год и плановый период.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Скругленный прямоугольник 305"/>
          <p:cNvSpPr>
            <a:spLocks noChangeArrowheads="1"/>
          </p:cNvSpPr>
          <p:nvPr/>
        </p:nvSpPr>
        <p:spPr bwMode="auto">
          <a:xfrm>
            <a:off x="714348" y="2500306"/>
            <a:ext cx="7451725" cy="792162"/>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бюджета района основывается 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1" name="Прямоугольник 306"/>
          <p:cNvSpPr>
            <a:spLocks noChangeArrowheads="1"/>
          </p:cNvSpPr>
          <p:nvPr/>
        </p:nvSpPr>
        <p:spPr bwMode="auto">
          <a:xfrm>
            <a:off x="500034" y="3786191"/>
            <a:ext cx="2374900"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Бюджетном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послании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Президента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Российской</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Федерации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Прямоугольник 308"/>
          <p:cNvSpPr>
            <a:spLocks noChangeArrowheads="1"/>
          </p:cNvSpPr>
          <p:nvPr/>
        </p:nvSpPr>
        <p:spPr bwMode="auto">
          <a:xfrm>
            <a:off x="3286116" y="3786191"/>
            <a:ext cx="2306638" cy="2714643"/>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endParaRPr kumimoji="0" lang="ru-RU" sz="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Прогнозе социально-экономического развития Пугачевского муниципального района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Прямоугольник 37890"/>
          <p:cNvSpPr>
            <a:spLocks noChangeArrowheads="1"/>
          </p:cNvSpPr>
          <p:nvPr/>
        </p:nvSpPr>
        <p:spPr bwMode="auto">
          <a:xfrm>
            <a:off x="6215074" y="3786191"/>
            <a:ext cx="2238375"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Основных направлениях бюджетной политики и налоговой</a:t>
            </a:r>
            <a:r>
              <a:rPr lang="ru-RU" sz="600" dirty="0" smtClean="0">
                <a:latin typeface="Arial" pitchFamily="34" charset="0"/>
                <a:ea typeface="Times New Roman" pitchFamily="18" charset="0"/>
                <a:cs typeface="Arial" pitchFamily="34" charset="0"/>
              </a:rPr>
              <a:t>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политики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6" name="Rectangle 6"/>
          <p:cNvSpPr>
            <a:spLocks noChangeArrowheads="1"/>
          </p:cNvSpPr>
          <p:nvPr/>
        </p:nvSpPr>
        <p:spPr bwMode="auto">
          <a:xfrm>
            <a:off x="357158" y="214290"/>
            <a:ext cx="8501122"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 чем основывается бюджет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6644</TotalTime>
  <Words>7053</Words>
  <Application>Microsoft Office PowerPoint</Application>
  <PresentationFormat>Экран (4:3)</PresentationFormat>
  <Paragraphs>1642</Paragraphs>
  <Slides>57</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57</vt:i4>
      </vt:variant>
    </vt:vector>
  </HeadingPairs>
  <TitlesOfParts>
    <vt:vector size="5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Целевые показатели реализации муниципальных программ Пугачевского муниципального района</vt:lpstr>
      <vt:lpstr>Слайд 50</vt:lpstr>
      <vt:lpstr>Слайд 51</vt:lpstr>
      <vt:lpstr>Слайд 52</vt:lpstr>
      <vt:lpstr>Слайд 53</vt:lpstr>
      <vt:lpstr>Слайд 54</vt:lpstr>
      <vt:lpstr>Слайд 55</vt:lpstr>
      <vt:lpstr>Слайд 56</vt:lpstr>
      <vt:lpstr>Слайд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naumova</dc:creator>
  <cp:lastModifiedBy>fartushnova</cp:lastModifiedBy>
  <cp:revision>778</cp:revision>
  <dcterms:created xsi:type="dcterms:W3CDTF">2019-03-18T04:09:55Z</dcterms:created>
  <dcterms:modified xsi:type="dcterms:W3CDTF">2022-12-09T11:40:10Z</dcterms:modified>
</cp:coreProperties>
</file>