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58" r:id="rId5"/>
    <p:sldId id="259" r:id="rId6"/>
    <p:sldId id="282" r:id="rId7"/>
    <p:sldId id="284" r:id="rId8"/>
    <p:sldId id="262" r:id="rId9"/>
    <p:sldId id="260" r:id="rId10"/>
    <p:sldId id="285"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7" r:id="rId24"/>
    <p:sldId id="286" r:id="rId25"/>
    <p:sldId id="278" r:id="rId26"/>
    <p:sldId id="279" r:id="rId27"/>
    <p:sldId id="280" r:id="rId28"/>
  </p:sldIdLst>
  <p:sldSz cx="9144000" cy="6858000" type="screen4x3"/>
  <p:notesSz cx="6797675" cy="9926638"/>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444" autoAdjust="0"/>
  </p:normalViewPr>
  <p:slideViewPr>
    <p:cSldViewPr>
      <p:cViewPr>
        <p:scale>
          <a:sx n="81" d="100"/>
          <a:sy n="81" d="100"/>
        </p:scale>
        <p:origin x="-2484" y="-7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Poponov\&#1082;%20&#1089;&#1077;&#1089;&#1089;&#1080;&#1080;\2022\&#1048;&#1057;&#1055;&#1054;&#1051;&#1053;&#1045;&#1053;&#1048;&#1045;%20&#1079;&#1072;%202022%20&#1075;&#1086;&#1076;\&#1041;&#1102;&#1076;&#1078;&#1077;&#1090;%20&#1076;&#1083;&#1103;%20&#1075;&#1088;&#1072;&#1078;&#1076;&#1072;&#1085;\&#1044;&#1054;&#1061;&#1054;&#1044;&#1067;%20&#1044;&#1051;&#1071;%20&#1044;&#1048;&#1040;&#1043;&#1056;&#1040;&#1052;&#1052;&#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oponov\&#1082;%20&#1089;&#1077;&#1089;&#1089;&#1080;&#1080;\2022\&#1048;&#1057;&#1055;&#1054;&#1051;&#1053;&#1045;&#1053;&#1048;&#1045;%20&#1079;&#1072;%202022%20&#1075;&#1086;&#1076;\&#1041;&#1102;&#1076;&#1078;&#1077;&#1090;%20&#1076;&#1083;&#1103;%20&#1075;&#1088;&#1072;&#1078;&#1076;&#1072;&#1085;\&#1044;&#1054;&#1061;&#1054;&#1044;&#1067;%20&#1044;&#1051;&#1071;%20&#1044;&#1048;&#1040;&#1043;&#1056;&#1040;&#1052;&#1052;&#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oponov\&#1082;%20&#1089;&#1077;&#1089;&#1089;&#1080;&#1080;\2021\&#1048;&#1057;&#1055;&#1054;&#1051;&#1053;&#1045;&#1053;&#1048;&#1045;%20&#1079;&#1072;%202021%20&#1075;&#1086;&#1076;\&#1041;&#1102;&#1076;&#1078;&#1077;&#1090;%20&#1076;&#1083;&#1103;%20&#1075;&#1088;&#1072;&#1078;&#1076;&#1072;&#1085;,%20&#1080;&#1089;&#1087;&#1086;&#1083;&#1085;&#1077;&#1085;&#1080;&#1077;%20&#1079;&#1072;%202021%20&#1075;&#1086;&#1076;\&#1056;&#1072;&#1089;&#1093;&#1086;&#1076;&#1099;,%20&#1076;&#1083;&#1103;%20&#1076;&#1080;&#1072;&#1075;&#1088;&#1072;&#1084;&#108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oponov\&#1082;%20&#1089;&#1077;&#1089;&#1089;&#1080;&#1080;\2022\&#1048;&#1057;&#1055;&#1054;&#1051;&#1053;&#1045;&#1053;&#1048;&#1045;%20&#1079;&#1072;%202022%20&#1075;&#1086;&#1076;\&#1041;&#1102;&#1076;&#1078;&#1077;&#1090;%20&#1076;&#1083;&#1103;%20&#1075;&#1088;&#1072;&#1078;&#1076;&#1072;&#1085;\&#1056;&#1072;&#1089;&#1093;&#1086;&#1076;&#1099;,%20&#1076;&#1083;&#1103;%20&#1076;&#1080;&#1072;&#1075;&#1088;&#1072;&#1084;&#108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view3D>
      <c:rotX val="30"/>
      <c:perspective val="30"/>
    </c:view3D>
    <c:plotArea>
      <c:layout>
        <c:manualLayout>
          <c:layoutTarget val="inner"/>
          <c:xMode val="edge"/>
          <c:yMode val="edge"/>
          <c:x val="0.21471706135215762"/>
          <c:y val="0.26874345310838449"/>
          <c:w val="0.62604609103262032"/>
          <c:h val="0.62507018069420861"/>
        </c:manualLayout>
      </c:layout>
      <c:pie3DChart>
        <c:varyColors val="1"/>
        <c:ser>
          <c:idx val="0"/>
          <c:order val="0"/>
          <c:dLbls>
            <c:dLbl>
              <c:idx val="0"/>
              <c:layout>
                <c:manualLayout>
                  <c:x val="-9.6624700758559487E-2"/>
                  <c:y val="0.37484029880880415"/>
                </c:manualLayout>
              </c:layout>
              <c:dLblPos val="bestFit"/>
              <c:showCatName val="1"/>
            </c:dLbl>
            <c:dLbl>
              <c:idx val="1"/>
              <c:layout>
                <c:manualLayout>
                  <c:x val="0.20996873076050712"/>
                  <c:y val="0.24229667720106421"/>
                </c:manualLayout>
              </c:layout>
              <c:dLblPos val="bestFit"/>
              <c:showCatName val="1"/>
            </c:dLbl>
            <c:dLbl>
              <c:idx val="2"/>
              <c:layout>
                <c:manualLayout>
                  <c:x val="4.3557674300297139E-2"/>
                  <c:y val="0.12297839693115296"/>
                </c:manualLayout>
              </c:layout>
              <c:dLblPos val="bestFit"/>
              <c:showCatName val="1"/>
            </c:dLbl>
            <c:dLbl>
              <c:idx val="4"/>
              <c:layout>
                <c:manualLayout>
                  <c:x val="9.6482756089055016E-2"/>
                  <c:y val="-0.17958711891782791"/>
                </c:manualLayout>
              </c:layout>
              <c:dLblPos val="bestFit"/>
              <c:showCatName val="1"/>
            </c:dLbl>
            <c:dLbl>
              <c:idx val="5"/>
              <c:layout>
                <c:manualLayout>
                  <c:x val="0.23716076574344289"/>
                  <c:y val="-0.12855986270946901"/>
                </c:manualLayout>
              </c:layout>
              <c:dLblPos val="bestFit"/>
              <c:showCatName val="1"/>
            </c:dLbl>
            <c:dLbl>
              <c:idx val="6"/>
              <c:layout>
                <c:manualLayout>
                  <c:x val="0.28859818659031256"/>
                  <c:y val="-2.2103371693922968E-2"/>
                </c:manualLayout>
              </c:layout>
              <c:dLblPos val="bestFit"/>
              <c:showCatName val="1"/>
            </c:dLbl>
            <c:dLblPos val="bestFit"/>
            <c:showCatName val="1"/>
            <c:showLeaderLines val="1"/>
          </c:dLbls>
          <c:cat>
            <c:strRef>
              <c:f>'Налоговые Диагр'!$A$6:$A$12</c:f>
              <c:strCache>
                <c:ptCount val="7"/>
                <c:pt idx="0">
                  <c:v>Налог на доходы физических лиц 63,5%</c:v>
                </c:pt>
                <c:pt idx="1">
                  <c:v>Акцизы на нефтепродукты 7,3 %</c:v>
                </c:pt>
                <c:pt idx="2">
                  <c:v>Единый налог на вмененный доход 0,1%</c:v>
                </c:pt>
                <c:pt idx="3">
                  <c:v>Единый сельскохозяйственный налог 8,1%</c:v>
                </c:pt>
                <c:pt idx="4">
                  <c:v>Налогообложение по патенту 3,7 %</c:v>
                </c:pt>
                <c:pt idx="5">
                  <c:v>Транспортный налог 14,9%</c:v>
                </c:pt>
                <c:pt idx="6">
                  <c:v>Государственная пошлина 2,5%</c:v>
                </c:pt>
              </c:strCache>
            </c:strRef>
          </c:cat>
          <c:val>
            <c:numRef>
              <c:f>'Налоговые Диагр'!$B$6:$B$12</c:f>
              <c:numCache>
                <c:formatCode>#,##0.0</c:formatCode>
                <c:ptCount val="7"/>
                <c:pt idx="0">
                  <c:v>165681.70000000001</c:v>
                </c:pt>
                <c:pt idx="1">
                  <c:v>19041.3</c:v>
                </c:pt>
                <c:pt idx="2">
                  <c:v>222.1</c:v>
                </c:pt>
                <c:pt idx="3">
                  <c:v>20998.3</c:v>
                </c:pt>
                <c:pt idx="4">
                  <c:v>9691</c:v>
                </c:pt>
                <c:pt idx="5">
                  <c:v>38793</c:v>
                </c:pt>
                <c:pt idx="6">
                  <c:v>6400</c:v>
                </c:pt>
              </c:numCache>
            </c:numRef>
          </c:val>
        </c:ser>
      </c:pie3DChart>
    </c:plotArea>
    <c:plotVisOnly val="1"/>
  </c:chart>
  <c:spPr>
    <a:gradFill>
      <a:gsLst>
        <a:gs pos="57000">
          <a:srgbClr val="5E9EFF">
            <a:alpha val="45000"/>
          </a:srgbClr>
        </a:gs>
        <a:gs pos="39999">
          <a:srgbClr val="85C2FF"/>
        </a:gs>
        <a:gs pos="70000">
          <a:srgbClr val="C4D6EB"/>
        </a:gs>
        <a:gs pos="100000">
          <a:srgbClr val="FFEBFA"/>
        </a:gs>
      </a:gsLst>
      <a:lin ang="5400000" scaled="0"/>
    </a:gra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view3D>
      <c:rotX val="30"/>
      <c:rotY val="20"/>
      <c:perspective val="30"/>
    </c:view3D>
    <c:plotArea>
      <c:layout>
        <c:manualLayout>
          <c:layoutTarget val="inner"/>
          <c:xMode val="edge"/>
          <c:yMode val="edge"/>
          <c:x val="1.5024763454621979E-3"/>
          <c:y val="1.286702684701982E-3"/>
          <c:w val="0.94903166226085711"/>
          <c:h val="0.92508380108579913"/>
        </c:manualLayout>
      </c:layout>
      <c:pie3DChart>
        <c:varyColors val="1"/>
        <c:ser>
          <c:idx val="0"/>
          <c:order val="0"/>
          <c:dPt>
            <c:idx val="0"/>
            <c:explosion val="1"/>
          </c:dPt>
          <c:dPt>
            <c:idx val="1"/>
            <c:explosion val="27"/>
          </c:dPt>
          <c:dPt>
            <c:idx val="3"/>
            <c:explosion val="9"/>
          </c:dPt>
          <c:dPt>
            <c:idx val="4"/>
            <c:explosion val="32"/>
          </c:dPt>
          <c:dLbls>
            <c:dLbl>
              <c:idx val="0"/>
              <c:layout>
                <c:manualLayout>
                  <c:x val="-2.1571228327641879E-3"/>
                  <c:y val="-5.7819462884334625E-3"/>
                </c:manualLayout>
              </c:layout>
              <c:dLblPos val="bestFit"/>
              <c:showCatName val="1"/>
            </c:dLbl>
            <c:dLbl>
              <c:idx val="1"/>
              <c:layout>
                <c:manualLayout>
                  <c:x val="3.0983985424761058E-2"/>
                  <c:y val="-0.10840267462393598"/>
                </c:manualLayout>
              </c:layout>
              <c:dLblPos val="bestFit"/>
              <c:showLegendKey val="1"/>
              <c:showCatName val="1"/>
              <c:separator>. </c:separator>
            </c:dLbl>
            <c:dLbl>
              <c:idx val="2"/>
              <c:layout>
                <c:manualLayout>
                  <c:x val="-0.31444102641291705"/>
                  <c:y val="0.10753442964871462"/>
                </c:manualLayout>
              </c:layout>
              <c:dLblPos val="bestFit"/>
              <c:showLegendKey val="1"/>
              <c:showCatName val="1"/>
            </c:dLbl>
            <c:dLbl>
              <c:idx val="3"/>
              <c:layout>
                <c:manualLayout>
                  <c:x val="1.4610203294480669E-2"/>
                  <c:y val="-0.35172071562841012"/>
                </c:manualLayout>
              </c:layout>
              <c:dLblPos val="bestFit"/>
              <c:showLegendKey val="1"/>
              <c:showCatName val="1"/>
            </c:dLbl>
            <c:dLbl>
              <c:idx val="4"/>
              <c:layout>
                <c:manualLayout>
                  <c:x val="0.11513077282764923"/>
                  <c:y val="-0.10266400123897611"/>
                </c:manualLayout>
              </c:layout>
              <c:dLblPos val="bestFit"/>
              <c:showLegendKey val="1"/>
              <c:showCatName val="1"/>
            </c:dLbl>
            <c:dLbl>
              <c:idx val="5"/>
              <c:layout>
                <c:manualLayout>
                  <c:x val="0.24182281587363347"/>
                  <c:y val="-8.0470240133027008E-3"/>
                </c:manualLayout>
              </c:layout>
              <c:dLblPos val="bestFit"/>
              <c:showCatName val="1"/>
            </c:dLbl>
            <c:dLblPos val="bestFit"/>
            <c:showCatName val="1"/>
            <c:showLeaderLines val="1"/>
          </c:dLbls>
          <c:cat>
            <c:strRef>
              <c:f>'Неналоговые Диагр'!$A$6:$A$10</c:f>
              <c:strCache>
                <c:ptCount val="5"/>
                <c:pt idx="0">
                  <c:v>Доходы от использования имущества, находящегося в муниципальной собственности 34,4%</c:v>
                </c:pt>
                <c:pt idx="1">
                  <c:v>Плата за негативное воздействие на окружающую среду 2%</c:v>
                </c:pt>
                <c:pt idx="2">
                  <c:v>Прочие доходы от оказания платных услуг и компенсации затрат бюджетов 0,5%</c:v>
                </c:pt>
                <c:pt idx="3">
                  <c:v>Доходы от продажи материальных и нематериальных активов 59,7%</c:v>
                </c:pt>
                <c:pt idx="4">
                  <c:v>Штрафы, санкции, возмещение ущерба 3,4%</c:v>
                </c:pt>
              </c:strCache>
            </c:strRef>
          </c:cat>
          <c:val>
            <c:numRef>
              <c:f>'Неналоговые Диагр'!$B$6:$B$10</c:f>
              <c:numCache>
                <c:formatCode>#,##0.0</c:formatCode>
                <c:ptCount val="5"/>
                <c:pt idx="0">
                  <c:v>8589.7000000000007</c:v>
                </c:pt>
                <c:pt idx="1">
                  <c:v>492.6</c:v>
                </c:pt>
                <c:pt idx="2">
                  <c:v>128.9</c:v>
                </c:pt>
                <c:pt idx="3">
                  <c:v>14918.9</c:v>
                </c:pt>
                <c:pt idx="4">
                  <c:v>839.8</c:v>
                </c:pt>
              </c:numCache>
            </c:numRef>
          </c:val>
        </c:ser>
      </c:pie3DChart>
    </c:plotArea>
    <c:plotVisOnly val="1"/>
  </c:chart>
  <c:spPr>
    <a:gradFill>
      <a:gsLst>
        <a:gs pos="0">
          <a:srgbClr val="5E9EFF">
            <a:alpha val="56000"/>
          </a:srgbClr>
        </a:gs>
        <a:gs pos="39999">
          <a:srgbClr val="85C2FF"/>
        </a:gs>
        <a:gs pos="70000">
          <a:srgbClr val="C4D6EB"/>
        </a:gs>
        <a:gs pos="100000">
          <a:srgbClr val="FFEBFA"/>
        </a:gs>
      </a:gsLst>
      <a:lin ang="5400000" scaled="0"/>
    </a:gra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Структура видов расходов в </a:t>
            </a:r>
            <a:r>
              <a:rPr lang="ru-RU" dirty="0" smtClean="0"/>
              <a:t>2022 </a:t>
            </a:r>
            <a:r>
              <a:rPr lang="ru-RU" dirty="0"/>
              <a:t>году %</a:t>
            </a:r>
          </a:p>
        </c:rich>
      </c:tx>
    </c:title>
    <c:view3D>
      <c:rotX val="30"/>
      <c:perspective val="30"/>
    </c:view3D>
    <c:plotArea>
      <c:layout>
        <c:manualLayout>
          <c:layoutTarget val="inner"/>
          <c:xMode val="edge"/>
          <c:yMode val="edge"/>
          <c:x val="4.7407471027383852E-2"/>
          <c:y val="0.21124657446856371"/>
          <c:w val="0.56728377955804754"/>
          <c:h val="0.73189568485156675"/>
        </c:manualLayout>
      </c:layout>
      <c:pie3DChart>
        <c:varyColors val="1"/>
      </c:pie3DChart>
    </c:plotArea>
    <c:legend>
      <c:legendPos val="r"/>
      <c:layout>
        <c:manualLayout>
          <c:xMode val="edge"/>
          <c:yMode val="edge"/>
          <c:x val="0.64444575678040572"/>
          <c:y val="0.14726767552493444"/>
          <c:w val="0.33888757655293311"/>
          <c:h val="0.5889138369422543"/>
        </c:manualLayout>
      </c:layout>
      <c:txPr>
        <a:bodyPr/>
        <a:lstStyle/>
        <a:p>
          <a:pPr>
            <a:defRPr sz="800" baseline="0"/>
          </a:pPr>
          <a:endParaRPr lang="ru-RU"/>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view3D>
      <c:rotX val="30"/>
      <c:perspective val="30"/>
    </c:view3D>
    <c:plotArea>
      <c:layout>
        <c:manualLayout>
          <c:layoutTarget val="inner"/>
          <c:xMode val="edge"/>
          <c:yMode val="edge"/>
          <c:x val="0"/>
          <c:y val="3.8215551407377986E-2"/>
          <c:w val="0.55903867232072169"/>
          <c:h val="0.85642651540124259"/>
        </c:manualLayout>
      </c:layout>
      <c:pie3DChart>
        <c:varyColors val="1"/>
        <c:ser>
          <c:idx val="0"/>
          <c:order val="0"/>
          <c:explosion val="50"/>
          <c:dPt>
            <c:idx val="0"/>
            <c:explosion val="4"/>
          </c:dPt>
          <c:dPt>
            <c:idx val="1"/>
            <c:explosion val="24"/>
          </c:dPt>
          <c:dPt>
            <c:idx val="2"/>
            <c:explosion val="25"/>
          </c:dPt>
          <c:dPt>
            <c:idx val="3"/>
            <c:explosion val="19"/>
          </c:dPt>
          <c:dPt>
            <c:idx val="4"/>
            <c:explosion val="17"/>
          </c:dPt>
          <c:dPt>
            <c:idx val="5"/>
            <c:explosion val="19"/>
          </c:dPt>
          <c:dLbls>
            <c:dLbl>
              <c:idx val="0"/>
              <c:layout>
                <c:manualLayout>
                  <c:x val="-7.6018461498459353E-2"/>
                  <c:y val="0.1243405008841777"/>
                </c:manualLayout>
              </c:layout>
              <c:tx>
                <c:rich>
                  <a:bodyPr/>
                  <a:lstStyle/>
                  <a:p>
                    <a:r>
                      <a:rPr lang="en-US"/>
                      <a:t>73,2</a:t>
                    </a:r>
                    <a:r>
                      <a:rPr lang="ru-RU"/>
                      <a:t>%</a:t>
                    </a:r>
                    <a:endParaRPr lang="en-US"/>
                  </a:p>
                </c:rich>
              </c:tx>
              <c:showVal val="1"/>
            </c:dLbl>
            <c:dLbl>
              <c:idx val="1"/>
              <c:layout>
                <c:manualLayout>
                  <c:x val="-1.1414377877403552E-2"/>
                  <c:y val="-6.9816256307264181E-3"/>
                </c:manualLayout>
              </c:layout>
              <c:tx>
                <c:rich>
                  <a:bodyPr/>
                  <a:lstStyle/>
                  <a:p>
                    <a:r>
                      <a:rPr lang="en-US"/>
                      <a:t>7,7</a:t>
                    </a:r>
                    <a:r>
                      <a:rPr lang="ru-RU"/>
                      <a:t>%</a:t>
                    </a:r>
                    <a:endParaRPr lang="en-US"/>
                  </a:p>
                </c:rich>
              </c:tx>
              <c:showVal val="1"/>
            </c:dLbl>
            <c:dLbl>
              <c:idx val="2"/>
              <c:layout>
                <c:manualLayout>
                  <c:x val="-2.0366960977388437E-3"/>
                  <c:y val="-2.5752320269071791E-2"/>
                </c:manualLayout>
              </c:layout>
              <c:tx>
                <c:rich>
                  <a:bodyPr/>
                  <a:lstStyle/>
                  <a:p>
                    <a:r>
                      <a:rPr lang="en-US"/>
                      <a:t>2,1</a:t>
                    </a:r>
                    <a:r>
                      <a:rPr lang="ru-RU"/>
                      <a:t>%</a:t>
                    </a:r>
                    <a:endParaRPr lang="en-US"/>
                  </a:p>
                </c:rich>
              </c:tx>
              <c:showVal val="1"/>
            </c:dLbl>
            <c:dLbl>
              <c:idx val="3"/>
              <c:layout>
                <c:manualLayout>
                  <c:x val="-8.9072032640121583E-3"/>
                  <c:y val="-5.0223323735785315E-2"/>
                </c:manualLayout>
              </c:layout>
              <c:tx>
                <c:rich>
                  <a:bodyPr/>
                  <a:lstStyle/>
                  <a:p>
                    <a:r>
                      <a:rPr lang="en-US" b="1"/>
                      <a:t>4,8</a:t>
                    </a:r>
                    <a:r>
                      <a:rPr lang="ru-RU" b="1"/>
                      <a:t>%</a:t>
                    </a:r>
                    <a:endParaRPr lang="en-US" b="1"/>
                  </a:p>
                </c:rich>
              </c:tx>
              <c:showVal val="1"/>
            </c:dLbl>
            <c:dLbl>
              <c:idx val="4"/>
              <c:layout>
                <c:manualLayout>
                  <c:x val="-4.6156199112493074E-3"/>
                  <c:y val="-6.6074190867527832E-2"/>
                </c:manualLayout>
              </c:layout>
              <c:tx>
                <c:rich>
                  <a:bodyPr/>
                  <a:lstStyle/>
                  <a:p>
                    <a:r>
                      <a:rPr lang="en-US"/>
                      <a:t>2,8</a:t>
                    </a:r>
                    <a:r>
                      <a:rPr lang="ru-RU"/>
                      <a:t>%</a:t>
                    </a:r>
                    <a:endParaRPr lang="en-US"/>
                  </a:p>
                </c:rich>
              </c:tx>
              <c:showVal val="1"/>
            </c:dLbl>
            <c:dLbl>
              <c:idx val="5"/>
              <c:layout>
                <c:manualLayout>
                  <c:x val="-1.6611718226541297E-2"/>
                  <c:y val="-6.1664265887791482E-2"/>
                </c:manualLayout>
              </c:layout>
              <c:tx>
                <c:rich>
                  <a:bodyPr/>
                  <a:lstStyle/>
                  <a:p>
                    <a:r>
                      <a:rPr lang="en-US"/>
                      <a:t>9,4</a:t>
                    </a:r>
                    <a:r>
                      <a:rPr lang="ru-RU"/>
                      <a:t>%</a:t>
                    </a:r>
                    <a:endParaRPr lang="en-US"/>
                  </a:p>
                </c:rich>
              </c:tx>
              <c:showVal val="1"/>
            </c:dLbl>
            <c:txPr>
              <a:bodyPr/>
              <a:lstStyle/>
              <a:p>
                <a:pPr>
                  <a:defRPr b="1"/>
                </a:pPr>
                <a:endParaRPr lang="ru-RU"/>
              </a:p>
            </c:txPr>
            <c:showVal val="1"/>
            <c:showLeaderLines val="1"/>
          </c:dLbls>
          <c:cat>
            <c:strRef>
              <c:f>Лист1!$A$4:$A$10</c:f>
              <c:strCache>
                <c:ptCount val="6"/>
                <c:pt idx="0">
                  <c:v>Заработная плата и начисления на оплату труда</c:v>
                </c:pt>
                <c:pt idx="1">
                  <c:v>Оплата коммунальных услуг</c:v>
                </c:pt>
                <c:pt idx="2">
                  <c:v>Социальные выплаты</c:v>
                </c:pt>
                <c:pt idx="3">
                  <c:v>Расходы на ЖКХ и дорожное хозяйство</c:v>
                </c:pt>
                <c:pt idx="4">
                  <c:v>Расходы на питание </c:v>
                </c:pt>
                <c:pt idx="5">
                  <c:v>Прочие (услуги связи, налоги, медосмотр, содержание имущества, услуги в сфере информационно-коммуникационных технологий и др.)</c:v>
                </c:pt>
              </c:strCache>
            </c:strRef>
          </c:cat>
          <c:val>
            <c:numRef>
              <c:f>Лист1!$B$4:$B$10</c:f>
              <c:numCache>
                <c:formatCode>0.0</c:formatCode>
                <c:ptCount val="6"/>
                <c:pt idx="0">
                  <c:v>73.2</c:v>
                </c:pt>
                <c:pt idx="1">
                  <c:v>7.7</c:v>
                </c:pt>
                <c:pt idx="2">
                  <c:v>2.1</c:v>
                </c:pt>
                <c:pt idx="3">
                  <c:v>4.8</c:v>
                </c:pt>
                <c:pt idx="4">
                  <c:v>2.8</c:v>
                </c:pt>
                <c:pt idx="5">
                  <c:v>9.4</c:v>
                </c:pt>
              </c:numCache>
            </c:numRef>
          </c:val>
        </c:ser>
        <c:ser>
          <c:idx val="1"/>
          <c:order val="1"/>
          <c:explosion val="25"/>
          <c:cat>
            <c:strRef>
              <c:f>Лист1!$A$4:$A$10</c:f>
              <c:strCache>
                <c:ptCount val="6"/>
                <c:pt idx="0">
                  <c:v>Заработная плата и начисления на оплату труда</c:v>
                </c:pt>
                <c:pt idx="1">
                  <c:v>Оплата коммунальных услуг</c:v>
                </c:pt>
                <c:pt idx="2">
                  <c:v>Социальные выплаты</c:v>
                </c:pt>
                <c:pt idx="3">
                  <c:v>Расходы на ЖКХ и дорожное хозяйство</c:v>
                </c:pt>
                <c:pt idx="4">
                  <c:v>Расходы на питание </c:v>
                </c:pt>
                <c:pt idx="5">
                  <c:v>Прочие (услуги связи, налоги, медосмотр, содержание имущества, услуги в сфере информационно-коммуникационных технологий и др.)</c:v>
                </c:pt>
              </c:strCache>
            </c:strRef>
          </c:cat>
          <c:val>
            <c:numRef>
              <c:f>Лист1!$C$4:$C$10</c:f>
              <c:numCache>
                <c:formatCode>#,##0.0</c:formatCode>
                <c:ptCount val="6"/>
                <c:pt idx="0">
                  <c:v>900634.1</c:v>
                </c:pt>
                <c:pt idx="1">
                  <c:v>94753.5</c:v>
                </c:pt>
                <c:pt idx="2">
                  <c:v>25834.5</c:v>
                </c:pt>
                <c:pt idx="3">
                  <c:v>59369</c:v>
                </c:pt>
                <c:pt idx="4">
                  <c:v>34430.1</c:v>
                </c:pt>
                <c:pt idx="5">
                  <c:v>115809.8</c:v>
                </c:pt>
              </c:numCache>
            </c:numRef>
          </c:val>
        </c:ser>
      </c:pie3DChart>
    </c:plotArea>
    <c:legend>
      <c:legendPos val="r"/>
      <c:layout>
        <c:manualLayout>
          <c:xMode val="edge"/>
          <c:yMode val="edge"/>
          <c:x val="0.5431246681730677"/>
          <c:y val="4.4550815719829148E-2"/>
          <c:w val="0.45532312221611571"/>
          <c:h val="0.7625292095482078"/>
        </c:manualLayout>
      </c:layout>
      <c:txPr>
        <a:bodyPr/>
        <a:lstStyle/>
        <a:p>
          <a:pPr>
            <a:defRPr baseline="0"/>
          </a:pPr>
          <a:endParaRPr lang="ru-RU"/>
        </a:p>
      </c:txPr>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57D9017D-E870-4BAD-AEFD-2EE56DCF2F00}" type="datetimeFigureOut">
              <a:rPr lang="ru-RU"/>
              <a:pPr>
                <a:defRPr/>
              </a:pPr>
              <a:t>22.05.2023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4C9CE2C-9F8D-448B-915F-B91D3796818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78C9BB0-FD25-4A49-928A-8F70D2633A77}" type="datetimeFigureOut">
              <a:rPr lang="ru-RU"/>
              <a:pPr>
                <a:defRPr/>
              </a:pPr>
              <a:t>22.05.2023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B46DA40-827F-45D2-9F04-4204C5C3C2F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FB472A0-B3A8-4BF8-A369-2CA3C3E4B0D2}" type="datetimeFigureOut">
              <a:rPr lang="ru-RU"/>
              <a:pPr>
                <a:defRPr/>
              </a:pPr>
              <a:t>22.05.2023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20885E9-FB17-44AC-B5B3-F16E7FC2CEA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85B3CB7-E2D2-492F-84E8-6D01A3C091B7}" type="datetimeFigureOut">
              <a:rPr lang="ru-RU"/>
              <a:pPr>
                <a:defRPr/>
              </a:pPr>
              <a:t>22.05.2023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240AAA2-59C1-494D-A54C-276CD7F6DB3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9987FF5-85B1-4721-8B73-B904B1FB4639}" type="datetimeFigureOut">
              <a:rPr lang="ru-RU"/>
              <a:pPr>
                <a:defRPr/>
              </a:pPr>
              <a:t>22.05.2023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FA089-D70D-4147-9E1C-EAAA91BBD60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fld id="{8FE1A4CC-1395-4B15-A55B-315626380387}" type="datetimeFigureOut">
              <a:rPr lang="ru-RU"/>
              <a:pPr>
                <a:defRPr/>
              </a:pPr>
              <a:t>22.05.2023</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0DDB69B0-B03F-4D31-B9F5-BDEE6B0C014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fld id="{B9E3BA53-78A4-4FDA-A1E8-4404D056BDD4}" type="datetimeFigureOut">
              <a:rPr lang="ru-RU"/>
              <a:pPr>
                <a:defRPr/>
              </a:pPr>
              <a:t>22.05.2023</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A3879F70-87B0-4FCF-A382-CA5CC15F4DB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fld id="{59492FF0-9779-44A3-A24F-BB69CC39B37C}" type="datetimeFigureOut">
              <a:rPr lang="ru-RU"/>
              <a:pPr>
                <a:defRPr/>
              </a:pPr>
              <a:t>22.05.2023</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F9DF8C3C-3CDD-4910-ABE0-7E53B421DEC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E8BA97F5-AD6A-49CA-ABF8-13D8286B044D}" type="datetimeFigureOut">
              <a:rPr lang="ru-RU"/>
              <a:pPr>
                <a:defRPr/>
              </a:pPr>
              <a:t>22.05.2023</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3F4D148B-61F2-4DAC-9FB5-DAA67E13205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C03582CE-F0A7-421F-A550-BCF2C5CE3A19}" type="datetimeFigureOut">
              <a:rPr lang="ru-RU"/>
              <a:pPr>
                <a:defRPr/>
              </a:pPr>
              <a:t>22.05.2023</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39C5B0A2-0348-4A63-BA44-529BF8BDBF9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C29C74AD-C351-4998-98E0-463E351884E6}" type="datetimeFigureOut">
              <a:rPr lang="ru-RU"/>
              <a:pPr>
                <a:defRPr/>
              </a:pPr>
              <a:t>22.05.2023</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B159FEA5-B496-4BDA-A14E-03F87D2EE3D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D7B3E21A-1349-45F4-A13F-527E57135CB9}" type="datetimeFigureOut">
              <a:rPr lang="ru-RU"/>
              <a:pPr>
                <a:defRPr/>
              </a:pPr>
              <a:t>22.05.2023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2FC90E5-ADF4-4F81-BCBA-86660BFD3B9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pugachev-adm.ru).&#1055;&#1086;&#1084;&#1077;&#1085;&#1103;&#1090;&#1100;"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28671"/>
            <a:ext cx="7772400" cy="1857387"/>
          </a:xfrm>
          <a:noFill/>
          <a:ln/>
          <a:effectLst>
            <a:innerShdw blurRad="63500" dist="50800">
              <a:prstClr val="black">
                <a:alpha val="50000"/>
              </a:prstClr>
            </a:innerShdw>
          </a:effectLst>
        </p:spPr>
        <p:txBody>
          <a:bodyPr rtlCol="0">
            <a:normAutofit fontScale="90000"/>
          </a:bodyPr>
          <a:lstStyle/>
          <a:p>
            <a:pPr fontAlgn="auto">
              <a:spcAft>
                <a:spcPts val="0"/>
              </a:spcAft>
              <a:defRPr/>
            </a:pPr>
            <a:r>
              <a:rPr lang="en-US" sz="6000" b="1" u="sng" dirty="0" err="1" smtClean="0">
                <a:latin typeface="Kartika" pitchFamily="18" charset="0"/>
                <a:cs typeface="Kartika" pitchFamily="18" charset="0"/>
              </a:rPr>
              <a:t>Бюджет</a:t>
            </a:r>
            <a:r>
              <a:rPr lang="en-US" sz="6000" b="1" u="sng" dirty="0" smtClean="0">
                <a:latin typeface="Kartika" pitchFamily="18" charset="0"/>
                <a:cs typeface="Kartika" pitchFamily="18" charset="0"/>
              </a:rPr>
              <a:t> </a:t>
            </a:r>
            <a:r>
              <a:rPr lang="en-US" sz="6000" b="1" u="sng" dirty="0" err="1" smtClean="0">
                <a:latin typeface="Kartika" pitchFamily="18" charset="0"/>
                <a:cs typeface="Kartika" pitchFamily="18" charset="0"/>
              </a:rPr>
              <a:t>для</a:t>
            </a:r>
            <a:r>
              <a:rPr lang="en-US" sz="6000" b="1" u="sng" dirty="0" smtClean="0">
                <a:latin typeface="Kartika" pitchFamily="18" charset="0"/>
                <a:cs typeface="Kartika" pitchFamily="18" charset="0"/>
              </a:rPr>
              <a:t> </a:t>
            </a:r>
            <a:r>
              <a:rPr lang="en-US" sz="6000" b="1" u="sng" dirty="0" err="1" smtClean="0">
                <a:latin typeface="Kartika" pitchFamily="18" charset="0"/>
                <a:cs typeface="Kartika" pitchFamily="18" charset="0"/>
              </a:rPr>
              <a:t>граждан</a:t>
            </a:r>
            <a:r>
              <a:rPr lang="en-US" sz="6000" b="1" u="sng" dirty="0" smtClean="0">
                <a:latin typeface="Kartika" pitchFamily="18" charset="0"/>
                <a:cs typeface="Kartika" pitchFamily="18" charset="0"/>
              </a:rPr>
              <a:t> </a:t>
            </a:r>
            <a:r>
              <a:rPr lang="ru-RU" b="1" dirty="0" smtClean="0">
                <a:latin typeface="Monotype Corsiva" pitchFamily="66" charset="0"/>
                <a:cs typeface="Aharoni" pitchFamily="2" charset="-79"/>
              </a:rPr>
              <a:t/>
            </a:r>
            <a:br>
              <a:rPr lang="ru-RU" b="1" dirty="0" smtClean="0">
                <a:latin typeface="Monotype Corsiva" pitchFamily="66" charset="0"/>
                <a:cs typeface="Aharoni" pitchFamily="2" charset="-79"/>
              </a:rPr>
            </a:br>
            <a:endParaRPr lang="ru-RU" b="1" dirty="0">
              <a:latin typeface="Monotype Corsiva" pitchFamily="66" charset="0"/>
              <a:cs typeface="Aharoni" pitchFamily="2" charset="-79"/>
            </a:endParaRPr>
          </a:p>
        </p:txBody>
      </p:sp>
      <p:sp>
        <p:nvSpPr>
          <p:cNvPr id="3" name="Подзаголовок 2"/>
          <p:cNvSpPr>
            <a:spLocks noGrp="1"/>
          </p:cNvSpPr>
          <p:nvPr>
            <p:ph type="subTitle" idx="1"/>
          </p:nvPr>
        </p:nvSpPr>
        <p:spPr>
          <a:xfrm>
            <a:off x="1371600" y="2928938"/>
            <a:ext cx="6400800" cy="2857500"/>
          </a:xfrm>
        </p:spPr>
        <p:txBody>
          <a:bodyPr>
            <a:normAutofit/>
          </a:bodyPr>
          <a:lstStyle/>
          <a:p>
            <a:pPr>
              <a:lnSpc>
                <a:spcPct val="80000"/>
              </a:lnSpc>
            </a:pPr>
            <a:r>
              <a:rPr lang="ru-RU" sz="3000" dirty="0" smtClean="0">
                <a:solidFill>
                  <a:schemeClr val="tx1"/>
                </a:solidFill>
                <a:latin typeface="Times New Roman" pitchFamily="18" charset="0"/>
                <a:cs typeface="Times New Roman" pitchFamily="18" charset="0"/>
              </a:rPr>
              <a:t>на  основании </a:t>
            </a:r>
          </a:p>
          <a:p>
            <a:pPr>
              <a:lnSpc>
                <a:spcPct val="80000"/>
              </a:lnSpc>
            </a:pPr>
            <a:r>
              <a:rPr lang="ru-RU" sz="3000" dirty="0" smtClean="0">
                <a:solidFill>
                  <a:schemeClr val="tx1"/>
                </a:solidFill>
                <a:latin typeface="Times New Roman" pitchFamily="18" charset="0"/>
                <a:cs typeface="Times New Roman" pitchFamily="18" charset="0"/>
              </a:rPr>
              <a:t>решения Собрания Пугачевского муниципального  района Саратовской области от 19 мая 2023 года № 19 </a:t>
            </a:r>
            <a:endParaRPr lang="ru-RU" sz="3000" dirty="0" smtClean="0">
              <a:solidFill>
                <a:schemeClr val="tx1"/>
              </a:solidFill>
              <a:latin typeface="Times New Roman" pitchFamily="18" charset="0"/>
              <a:cs typeface="Times New Roman" pitchFamily="18" charset="0"/>
            </a:endParaRPr>
          </a:p>
          <a:p>
            <a:pPr>
              <a:lnSpc>
                <a:spcPct val="80000"/>
              </a:lnSpc>
            </a:pPr>
            <a:r>
              <a:rPr lang="ru-RU" sz="3000" dirty="0" smtClean="0">
                <a:solidFill>
                  <a:schemeClr val="tx1"/>
                </a:solidFill>
                <a:latin typeface="Times New Roman" pitchFamily="18" charset="0"/>
                <a:cs typeface="Times New Roman" pitchFamily="18" charset="0"/>
              </a:rPr>
              <a:t>«</a:t>
            </a:r>
            <a:r>
              <a:rPr lang="ru-RU" sz="3000" dirty="0" smtClean="0">
                <a:solidFill>
                  <a:schemeClr val="tx1"/>
                </a:solidFill>
                <a:latin typeface="Times New Roman" pitchFamily="18" charset="0"/>
                <a:cs typeface="Times New Roman" pitchFamily="18" charset="0"/>
              </a:rPr>
              <a:t>Об исполнении бюджета  Пугачевского муниципального района за 2022 год»</a:t>
            </a:r>
            <a:endParaRPr lang="ru-RU" sz="2000" dirty="0" smtClean="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57188" y="608404"/>
            <a:ext cx="8215312" cy="477054"/>
          </a:xfrm>
          <a:prstGeom prst="rect">
            <a:avLst/>
          </a:prstGeom>
          <a:noFill/>
          <a:ln w="9525">
            <a:noFill/>
            <a:miter lim="800000"/>
            <a:headEnd/>
            <a:tailEnd/>
          </a:ln>
        </p:spPr>
        <p:txBody>
          <a:bodyPr anchor="ctr">
            <a:spAutoFit/>
          </a:bodyPr>
          <a:lstStyle/>
          <a:p>
            <a:pPr indent="630238" algn="just"/>
            <a:endParaRPr lang="ru-RU" sz="1400" dirty="0">
              <a:latin typeface="Times New Roman" pitchFamily="18" charset="0"/>
              <a:cs typeface="Times New Roman" pitchFamily="18" charset="0"/>
            </a:endParaRPr>
          </a:p>
          <a:p>
            <a:pPr indent="630238" algn="ctr" eaLnBrk="0" hangingPunct="0"/>
            <a:endParaRPr lang="ru-RU" sz="1100" b="1" i="1" dirty="0">
              <a:solidFill>
                <a:srgbClr val="7030A0"/>
              </a:solidFill>
              <a:latin typeface="Times New Roman" pitchFamily="18" charset="0"/>
              <a:cs typeface="Times New Roman" pitchFamily="18" charset="0"/>
            </a:endParaRPr>
          </a:p>
        </p:txBody>
      </p:sp>
      <p:sp>
        <p:nvSpPr>
          <p:cNvPr id="21507" name="Rectangle 3"/>
          <p:cNvSpPr>
            <a:spLocks noChangeArrowheads="1"/>
          </p:cNvSpPr>
          <p:nvPr/>
        </p:nvSpPr>
        <p:spPr bwMode="auto">
          <a:xfrm>
            <a:off x="0" y="4403725"/>
            <a:ext cx="9144000" cy="457200"/>
          </a:xfrm>
          <a:prstGeom prst="rect">
            <a:avLst/>
          </a:prstGeom>
          <a:noFill/>
          <a:ln w="9525">
            <a:noFill/>
            <a:miter lim="800000"/>
            <a:headEnd/>
            <a:tailEnd/>
          </a:ln>
        </p:spPr>
        <p:txBody>
          <a:bodyPr wrap="none" anchor="ctr">
            <a:spAutoFit/>
          </a:bodyPr>
          <a:lstStyle/>
          <a:p>
            <a:pPr indent="180975"/>
            <a:endParaRPr lang="ru-RU"/>
          </a:p>
        </p:txBody>
      </p:sp>
      <p:sp>
        <p:nvSpPr>
          <p:cNvPr id="21508" name="Прямоугольник 4"/>
          <p:cNvSpPr>
            <a:spLocks noChangeArrowheads="1"/>
          </p:cNvSpPr>
          <p:nvPr/>
        </p:nvSpPr>
        <p:spPr bwMode="auto">
          <a:xfrm>
            <a:off x="827088" y="548680"/>
            <a:ext cx="7777360" cy="369332"/>
          </a:xfrm>
          <a:prstGeom prst="rect">
            <a:avLst/>
          </a:prstGeom>
          <a:noFill/>
          <a:ln w="9525">
            <a:noFill/>
            <a:miter lim="800000"/>
            <a:headEnd/>
            <a:tailEnd/>
          </a:ln>
        </p:spPr>
        <p:txBody>
          <a:bodyPr wrap="square">
            <a:spAutoFit/>
          </a:bodyPr>
          <a:lstStyle/>
          <a:p>
            <a:pPr indent="630238" algn="ctr" eaLnBrk="0" hangingPunct="0"/>
            <a:r>
              <a:rPr lang="ru-RU" b="1" i="1" dirty="0">
                <a:solidFill>
                  <a:srgbClr val="7030A0"/>
                </a:solidFill>
                <a:latin typeface="Times New Roman" pitchFamily="18" charset="0"/>
                <a:cs typeface="Times New Roman" pitchFamily="18" charset="0"/>
              </a:rPr>
              <a:t>Исполнение </a:t>
            </a:r>
            <a:r>
              <a:rPr lang="ru-RU" b="1" i="1" dirty="0" smtClean="0">
                <a:solidFill>
                  <a:srgbClr val="7030A0"/>
                </a:solidFill>
                <a:latin typeface="Times New Roman" pitchFamily="18" charset="0"/>
                <a:cs typeface="Times New Roman" pitchFamily="18" charset="0"/>
              </a:rPr>
              <a:t>неналоговых </a:t>
            </a:r>
            <a:r>
              <a:rPr lang="ru-RU" b="1" i="1" dirty="0">
                <a:solidFill>
                  <a:srgbClr val="7030A0"/>
                </a:solidFill>
                <a:latin typeface="Times New Roman" pitchFamily="18" charset="0"/>
                <a:cs typeface="Times New Roman" pitchFamily="18" charset="0"/>
              </a:rPr>
              <a:t>доходов</a:t>
            </a:r>
            <a:endParaRPr lang="ru-RU" sz="1400" dirty="0"/>
          </a:p>
        </p:txBody>
      </p:sp>
      <p:graphicFrame>
        <p:nvGraphicFramePr>
          <p:cNvPr id="6" name="Диаграмма 5"/>
          <p:cNvGraphicFramePr/>
          <p:nvPr/>
        </p:nvGraphicFramePr>
        <p:xfrm>
          <a:off x="1043608" y="1628800"/>
          <a:ext cx="7344816" cy="45365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42938" y="357188"/>
            <a:ext cx="7929562" cy="1323975"/>
          </a:xfrm>
          <a:prstGeom prst="rect">
            <a:avLst/>
          </a:prstGeom>
          <a:noFill/>
          <a:ln w="9525">
            <a:noFill/>
            <a:miter lim="800000"/>
            <a:headEnd/>
            <a:tailEnd/>
          </a:ln>
        </p:spPr>
        <p:txBody>
          <a:bodyPr anchor="ctr">
            <a:spAutoFit/>
          </a:bodyPr>
          <a:lstStyle/>
          <a:p>
            <a:pPr indent="355600" algn="ctr"/>
            <a:r>
              <a:rPr lang="ru-RU" sz="2000" b="1">
                <a:solidFill>
                  <a:srgbClr val="7030A0"/>
                </a:solidFill>
                <a:latin typeface="Times New Roman" pitchFamily="18" charset="0"/>
                <a:cs typeface="Times New Roman" pitchFamily="18" charset="0"/>
              </a:rPr>
              <a:t>Объем налоговых, неналоговых доходов бюджета </a:t>
            </a:r>
          </a:p>
          <a:p>
            <a:pPr indent="355600" algn="ctr"/>
            <a:r>
              <a:rPr lang="ru-RU" sz="2000" b="1">
                <a:solidFill>
                  <a:srgbClr val="7030A0"/>
                </a:solidFill>
                <a:latin typeface="Times New Roman" pitchFamily="18" charset="0"/>
                <a:cs typeface="Times New Roman" pitchFamily="18" charset="0"/>
              </a:rPr>
              <a:t>Пугачевского муниципального района </a:t>
            </a:r>
          </a:p>
          <a:p>
            <a:pPr indent="355600" algn="ctr"/>
            <a:r>
              <a:rPr lang="ru-RU" sz="2000" b="1">
                <a:solidFill>
                  <a:srgbClr val="7030A0"/>
                </a:solidFill>
                <a:latin typeface="Times New Roman" pitchFamily="18" charset="0"/>
                <a:cs typeface="Times New Roman" pitchFamily="18" charset="0"/>
              </a:rPr>
              <a:t>в расчете на 1 жителя составляет:</a:t>
            </a:r>
            <a:endParaRPr lang="ru-RU" sz="2000"/>
          </a:p>
          <a:p>
            <a:pPr indent="355600" eaLnBrk="0" hangingPunct="0"/>
            <a:endParaRPr lang="ru-RU" sz="2000"/>
          </a:p>
        </p:txBody>
      </p:sp>
      <p:graphicFrame>
        <p:nvGraphicFramePr>
          <p:cNvPr id="6" name="Таблица 5"/>
          <p:cNvGraphicFramePr>
            <a:graphicFrameLocks noGrp="1"/>
          </p:cNvGraphicFramePr>
          <p:nvPr/>
        </p:nvGraphicFramePr>
        <p:xfrm>
          <a:off x="785813" y="1628775"/>
          <a:ext cx="7386614" cy="3611099"/>
        </p:xfrm>
        <a:graphic>
          <a:graphicData uri="http://schemas.openxmlformats.org/drawingml/2006/table">
            <a:tbl>
              <a:tblPr/>
              <a:tblGrid>
                <a:gridCol w="3954233"/>
                <a:gridCol w="1704189"/>
                <a:gridCol w="1728192"/>
              </a:tblGrid>
              <a:tr h="344948">
                <a:tc>
                  <a:txBody>
                    <a:bodyPr/>
                    <a:lstStyle/>
                    <a:p>
                      <a:pPr algn="ctr" rtl="0" fontAlgn="t"/>
                      <a:endParaRPr lang="ru-RU" sz="1400" b="1" i="0" u="none" strike="noStrike" dirty="0" smtClean="0">
                        <a:solidFill>
                          <a:srgbClr val="000000"/>
                        </a:solidFill>
                        <a:latin typeface="Times New Roman"/>
                      </a:endParaRPr>
                    </a:p>
                    <a:p>
                      <a:pPr algn="ctr" rtl="0" fontAlgn="t"/>
                      <a:r>
                        <a:rPr lang="ru-RU" sz="1400" b="1" i="0" u="none" strike="noStrike" dirty="0" smtClean="0">
                          <a:solidFill>
                            <a:srgbClr val="000000"/>
                          </a:solidFill>
                          <a:latin typeface="Times New Roman"/>
                        </a:rPr>
                        <a:t>Наименование показателя</a:t>
                      </a:r>
                    </a:p>
                    <a:p>
                      <a:pPr algn="ctr" rtl="0" fontAlgn="t"/>
                      <a:endParaRPr lang="ru-RU" sz="1400" b="1" i="0" u="none" strike="noStrike" dirty="0" smtClean="0">
                        <a:solidFill>
                          <a:srgbClr val="000000"/>
                        </a:solidFill>
                        <a:latin typeface="Times New Roman"/>
                      </a:endParaRPr>
                    </a:p>
                    <a:p>
                      <a:pPr algn="ctr" rtl="0" fontAlgn="t"/>
                      <a:r>
                        <a:rPr lang="ru-RU" sz="1400" b="1" i="0" u="none" strike="noStrike" dirty="0" smtClean="0">
                          <a:solidFill>
                            <a:srgbClr val="000000"/>
                          </a:solidFill>
                          <a:latin typeface="Times New Roman"/>
                        </a:rPr>
                        <a:t> </a:t>
                      </a:r>
                      <a:endParaRPr lang="ru-RU" sz="1400" b="1" i="0" u="none" strike="noStrike" dirty="0">
                        <a:solidFill>
                          <a:srgbClr val="000000"/>
                        </a:solidFill>
                        <a:latin typeface="Times New Roman"/>
                      </a:endParaRP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1" i="0" u="none" strike="noStrike" dirty="0" smtClean="0">
                          <a:solidFill>
                            <a:srgbClr val="000000"/>
                          </a:solidFill>
                          <a:latin typeface="Times New Roman"/>
                        </a:rPr>
                        <a:t>2021 </a:t>
                      </a:r>
                      <a:r>
                        <a:rPr lang="ru-RU" sz="1400" b="1" i="0" u="none" strike="noStrike" dirty="0">
                          <a:solidFill>
                            <a:srgbClr val="000000"/>
                          </a:solidFill>
                          <a:latin typeface="Times New Roman"/>
                        </a:rPr>
                        <a:t>год </a:t>
                      </a:r>
                    </a:p>
                  </a:txBody>
                  <a:tcPr marL="45720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1" i="0" u="none" strike="noStrike" dirty="0" smtClean="0">
                          <a:solidFill>
                            <a:srgbClr val="000000"/>
                          </a:solidFill>
                          <a:latin typeface="Times New Roman"/>
                        </a:rPr>
                        <a:t>2022 </a:t>
                      </a:r>
                      <a:r>
                        <a:rPr lang="ru-RU" sz="1400" b="1" i="0" u="none" strike="noStrike" dirty="0">
                          <a:solidFill>
                            <a:srgbClr val="000000"/>
                          </a:solidFill>
                          <a:latin typeface="Times New Roman"/>
                        </a:rPr>
                        <a:t>год </a:t>
                      </a:r>
                    </a:p>
                  </a:txBody>
                  <a:tcPr marL="45720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99608">
                <a:tc>
                  <a:txBody>
                    <a:bodyPr/>
                    <a:lstStyle/>
                    <a:p>
                      <a:pPr algn="ctr" rtl="0" fontAlgn="t"/>
                      <a:r>
                        <a:rPr lang="ru-RU" sz="1400" b="0" i="0" u="none" strike="noStrike" dirty="0" smtClean="0">
                          <a:solidFill>
                            <a:srgbClr val="000000"/>
                          </a:solidFill>
                          <a:latin typeface="Times New Roman"/>
                        </a:rPr>
                        <a:t>    Количество </a:t>
                      </a:r>
                      <a:r>
                        <a:rPr lang="ru-RU" sz="1400" b="0" i="0" u="none" strike="noStrike" dirty="0">
                          <a:solidFill>
                            <a:srgbClr val="000000"/>
                          </a:solidFill>
                          <a:latin typeface="Times New Roman"/>
                        </a:rPr>
                        <a:t>жителей Пугачевского </a:t>
                      </a:r>
                      <a:r>
                        <a:rPr lang="ru-RU" sz="1400" b="0" i="0" u="none" strike="noStrike" dirty="0" smtClean="0">
                          <a:solidFill>
                            <a:srgbClr val="000000"/>
                          </a:solidFill>
                          <a:latin typeface="Times New Roman"/>
                        </a:rPr>
                        <a:t>    муниципального </a:t>
                      </a:r>
                      <a:r>
                        <a:rPr lang="ru-RU" sz="1400" b="0" i="0" u="none" strike="noStrike" dirty="0">
                          <a:solidFill>
                            <a:srgbClr val="000000"/>
                          </a:solidFill>
                          <a:latin typeface="Times New Roman"/>
                        </a:rPr>
                        <a:t>района (человек) </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0" i="0" u="none" strike="noStrike" dirty="0">
                          <a:solidFill>
                            <a:srgbClr val="000000"/>
                          </a:solidFill>
                          <a:latin typeface="Times New Roman"/>
                        </a:rPr>
                        <a:t>56 480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0" i="0" u="none" strike="noStrike">
                          <a:solidFill>
                            <a:srgbClr val="000000"/>
                          </a:solidFill>
                          <a:latin typeface="Times New Roman"/>
                        </a:rPr>
                        <a:t>55 616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18615">
                <a:tc>
                  <a:txBody>
                    <a:bodyPr/>
                    <a:lstStyle/>
                    <a:p>
                      <a:pPr algn="ctr" rtl="0" fontAlgn="t"/>
                      <a:r>
                        <a:rPr lang="ru-RU" sz="1400" b="0" i="0" u="none" strike="noStrike" dirty="0" smtClean="0">
                          <a:solidFill>
                            <a:srgbClr val="000000"/>
                          </a:solidFill>
                          <a:latin typeface="Times New Roman"/>
                        </a:rPr>
                        <a:t>    Общий </a:t>
                      </a:r>
                      <a:r>
                        <a:rPr lang="ru-RU" sz="1400" b="0" i="0" u="none" strike="noStrike" dirty="0">
                          <a:solidFill>
                            <a:srgbClr val="000000"/>
                          </a:solidFill>
                          <a:latin typeface="Times New Roman"/>
                        </a:rPr>
                        <a:t>объем налоговых, неналоговых доходов (фактическое исполнение за год) </a:t>
                      </a:r>
                      <a:endParaRPr lang="ru-RU" sz="1400" b="0" i="0" u="none" strike="noStrike" dirty="0" smtClean="0">
                        <a:solidFill>
                          <a:srgbClr val="000000"/>
                        </a:solidFill>
                        <a:latin typeface="Times New Roman"/>
                      </a:endParaRPr>
                    </a:p>
                    <a:p>
                      <a:pPr algn="ctr" rtl="0" fontAlgn="t"/>
                      <a:r>
                        <a:rPr lang="ru-RU" sz="1400" b="0" i="0" u="none" strike="noStrike" dirty="0" smtClean="0">
                          <a:solidFill>
                            <a:srgbClr val="000000"/>
                          </a:solidFill>
                          <a:latin typeface="Times New Roman"/>
                        </a:rPr>
                        <a:t>в </a:t>
                      </a:r>
                      <a:r>
                        <a:rPr lang="ru-RU" sz="1400" b="0" i="0" u="none" strike="noStrike" dirty="0">
                          <a:solidFill>
                            <a:srgbClr val="000000"/>
                          </a:solidFill>
                          <a:latin typeface="Times New Roman"/>
                        </a:rPr>
                        <a:t>рублях</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0" i="0" u="none" strike="noStrike" dirty="0">
                          <a:solidFill>
                            <a:srgbClr val="000000"/>
                          </a:solidFill>
                          <a:latin typeface="Times New Roman"/>
                        </a:rPr>
                        <a:t>298 862 197,49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0" i="0" u="none" strike="noStrike" dirty="0">
                          <a:solidFill>
                            <a:srgbClr val="000000"/>
                          </a:solidFill>
                          <a:latin typeface="Times New Roman"/>
                        </a:rPr>
                        <a:t>285 797 242,96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333173">
                <a:tc>
                  <a:txBody>
                    <a:bodyPr/>
                    <a:lstStyle/>
                    <a:p>
                      <a:pPr algn="ctr" rtl="0" fontAlgn="t"/>
                      <a:r>
                        <a:rPr lang="ru-RU" sz="1400" b="0" i="0" u="none" strike="noStrike" dirty="0" smtClean="0">
                          <a:solidFill>
                            <a:srgbClr val="000000"/>
                          </a:solidFill>
                          <a:latin typeface="Times New Roman"/>
                        </a:rPr>
                        <a:t>    Объем </a:t>
                      </a:r>
                      <a:r>
                        <a:rPr lang="ru-RU" sz="1400" b="0" i="0" u="none" strike="noStrike" dirty="0">
                          <a:solidFill>
                            <a:srgbClr val="000000"/>
                          </a:solidFill>
                          <a:latin typeface="Times New Roman"/>
                        </a:rPr>
                        <a:t>налоговых, неналоговых доходов бюджета Пугачевского муниципального района в расчете на 1 жителя (в рублях)</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0" i="0" u="none" strike="noStrike" dirty="0" smtClean="0">
                          <a:solidFill>
                            <a:srgbClr val="000000"/>
                          </a:solidFill>
                          <a:latin typeface="Times New Roman"/>
                        </a:rPr>
                        <a:t>5 291,46</a:t>
                      </a:r>
                      <a:endParaRPr lang="ru-RU" sz="14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400" b="0" i="0" u="none" strike="noStrike" dirty="0" smtClean="0">
                          <a:solidFill>
                            <a:srgbClr val="000000"/>
                          </a:solidFill>
                          <a:latin typeface="Times New Roman"/>
                        </a:rPr>
                        <a:t>5138,76</a:t>
                      </a:r>
                      <a:endParaRPr lang="ru-RU" sz="14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71500" y="142875"/>
            <a:ext cx="8286750" cy="1600200"/>
          </a:xfrm>
          <a:prstGeom prst="rect">
            <a:avLst/>
          </a:prstGeom>
          <a:noFill/>
          <a:ln w="9525">
            <a:noFill/>
            <a:miter lim="800000"/>
            <a:headEnd/>
            <a:tailEnd/>
          </a:ln>
          <a:effectLst/>
        </p:spPr>
        <p:txBody>
          <a:bodyPr anchor="ctr">
            <a:spAutoFit/>
          </a:bodyPr>
          <a:lstStyle/>
          <a:p>
            <a:pPr indent="355600" algn="ctr"/>
            <a:r>
              <a:rPr lang="en-US" sz="1400" b="1" dirty="0">
                <a:solidFill>
                  <a:srgbClr val="002060"/>
                </a:solidFill>
                <a:latin typeface="Georgia" pitchFamily="18" charset="0"/>
                <a:cs typeface="Times New Roman" pitchFamily="18" charset="0"/>
              </a:rPr>
              <a:t>РАСХОДЫ </a:t>
            </a:r>
            <a:endParaRPr lang="ru-RU" sz="1400" dirty="0"/>
          </a:p>
          <a:p>
            <a:pPr indent="355600" algn="ctr" eaLnBrk="0" hangingPunct="0"/>
            <a:r>
              <a:rPr lang="ru-RU" sz="1400" b="1" dirty="0">
                <a:solidFill>
                  <a:srgbClr val="002060"/>
                </a:solidFill>
                <a:latin typeface="Georgia" pitchFamily="18" charset="0"/>
                <a:cs typeface="Times New Roman" pitchFamily="18" charset="0"/>
              </a:rPr>
              <a:t>БЮДЖЕТА ПУГАЧЕВСКОГО МУНИЦИПАЛЬНОГО РАЙОНА </a:t>
            </a:r>
          </a:p>
          <a:p>
            <a:pPr indent="355600" algn="ctr" eaLnBrk="0" hangingPunct="0"/>
            <a:r>
              <a:rPr lang="ru-RU" sz="1400" b="1" dirty="0">
                <a:solidFill>
                  <a:srgbClr val="002060"/>
                </a:solidFill>
                <a:latin typeface="Georgia" pitchFamily="18" charset="0"/>
                <a:cs typeface="Times New Roman" pitchFamily="18" charset="0"/>
              </a:rPr>
              <a:t>ЗА </a:t>
            </a:r>
            <a:r>
              <a:rPr lang="ru-RU" sz="1400" b="1" dirty="0" smtClean="0">
                <a:solidFill>
                  <a:srgbClr val="002060"/>
                </a:solidFill>
                <a:latin typeface="Georgia" pitchFamily="18" charset="0"/>
                <a:cs typeface="Times New Roman" pitchFamily="18" charset="0"/>
              </a:rPr>
              <a:t>2022 </a:t>
            </a:r>
            <a:r>
              <a:rPr lang="ru-RU" sz="1400" b="1" dirty="0">
                <a:solidFill>
                  <a:srgbClr val="002060"/>
                </a:solidFill>
                <a:latin typeface="Georgia" pitchFamily="18" charset="0"/>
                <a:cs typeface="Times New Roman" pitchFamily="18" charset="0"/>
              </a:rPr>
              <a:t>ГОД</a:t>
            </a:r>
            <a:endParaRPr lang="ru-RU" sz="1400" dirty="0"/>
          </a:p>
          <a:p>
            <a:pPr indent="355600" algn="r" eaLnBrk="0" hangingPunct="0"/>
            <a:r>
              <a:rPr lang="ru-RU" sz="1400" dirty="0">
                <a:solidFill>
                  <a:srgbClr val="000000"/>
                </a:solidFill>
                <a:latin typeface="Times New Roman" pitchFamily="18" charset="0"/>
                <a:cs typeface="Times New Roman" pitchFamily="18" charset="0"/>
              </a:rPr>
              <a:t>Таблица 3</a:t>
            </a:r>
            <a:endParaRPr lang="ru-RU" sz="600" dirty="0"/>
          </a:p>
          <a:p>
            <a:pPr indent="355600" algn="ctr" eaLnBrk="0" hangingPunct="0"/>
            <a:r>
              <a:rPr lang="ru-RU" sz="1400" b="1" dirty="0">
                <a:latin typeface="Times New Roman" pitchFamily="18" charset="0"/>
                <a:cs typeface="Times New Roman" pitchFamily="18" charset="0"/>
              </a:rPr>
              <a:t>Анализ исполнения расходной части бюджета Пугачевского муниципального района </a:t>
            </a:r>
          </a:p>
          <a:p>
            <a:pPr indent="355600" algn="ctr" eaLnBrk="0" hangingPunct="0"/>
            <a:r>
              <a:rPr lang="ru-RU" sz="1400" b="1" dirty="0">
                <a:latin typeface="Times New Roman" pitchFamily="18" charset="0"/>
                <a:cs typeface="Times New Roman" pitchFamily="18" charset="0"/>
              </a:rPr>
              <a:t>в </a:t>
            </a:r>
            <a:r>
              <a:rPr lang="ru-RU" sz="1400" b="1" dirty="0" smtClean="0">
                <a:latin typeface="Times New Roman" pitchFamily="18" charset="0"/>
                <a:cs typeface="Times New Roman" pitchFamily="18" charset="0"/>
              </a:rPr>
              <a:t>2022 </a:t>
            </a:r>
            <a:r>
              <a:rPr lang="ru-RU" sz="1400" b="1" dirty="0">
                <a:latin typeface="Times New Roman" pitchFamily="18" charset="0"/>
                <a:cs typeface="Times New Roman" pitchFamily="18" charset="0"/>
              </a:rPr>
              <a:t>году</a:t>
            </a:r>
            <a:r>
              <a:rPr lang="ru-RU" sz="1400" dirty="0">
                <a:latin typeface="Times New Roman" pitchFamily="18" charset="0"/>
                <a:cs typeface="Times New Roman" pitchFamily="18" charset="0"/>
              </a:rPr>
              <a:t>                                                                                       </a:t>
            </a:r>
          </a:p>
          <a:p>
            <a:pPr indent="355600" algn="ctr" eaLnBrk="0" hangingPunct="0"/>
            <a:r>
              <a:rPr lang="ru-RU" sz="1400" dirty="0">
                <a:solidFill>
                  <a:srgbClr val="000000"/>
                </a:solidFill>
                <a:latin typeface="Times New Roman" pitchFamily="18" charset="0"/>
                <a:cs typeface="Times New Roman" pitchFamily="18" charset="0"/>
              </a:rPr>
              <a:t>                                                                                                                                                               </a:t>
            </a:r>
            <a:r>
              <a:rPr lang="en-US" sz="1000" dirty="0" err="1">
                <a:solidFill>
                  <a:srgbClr val="000000"/>
                </a:solidFill>
                <a:latin typeface="Times New Roman" pitchFamily="18" charset="0"/>
                <a:cs typeface="Times New Roman" pitchFamily="18" charset="0"/>
              </a:rPr>
              <a:t>тыс</a:t>
            </a:r>
            <a:r>
              <a:rPr lang="en-US" sz="1000" dirty="0">
                <a:solidFill>
                  <a:srgbClr val="000000"/>
                </a:solidFill>
                <a:latin typeface="Times New Roman" pitchFamily="18" charset="0"/>
                <a:cs typeface="Times New Roman" pitchFamily="18" charset="0"/>
              </a:rPr>
              <a:t>. </a:t>
            </a:r>
            <a:r>
              <a:rPr lang="en-US" sz="1000" dirty="0" err="1">
                <a:solidFill>
                  <a:srgbClr val="000000"/>
                </a:solidFill>
                <a:latin typeface="Times New Roman" pitchFamily="18" charset="0"/>
                <a:cs typeface="Times New Roman" pitchFamily="18" charset="0"/>
              </a:rPr>
              <a:t>рублей</a:t>
            </a:r>
            <a:endParaRPr lang="en-US" sz="1000" dirty="0"/>
          </a:p>
        </p:txBody>
      </p:sp>
      <p:graphicFrame>
        <p:nvGraphicFramePr>
          <p:cNvPr id="4" name="Таблица 3"/>
          <p:cNvGraphicFramePr>
            <a:graphicFrameLocks noGrp="1"/>
          </p:cNvGraphicFramePr>
          <p:nvPr/>
        </p:nvGraphicFramePr>
        <p:xfrm>
          <a:off x="357188" y="1714500"/>
          <a:ext cx="8572560" cy="4677264"/>
        </p:xfrm>
        <a:graphic>
          <a:graphicData uri="http://schemas.openxmlformats.org/drawingml/2006/table">
            <a:tbl>
              <a:tblPr/>
              <a:tblGrid>
                <a:gridCol w="3429024"/>
                <a:gridCol w="500066"/>
                <a:gridCol w="500066"/>
                <a:gridCol w="785818"/>
                <a:gridCol w="857256"/>
                <a:gridCol w="571504"/>
                <a:gridCol w="1928826"/>
              </a:tblGrid>
              <a:tr h="579118">
                <a:tc>
                  <a:txBody>
                    <a:bodyPr/>
                    <a:lstStyle/>
                    <a:p>
                      <a:pPr algn="ctr" fontAlgn="b"/>
                      <a:r>
                        <a:rPr lang="ru-RU" sz="1100" b="1" i="0" u="none" strike="noStrike" dirty="0" smtClean="0">
                          <a:solidFill>
                            <a:srgbClr val="000000"/>
                          </a:solidFill>
                          <a:latin typeface="Times New Roman"/>
                        </a:rPr>
                        <a:t>Наименование</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Раз</a:t>
                      </a:r>
                    </a:p>
                    <a:p>
                      <a:pPr algn="ctr" fontAlgn="b"/>
                      <a:r>
                        <a:rPr lang="ru-RU" sz="1100" b="1" i="0" u="none" strike="noStrike" dirty="0" smtClean="0">
                          <a:solidFill>
                            <a:srgbClr val="000000"/>
                          </a:solidFill>
                          <a:latin typeface="Times New Roman"/>
                        </a:rPr>
                        <a:t>дел</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Под</a:t>
                      </a:r>
                    </a:p>
                    <a:p>
                      <a:pPr algn="ctr" fontAlgn="b"/>
                      <a:r>
                        <a:rPr lang="ru-RU" sz="1100" b="1" i="0" u="none" strike="noStrike" dirty="0" smtClean="0">
                          <a:solidFill>
                            <a:srgbClr val="000000"/>
                          </a:solidFill>
                          <a:latin typeface="Times New Roman"/>
                        </a:rPr>
                        <a:t>Раз</a:t>
                      </a:r>
                    </a:p>
                    <a:p>
                      <a:pPr algn="ctr" fontAlgn="b"/>
                      <a:r>
                        <a:rPr lang="ru-RU" sz="1100" b="1" i="0" u="none" strike="noStrike" dirty="0" smtClean="0">
                          <a:solidFill>
                            <a:srgbClr val="000000"/>
                          </a:solidFill>
                          <a:latin typeface="Times New Roman"/>
                        </a:rPr>
                        <a:t>дел</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План </a:t>
                      </a:r>
                      <a:r>
                        <a:rPr lang="ru-RU" sz="1100" b="1" i="0" u="none" strike="noStrike" dirty="0">
                          <a:solidFill>
                            <a:srgbClr val="000000"/>
                          </a:solidFill>
                          <a:latin typeface="Times New Roman"/>
                        </a:rPr>
                        <a:t>на  </a:t>
                      </a:r>
                      <a:r>
                        <a:rPr lang="ru-RU" sz="1100" b="1" i="0" u="none" strike="noStrike" dirty="0" smtClean="0">
                          <a:solidFill>
                            <a:srgbClr val="000000"/>
                          </a:solidFill>
                          <a:latin typeface="Times New Roman"/>
                        </a:rPr>
                        <a:t>2022 </a:t>
                      </a:r>
                      <a:r>
                        <a:rPr lang="ru-RU" sz="1100" b="1" i="0" u="none" strike="noStrike" dirty="0">
                          <a:solidFill>
                            <a:srgbClr val="000000"/>
                          </a:solidFill>
                          <a:latin typeface="Times New Roman"/>
                        </a:rPr>
                        <a:t>год</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Отчет</a:t>
                      </a:r>
                      <a:r>
                        <a:rPr lang="ru-RU" sz="1100" b="1" i="0" u="none" strike="noStrike" baseline="0" dirty="0" smtClean="0">
                          <a:solidFill>
                            <a:srgbClr val="000000"/>
                          </a:solidFill>
                          <a:latin typeface="Times New Roman"/>
                        </a:rPr>
                        <a:t> </a:t>
                      </a:r>
                      <a:r>
                        <a:rPr lang="ru-RU" sz="1100" b="1" i="0" u="none" strike="noStrike" dirty="0" smtClean="0">
                          <a:solidFill>
                            <a:srgbClr val="000000"/>
                          </a:solidFill>
                          <a:latin typeface="Times New Roman"/>
                        </a:rPr>
                        <a:t>2022 года (факт)</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исполнения</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Причина отклонения исполнения от плановых</a:t>
                      </a:r>
                      <a:r>
                        <a:rPr lang="ru-RU" sz="1100" b="1" i="0" u="none" strike="noStrike" baseline="0" dirty="0" smtClean="0">
                          <a:solidFill>
                            <a:srgbClr val="000000"/>
                          </a:solidFill>
                          <a:latin typeface="Times New Roman"/>
                        </a:rPr>
                        <a:t> назначений</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301">
                <a:tc>
                  <a:txBody>
                    <a:bodyPr/>
                    <a:lstStyle/>
                    <a:p>
                      <a:pPr algn="l" fontAlgn="b"/>
                      <a:r>
                        <a:rPr lang="ru-RU" sz="1200" b="1" i="0" u="none" strike="noStrike">
                          <a:solidFill>
                            <a:srgbClr val="000000"/>
                          </a:solidFill>
                          <a:latin typeface="Times New Roman"/>
                        </a:rPr>
                        <a:t>Общегосударственные вопросы</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97 613,2</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91 771,7</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94,0</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680866">
                <a:tc>
                  <a:txBody>
                    <a:bodyPr/>
                    <a:lstStyle/>
                    <a:p>
                      <a:pPr algn="l" fontAlgn="b"/>
                      <a:r>
                        <a:rPr lang="ru-RU" sz="1200" b="0" i="0" u="none" strike="noStrike" dirty="0">
                          <a:solidFill>
                            <a:srgbClr val="000000"/>
                          </a:solidFill>
                          <a:latin typeface="Times New Roman"/>
                        </a:rPr>
                        <a:t>Функционирование высшего должностного лица субъекта Российской Федерации и муниципального образования</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2 780,2</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2 691,7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96,8</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32168">
                <a:tc>
                  <a:txBody>
                    <a:bodyPr/>
                    <a:lstStyle/>
                    <a:p>
                      <a:pPr algn="l" fontAlgn="b"/>
                      <a:r>
                        <a:rPr lang="ru-RU" sz="1200" b="0" i="0" u="none" strike="noStrike" dirty="0">
                          <a:solidFill>
                            <a:srgbClr val="000000"/>
                          </a:solidFill>
                          <a:latin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722,2</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683,0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94,6</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6">
                <a:tc>
                  <a:txBody>
                    <a:bodyPr/>
                    <a:lstStyle/>
                    <a:p>
                      <a:pPr algn="l" fontAlgn="b"/>
                      <a:r>
                        <a:rPr lang="ru-RU" sz="1200" b="0" i="0" u="none" strike="noStrike" dirty="0">
                          <a:solidFill>
                            <a:srgbClr val="000000"/>
                          </a:solidFill>
                          <a:latin typeface="Times New Roman"/>
                        </a:rPr>
                        <a:t>Функционирование Правительства Российской Федерации, высших исполнительных органов государственной власти субъектов Российской Федерации, местных администраций</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51 731,7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48 480,6</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b"/>
                      <a:r>
                        <a:rPr lang="ru-RU" sz="1200" b="0" i="0" u="none" strike="noStrike" dirty="0">
                          <a:solidFill>
                            <a:srgbClr val="000000"/>
                          </a:solidFill>
                          <a:latin typeface="Times New Roman"/>
                        </a:rPr>
                        <a:t>Судебная система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48,1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48,1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14380">
                <a:tc>
                  <a:txBody>
                    <a:bodyPr/>
                    <a:lstStyle/>
                    <a:p>
                      <a:pPr algn="l" fontAlgn="b"/>
                      <a:r>
                        <a:rPr lang="ru-RU" sz="1200" b="0" i="0" u="none" strike="noStrike" dirty="0">
                          <a:solidFill>
                            <a:srgbClr val="000000"/>
                          </a:solidFill>
                          <a:latin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17 164,6</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16 287,6</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94,9</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2423">
                <a:tc>
                  <a:txBody>
                    <a:bodyPr/>
                    <a:lstStyle/>
                    <a:p>
                      <a:pPr algn="l" fontAlgn="b"/>
                      <a:r>
                        <a:rPr lang="ru-RU" sz="1200" b="0" i="0" u="none" strike="noStrike" dirty="0">
                          <a:solidFill>
                            <a:srgbClr val="000000"/>
                          </a:solidFill>
                          <a:latin typeface="Times New Roman"/>
                        </a:rPr>
                        <a:t>Другие общегосударственные вопросы</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25 166,4</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23 580,7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428625" y="173038"/>
          <a:ext cx="8429684" cy="6292401"/>
        </p:xfrm>
        <a:graphic>
          <a:graphicData uri="http://schemas.openxmlformats.org/drawingml/2006/table">
            <a:tbl>
              <a:tblPr/>
              <a:tblGrid>
                <a:gridCol w="3000395"/>
                <a:gridCol w="571504"/>
                <a:gridCol w="500066"/>
                <a:gridCol w="785818"/>
                <a:gridCol w="785818"/>
                <a:gridCol w="500066"/>
                <a:gridCol w="2286017"/>
              </a:tblGrid>
              <a:tr h="253280">
                <a:tc>
                  <a:txBody>
                    <a:bodyPr/>
                    <a:lstStyle/>
                    <a:p>
                      <a:pPr algn="l" fontAlgn="b"/>
                      <a:r>
                        <a:rPr lang="ru-RU" sz="1200" b="1" i="0" u="none" strike="noStrike" dirty="0">
                          <a:solidFill>
                            <a:srgbClr val="000000"/>
                          </a:solidFill>
                          <a:latin typeface="Times New Roman"/>
                        </a:rPr>
                        <a:t>Национальная экономика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65 158,2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64 600,2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99,1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579271">
                <a:tc>
                  <a:txBody>
                    <a:bodyPr/>
                    <a:lstStyle/>
                    <a:p>
                      <a:pPr algn="l" fontAlgn="b"/>
                      <a:r>
                        <a:rPr lang="ru-RU" sz="1200" b="0" i="0" u="none" strike="noStrike" dirty="0">
                          <a:solidFill>
                            <a:srgbClr val="000000"/>
                          </a:solidFill>
                          <a:latin typeface="Times New Roman"/>
                        </a:rPr>
                        <a:t>Сельское хозяйство и рыболовство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726,8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725,6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dirty="0" smtClean="0">
                          <a:latin typeface="Times New Roman" pitchFamily="18" charset="0"/>
                          <a:cs typeface="Times New Roman" pitchFamily="18" charset="0"/>
                        </a:rPr>
                        <a:t>Отсутствие потребности в субвенций по организации мероприятий при осуществлении деятельности по обращению с животными без владельцев</a:t>
                      </a:r>
                      <a:endParaRPr lang="ru-RU" sz="1000" b="0" i="0" u="none" strike="noStrike" dirty="0" smtClean="0">
                        <a:solidFill>
                          <a:srgbClr val="000000"/>
                        </a:solidFill>
                        <a:latin typeface="Times New Roman" pitchFamily="18" charset="0"/>
                        <a:cs typeface="Times New Roman" pitchFamily="18" charset="0"/>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513">
                <a:tc>
                  <a:txBody>
                    <a:bodyPr/>
                    <a:lstStyle/>
                    <a:p>
                      <a:pPr algn="l" fontAlgn="b"/>
                      <a:r>
                        <a:rPr lang="ru-RU" sz="1200" b="0" i="0" u="none" strike="noStrike" dirty="0">
                          <a:solidFill>
                            <a:srgbClr val="000000"/>
                          </a:solidFill>
                          <a:latin typeface="Times New Roman"/>
                        </a:rPr>
                        <a:t>Дорожное хозяйство (дорожные фонды)</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58 442,2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58 215,3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b="0" i="0" u="none" strike="noStrike" dirty="0" smtClean="0">
                          <a:solidFill>
                            <a:srgbClr val="000000"/>
                          </a:solidFill>
                          <a:latin typeface="Times New Roman"/>
                        </a:rPr>
                        <a:t>Произведена оплата за фактически выполненные работы.</a:t>
                      </a:r>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864">
                <a:tc>
                  <a:txBody>
                    <a:bodyPr/>
                    <a:lstStyle/>
                    <a:p>
                      <a:pPr algn="l" fontAlgn="b"/>
                      <a:r>
                        <a:rPr lang="ru-RU" sz="1200" b="0" i="0" u="none" strike="noStrike" dirty="0">
                          <a:solidFill>
                            <a:srgbClr val="000000"/>
                          </a:solidFill>
                          <a:latin typeface="Times New Roman"/>
                        </a:rPr>
                        <a:t>Другие вопросы в области национальной экономики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5 989,2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5 659,3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316">
                <a:tc>
                  <a:txBody>
                    <a:bodyPr/>
                    <a:lstStyle/>
                    <a:p>
                      <a:pPr algn="l" fontAlgn="b"/>
                      <a:r>
                        <a:rPr lang="ru-RU" sz="1200" b="1" i="0" u="none" strike="noStrike">
                          <a:solidFill>
                            <a:srgbClr val="000000"/>
                          </a:solidFill>
                          <a:latin typeface="Times New Roman"/>
                        </a:rPr>
                        <a:t>Жилищно-коммунальное хозяйство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1 153,7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1 153,7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92513">
                <a:tc>
                  <a:txBody>
                    <a:bodyPr/>
                    <a:lstStyle/>
                    <a:p>
                      <a:pPr algn="l" fontAlgn="b"/>
                      <a:r>
                        <a:rPr lang="ru-RU" sz="1200" b="0" i="0" u="none" strike="noStrike" dirty="0">
                          <a:solidFill>
                            <a:srgbClr val="000000"/>
                          </a:solidFill>
                          <a:latin typeface="Times New Roman"/>
                        </a:rPr>
                        <a:t>Коммунальное хозяйство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1 153,7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1 153,7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ru-RU" sz="1000" b="0" i="0" u="none" strike="noStrike" dirty="0" smtClean="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8592">
                <a:tc>
                  <a:txBody>
                    <a:bodyPr/>
                    <a:lstStyle/>
                    <a:p>
                      <a:pPr algn="l" fontAlgn="b"/>
                      <a:r>
                        <a:rPr lang="ru-RU" sz="1200" b="1" i="0" u="none" strike="noStrike" dirty="0">
                          <a:solidFill>
                            <a:srgbClr val="000000"/>
                          </a:solidFill>
                          <a:latin typeface="Times New Roman"/>
                        </a:rPr>
                        <a:t>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917 831,1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893 899,6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97,4</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188592">
                <a:tc>
                  <a:txBody>
                    <a:bodyPr/>
                    <a:lstStyle/>
                    <a:p>
                      <a:pPr algn="l" fontAlgn="b"/>
                      <a:r>
                        <a:rPr lang="ru-RU" sz="1200" b="0" i="0" u="none" strike="noStrike" dirty="0">
                          <a:solidFill>
                            <a:srgbClr val="000000"/>
                          </a:solidFill>
                          <a:latin typeface="Times New Roman"/>
                        </a:rPr>
                        <a:t>Дошкольное 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219 544,4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207 923,8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b"/>
                      <a:r>
                        <a:rPr lang="ru-RU" sz="1000" b="0" i="0" u="none" strike="noStrike" baseline="0" dirty="0" smtClean="0">
                          <a:solidFill>
                            <a:srgbClr val="000000"/>
                          </a:solidFill>
                          <a:latin typeface="Times New Roman"/>
                        </a:rPr>
                        <a:t>Остались неисполненными бюджетные ассигнования в основном  по оплате коммунальных услуг в связи с частичной оплатой </a:t>
                      </a:r>
                      <a:r>
                        <a:rPr lang="ru-RU" sz="1000" b="0" i="0" u="none" strike="noStrike" baseline="0" dirty="0" err="1" smtClean="0">
                          <a:solidFill>
                            <a:srgbClr val="000000"/>
                          </a:solidFill>
                          <a:latin typeface="Times New Roman"/>
                        </a:rPr>
                        <a:t>теплоэнергии</a:t>
                      </a:r>
                      <a:r>
                        <a:rPr lang="ru-RU" sz="1000" b="0" i="0" u="none" strike="noStrike" baseline="0" dirty="0" smtClean="0">
                          <a:solidFill>
                            <a:srgbClr val="000000"/>
                          </a:solidFill>
                          <a:latin typeface="Times New Roman"/>
                        </a:rPr>
                        <a:t> за декабрь 2022 года и </a:t>
                      </a:r>
                      <a:r>
                        <a:rPr lang="ru-RU" sz="1000" b="0" i="0" u="none" strike="noStrike" dirty="0" smtClean="0">
                          <a:solidFill>
                            <a:srgbClr val="000000"/>
                          </a:solidFill>
                          <a:latin typeface="Times New Roman"/>
                        </a:rPr>
                        <a:t>второй половины заработной платы за декабрь 2022 года.</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Оплата произведена по фактически полученным объемам финансирования из областного бюджета.</a:t>
                      </a:r>
                      <a:endParaRPr lang="ru-RU" sz="1000" b="0" i="0" u="none" strike="noStrike" baseline="0"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269">
                <a:tc>
                  <a:txBody>
                    <a:bodyPr/>
                    <a:lstStyle/>
                    <a:p>
                      <a:pPr algn="l" fontAlgn="b"/>
                      <a:r>
                        <a:rPr lang="ru-RU" sz="1200" b="0" i="0" u="none" strike="noStrike">
                          <a:solidFill>
                            <a:srgbClr val="000000"/>
                          </a:solidFill>
                          <a:latin typeface="Times New Roman"/>
                        </a:rPr>
                        <a:t>Общее 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613 866,0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607 674,3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872">
                <a:tc>
                  <a:txBody>
                    <a:bodyPr/>
                    <a:lstStyle/>
                    <a:p>
                      <a:pPr algn="l" fontAlgn="b"/>
                      <a:r>
                        <a:rPr lang="ru-RU" sz="1200" b="0" i="0" u="none" strike="noStrike" dirty="0">
                          <a:solidFill>
                            <a:srgbClr val="000000"/>
                          </a:solidFill>
                          <a:latin typeface="Times New Roman"/>
                        </a:rPr>
                        <a:t>Дополнительное образование детей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40 573,9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36 858,8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90,8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2300">
                <a:tc>
                  <a:txBody>
                    <a:bodyPr/>
                    <a:lstStyle/>
                    <a:p>
                      <a:pPr algn="l" fontAlgn="b"/>
                      <a:r>
                        <a:rPr lang="ru-RU" sz="1200" b="0" i="0" u="none" strike="noStrike" dirty="0" smtClean="0">
                          <a:solidFill>
                            <a:srgbClr val="000000"/>
                          </a:solidFill>
                          <a:latin typeface="Times New Roman"/>
                        </a:rPr>
                        <a:t>Профессиональная подготовка, переподготовка</a:t>
                      </a:r>
                      <a:r>
                        <a:rPr lang="ru-RU" sz="1200" b="0" i="0" u="none" strike="noStrike" baseline="0" dirty="0" smtClean="0">
                          <a:solidFill>
                            <a:srgbClr val="000000"/>
                          </a:solidFill>
                          <a:latin typeface="Times New Roman"/>
                        </a:rPr>
                        <a:t> и повышение квалификации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07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92,8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59,3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63,9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r>
              <a:tr h="177809">
                <a:tc>
                  <a:txBody>
                    <a:bodyPr/>
                    <a:lstStyle/>
                    <a:p>
                      <a:pPr algn="l" fontAlgn="b"/>
                      <a:r>
                        <a:rPr lang="ru-RU" sz="1200" b="0" i="0" u="none" strike="noStrike">
                          <a:solidFill>
                            <a:srgbClr val="000000"/>
                          </a:solidFill>
                          <a:latin typeface="Times New Roman"/>
                        </a:rPr>
                        <a:t>Молодежная политика и оздоровление детей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7 714,6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7 714,6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513">
                <a:tc>
                  <a:txBody>
                    <a:bodyPr/>
                    <a:lstStyle/>
                    <a:p>
                      <a:pPr algn="l" fontAlgn="b"/>
                      <a:r>
                        <a:rPr lang="ru-RU" sz="1200" b="0" i="0" u="none" strike="noStrike">
                          <a:solidFill>
                            <a:srgbClr val="000000"/>
                          </a:solidFill>
                          <a:latin typeface="Times New Roman"/>
                        </a:rPr>
                        <a:t>Другие вопросы в области образования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36 039,4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33 668,8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872">
                <a:tc>
                  <a:txBody>
                    <a:bodyPr/>
                    <a:lstStyle/>
                    <a:p>
                      <a:pPr algn="l" fontAlgn="b"/>
                      <a:r>
                        <a:rPr lang="ru-RU" sz="1200" b="1" i="0" u="none" strike="noStrike">
                          <a:solidFill>
                            <a:srgbClr val="000000"/>
                          </a:solidFill>
                          <a:latin typeface="Times New Roman"/>
                        </a:rPr>
                        <a:t>Культура и кинематография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143 266,4</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137 169,6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95,7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92513">
                <a:tc>
                  <a:txBody>
                    <a:bodyPr/>
                    <a:lstStyle/>
                    <a:p>
                      <a:pPr algn="l" fontAlgn="b"/>
                      <a:r>
                        <a:rPr lang="ru-RU" sz="1200" b="0" i="0" u="none" strike="noStrike" dirty="0">
                          <a:solidFill>
                            <a:srgbClr val="000000"/>
                          </a:solidFill>
                          <a:latin typeface="Times New Roman"/>
                        </a:rPr>
                        <a:t>Культура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117 863,3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113 036,2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95,9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b="0" i="0" u="none" strike="noStrike" dirty="0" smtClean="0">
                          <a:solidFill>
                            <a:srgbClr val="000000"/>
                          </a:solidFill>
                          <a:latin typeface="Times New Roman"/>
                        </a:rPr>
                        <a:t>В основном остались неисполненными бюджетные ассигнования по оплате коммунальных услуг в связи с частичной оплатой </a:t>
                      </a:r>
                      <a:r>
                        <a:rPr lang="ru-RU" sz="1000" b="0" i="0" u="none" strike="noStrike" dirty="0" err="1" smtClean="0">
                          <a:solidFill>
                            <a:srgbClr val="000000"/>
                          </a:solidFill>
                          <a:latin typeface="Times New Roman"/>
                        </a:rPr>
                        <a:t>теплоэнергии</a:t>
                      </a:r>
                      <a:r>
                        <a:rPr lang="ru-RU" sz="1000" b="0" i="0" u="none" strike="noStrike" dirty="0" smtClean="0">
                          <a:solidFill>
                            <a:srgbClr val="000000"/>
                          </a:solidFill>
                          <a:latin typeface="Times New Roman"/>
                        </a:rPr>
                        <a:t> за декабрь 2022 года и второй половины заработной платы за декабрь 2022 года</a:t>
                      </a:r>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5344">
                <a:tc>
                  <a:txBody>
                    <a:bodyPr/>
                    <a:lstStyle/>
                    <a:p>
                      <a:pPr algn="l" fontAlgn="b"/>
                      <a:r>
                        <a:rPr lang="ru-RU" sz="1200" b="0" i="0" u="none" strike="noStrike" dirty="0">
                          <a:solidFill>
                            <a:srgbClr val="000000"/>
                          </a:solidFill>
                          <a:latin typeface="Times New Roman"/>
                        </a:rPr>
                        <a:t>Другие вопросы в области культуры, кинематографии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25 403,1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24 133,4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95,0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6580">
                <a:tc>
                  <a:txBody>
                    <a:bodyPr/>
                    <a:lstStyle/>
                    <a:p>
                      <a:pPr algn="l" fontAlgn="b"/>
                      <a:r>
                        <a:rPr lang="ru-RU" sz="1200" b="1" i="0" u="none" strike="noStrike">
                          <a:solidFill>
                            <a:srgbClr val="000000"/>
                          </a:solidFill>
                          <a:latin typeface="Times New Roman"/>
                        </a:rPr>
                        <a:t>Социальная политика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26 713,6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26 168,8</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98,0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188592">
                <a:tc>
                  <a:txBody>
                    <a:bodyPr/>
                    <a:lstStyle/>
                    <a:p>
                      <a:pPr algn="l" fontAlgn="b"/>
                      <a:r>
                        <a:rPr lang="ru-RU" sz="1200" b="0" i="0" u="none" strike="noStrike">
                          <a:solidFill>
                            <a:srgbClr val="000000"/>
                          </a:solidFill>
                          <a:latin typeface="Times New Roman"/>
                        </a:rPr>
                        <a:t>Пенсионное обеспечение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5 620,0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5 620,0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5892">
                <a:tc>
                  <a:txBody>
                    <a:bodyPr/>
                    <a:lstStyle/>
                    <a:p>
                      <a:pPr algn="l" fontAlgn="b"/>
                      <a:r>
                        <a:rPr lang="ru-RU" sz="1200" b="0" i="0" u="none" strike="noStrike" dirty="0">
                          <a:solidFill>
                            <a:srgbClr val="000000"/>
                          </a:solidFill>
                          <a:latin typeface="Times New Roman"/>
                        </a:rPr>
                        <a:t>Социальное обеспечение населения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6 279,1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5 810,3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92,5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b="0" i="0" u="none" strike="noStrike" dirty="0" smtClean="0">
                          <a:solidFill>
                            <a:srgbClr val="000000"/>
                          </a:solidFill>
                          <a:latin typeface="Times New Roman"/>
                        </a:rPr>
                        <a:t>Неисполнение связано с заявительным характером выплат пособий и компенсаций</a:t>
                      </a:r>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571500" y="5072063"/>
            <a:ext cx="8320980" cy="1570037"/>
          </a:xfrm>
          <a:prstGeom prst="rect">
            <a:avLst/>
          </a:prstGeom>
          <a:noFill/>
          <a:ln w="9525">
            <a:noFill/>
            <a:miter lim="800000"/>
            <a:headEnd/>
            <a:tailEnd/>
          </a:ln>
        </p:spPr>
        <p:txBody>
          <a:bodyPr wrap="square" anchor="ctr">
            <a:spAutoFit/>
          </a:bodyPr>
          <a:lstStyle/>
          <a:p>
            <a:pPr indent="449263" algn="just"/>
            <a:r>
              <a:rPr lang="ru-RU" sz="1600" dirty="0">
                <a:latin typeface="Times New Roman" pitchFamily="18" charset="0"/>
                <a:cs typeface="Times New Roman" pitchFamily="18" charset="0"/>
              </a:rPr>
              <a:t>Бюджет Пугачевского муниципального района по расходам в </a:t>
            </a:r>
            <a:r>
              <a:rPr lang="ru-RU" sz="1600" dirty="0" smtClean="0">
                <a:latin typeface="Times New Roman" pitchFamily="18" charset="0"/>
                <a:cs typeface="Times New Roman" pitchFamily="18" charset="0"/>
              </a:rPr>
              <a:t>2022 </a:t>
            </a:r>
            <a:r>
              <a:rPr lang="ru-RU" sz="1600" dirty="0">
                <a:latin typeface="Times New Roman" pitchFamily="18" charset="0"/>
                <a:cs typeface="Times New Roman" pitchFamily="18" charset="0"/>
              </a:rPr>
              <a:t>году  исполнен на </a:t>
            </a:r>
            <a:r>
              <a:rPr lang="ru-RU" sz="1600" dirty="0" smtClean="0">
                <a:latin typeface="Times New Roman" pitchFamily="18" charset="0"/>
                <a:cs typeface="Times New Roman" pitchFamily="18" charset="0"/>
              </a:rPr>
              <a:t>97,1 процента или 1 230 831,0 тыс. рублей при плане 1 267 803,6 тыс. рублей. </a:t>
            </a:r>
            <a:endParaRPr lang="ru-RU" sz="1600" dirty="0">
              <a:latin typeface="Times New Roman" pitchFamily="18" charset="0"/>
              <a:cs typeface="Times New Roman" pitchFamily="18" charset="0"/>
            </a:endParaRPr>
          </a:p>
          <a:p>
            <a:pPr indent="449263" algn="just"/>
            <a:endParaRPr lang="en-US" sz="1600" i="1" dirty="0">
              <a:solidFill>
                <a:srgbClr val="FF0000"/>
              </a:solidFill>
              <a:latin typeface="Times New Roman" pitchFamily="18" charset="0"/>
              <a:cs typeface="Times New Roman" pitchFamily="18" charset="0"/>
            </a:endParaRPr>
          </a:p>
          <a:p>
            <a:pPr indent="449263" algn="just"/>
            <a:r>
              <a:rPr lang="ru-RU" sz="1600" dirty="0">
                <a:latin typeface="Times New Roman" pitchFamily="18" charset="0"/>
                <a:cs typeface="Times New Roman" pitchFamily="18" charset="0"/>
              </a:rPr>
              <a:t>Расходы  на социальную сферу (на образование, культуру, социальную политику, физическую культуру) исполнены в объеме  1 </a:t>
            </a:r>
            <a:r>
              <a:rPr lang="ru-RU" sz="1600" dirty="0" smtClean="0">
                <a:latin typeface="Times New Roman" pitchFamily="18" charset="0"/>
                <a:cs typeface="Times New Roman" pitchFamily="18" charset="0"/>
              </a:rPr>
              <a:t>067 289,7 </a:t>
            </a:r>
            <a:r>
              <a:rPr lang="ru-RU" sz="1600" dirty="0">
                <a:latin typeface="Times New Roman" pitchFamily="18" charset="0"/>
                <a:cs typeface="Times New Roman" pitchFamily="18" charset="0"/>
              </a:rPr>
              <a:t>тыс. рублей или </a:t>
            </a:r>
            <a:r>
              <a:rPr lang="ru-RU" sz="1600" dirty="0" smtClean="0">
                <a:latin typeface="Times New Roman" pitchFamily="18" charset="0"/>
                <a:cs typeface="Times New Roman" pitchFamily="18" charset="0"/>
              </a:rPr>
              <a:t>97,2 </a:t>
            </a:r>
            <a:r>
              <a:rPr lang="ru-RU" sz="1600" dirty="0">
                <a:latin typeface="Times New Roman" pitchFamily="18" charset="0"/>
                <a:cs typeface="Times New Roman" pitchFamily="18" charset="0"/>
              </a:rPr>
              <a:t>процента  </a:t>
            </a:r>
            <a:r>
              <a:rPr lang="ru-RU" sz="1600" dirty="0" smtClean="0">
                <a:latin typeface="Times New Roman" pitchFamily="18" charset="0"/>
                <a:cs typeface="Times New Roman" pitchFamily="18" charset="0"/>
              </a:rPr>
              <a:t>от плана </a:t>
            </a:r>
            <a:r>
              <a:rPr lang="en-US"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1 </a:t>
            </a:r>
            <a:r>
              <a:rPr lang="ru-RU" sz="1600" dirty="0" smtClean="0">
                <a:latin typeface="Times New Roman" pitchFamily="18" charset="0"/>
                <a:cs typeface="Times New Roman" pitchFamily="18" charset="0"/>
              </a:rPr>
              <a:t>097 862,8 </a:t>
            </a:r>
            <a:r>
              <a:rPr lang="ru-RU" sz="1600" dirty="0">
                <a:latin typeface="Times New Roman" pitchFamily="18" charset="0"/>
                <a:cs typeface="Times New Roman" pitchFamily="18" charset="0"/>
              </a:rPr>
              <a:t>тыс. рублей.  </a:t>
            </a:r>
          </a:p>
        </p:txBody>
      </p:sp>
      <p:graphicFrame>
        <p:nvGraphicFramePr>
          <p:cNvPr id="5" name="Таблица 4"/>
          <p:cNvGraphicFramePr>
            <a:graphicFrameLocks noGrp="1"/>
          </p:cNvGraphicFramePr>
          <p:nvPr/>
        </p:nvGraphicFramePr>
        <p:xfrm>
          <a:off x="571500" y="357188"/>
          <a:ext cx="8286807" cy="4576259"/>
        </p:xfrm>
        <a:graphic>
          <a:graphicData uri="http://schemas.openxmlformats.org/drawingml/2006/table">
            <a:tbl>
              <a:tblPr/>
              <a:tblGrid>
                <a:gridCol w="2928958"/>
                <a:gridCol w="571504"/>
                <a:gridCol w="500066"/>
                <a:gridCol w="928694"/>
                <a:gridCol w="928694"/>
                <a:gridCol w="571504"/>
                <a:gridCol w="1857387"/>
              </a:tblGrid>
              <a:tr h="285752">
                <a:tc>
                  <a:txBody>
                    <a:bodyPr/>
                    <a:lstStyle/>
                    <a:p>
                      <a:pPr algn="l" fontAlgn="b"/>
                      <a:r>
                        <a:rPr lang="ru-RU" sz="1200" b="0" i="0" u="none" strike="noStrike" dirty="0">
                          <a:solidFill>
                            <a:srgbClr val="000000"/>
                          </a:solidFill>
                          <a:latin typeface="Times New Roman"/>
                        </a:rPr>
                        <a:t>Охрана семьи и детства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14 814,5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14 738,5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99,5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dirty="0" smtClean="0">
                          <a:solidFill>
                            <a:srgbClr val="000000"/>
                          </a:solidFill>
                          <a:latin typeface="Times New Roman"/>
                        </a:rPr>
                        <a:t>Экономия бюджетных ассигнований сложилась в результате уменьшения оставшейся суммы задолженности по ипотечному кредиту одной молодой семьи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5752">
                <a:tc>
                  <a:txBody>
                    <a:bodyPr/>
                    <a:lstStyle/>
                    <a:p>
                      <a:pPr algn="l" fontAlgn="b"/>
                      <a:r>
                        <a:rPr lang="ru-RU" sz="1200" b="1" i="0" u="none" strike="noStrike" dirty="0" smtClean="0">
                          <a:solidFill>
                            <a:srgbClr val="000000"/>
                          </a:solidFill>
                          <a:latin typeface="Times New Roman"/>
                        </a:rPr>
                        <a:t>Физическая культура и спорт</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10 051,7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10 051,7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smtClean="0">
                          <a:solidFill>
                            <a:srgbClr val="000000"/>
                          </a:solidFill>
                          <a:latin typeface="Times New Roman"/>
                        </a:rPr>
                        <a:t>Физическая культура</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01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10 051,7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10 051,7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5752">
                <a:tc>
                  <a:txBody>
                    <a:bodyPr/>
                    <a:lstStyle/>
                    <a:p>
                      <a:pPr algn="l" fontAlgn="b"/>
                      <a:r>
                        <a:rPr lang="ru-RU" sz="1200" b="1" i="0" u="none" strike="noStrike" dirty="0">
                          <a:solidFill>
                            <a:srgbClr val="000000"/>
                          </a:solidFill>
                          <a:latin typeface="Times New Roman"/>
                        </a:rPr>
                        <a:t>Средства массовой информации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2 907,4</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2 907,4</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a:solidFill>
                            <a:srgbClr val="000000"/>
                          </a:solidFill>
                          <a:latin typeface="Times New Roman"/>
                        </a:rPr>
                        <a:t>Периодическая печать и издательства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2 907,4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2 907,4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8628">
                <a:tc>
                  <a:txBody>
                    <a:bodyPr/>
                    <a:lstStyle/>
                    <a:p>
                      <a:pPr algn="l" fontAlgn="b"/>
                      <a:r>
                        <a:rPr lang="ru-RU" sz="1200" b="1" i="0" u="none" strike="noStrike" dirty="0">
                          <a:solidFill>
                            <a:srgbClr val="000000"/>
                          </a:solidFill>
                          <a:latin typeface="Times New Roman"/>
                        </a:rPr>
                        <a:t>Обслуживание государственного и муниципального долга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13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23,2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23,2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428628">
                <a:tc>
                  <a:txBody>
                    <a:bodyPr/>
                    <a:lstStyle/>
                    <a:p>
                      <a:pPr algn="l" fontAlgn="b"/>
                      <a:r>
                        <a:rPr lang="ru-RU" sz="1200" b="0" i="0" u="none" strike="noStrike" dirty="0">
                          <a:solidFill>
                            <a:srgbClr val="000000"/>
                          </a:solidFill>
                          <a:latin typeface="Times New Roman"/>
                        </a:rPr>
                        <a:t>Обслуживание внутреннего государственного и муниципального долга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23,2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23,2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2942">
                <a:tc>
                  <a:txBody>
                    <a:bodyPr/>
                    <a:lstStyle/>
                    <a:p>
                      <a:pPr algn="l" fontAlgn="b"/>
                      <a:r>
                        <a:rPr lang="ru-RU" sz="1200" b="1" i="0" u="none" strike="noStrike" dirty="0">
                          <a:solidFill>
                            <a:srgbClr val="000000"/>
                          </a:solidFill>
                          <a:latin typeface="Times New Roman"/>
                        </a:rPr>
                        <a:t>Межбюджетные трансферты бюджетам субъектов Российской Федерации и муниципальных образований общего характера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14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3</a:t>
                      </a:r>
                      <a:r>
                        <a:rPr lang="ru-RU" sz="1200" b="1" i="0" u="none" strike="noStrike" baseline="0" dirty="0" smtClean="0">
                          <a:solidFill>
                            <a:srgbClr val="000000"/>
                          </a:solidFill>
                          <a:latin typeface="Times New Roman"/>
                        </a:rPr>
                        <a:t> 085,1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3 085,1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642942">
                <a:tc>
                  <a:txBody>
                    <a:bodyPr/>
                    <a:lstStyle/>
                    <a:p>
                      <a:pPr algn="l" fontAlgn="b"/>
                      <a:r>
                        <a:rPr lang="ru-RU" sz="1200" b="0" i="0" u="none" strike="noStrike" dirty="0">
                          <a:solidFill>
                            <a:srgbClr val="000000"/>
                          </a:solidFill>
                          <a:latin typeface="Times New Roman"/>
                        </a:rPr>
                        <a:t>Дотации на выравнивание бюджетной обеспеченности субъектов Российской Федерации и муниципальных образований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3 085,1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3 085,1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901">
                <a:tc gridSpan="3">
                  <a:txBody>
                    <a:bodyPr/>
                    <a:lstStyle/>
                    <a:p>
                      <a:pPr algn="l" fontAlgn="b"/>
                      <a:r>
                        <a:rPr lang="ru-RU" sz="1200" b="1" i="0" u="none" strike="noStrike" dirty="0">
                          <a:solidFill>
                            <a:srgbClr val="000000"/>
                          </a:solidFill>
                          <a:latin typeface="Times New Roman"/>
                        </a:rPr>
                        <a:t>Всего: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hMerge="1">
                  <a:txBody>
                    <a:bodyPr/>
                    <a:lstStyle/>
                    <a:p>
                      <a:endParaRPr lang="ru-RU"/>
                    </a:p>
                  </a:txBody>
                  <a:tcPr/>
                </a:tc>
                <a:tc hMerge="1">
                  <a:txBody>
                    <a:bodyPr/>
                    <a:lstStyle/>
                    <a:p>
                      <a:endParaRPr lang="ru-RU"/>
                    </a:p>
                  </a:txBody>
                  <a:tcPr/>
                </a:tc>
                <a:tc>
                  <a:txBody>
                    <a:bodyPr/>
                    <a:lstStyle/>
                    <a:p>
                      <a:pPr algn="ctr" fontAlgn="b"/>
                      <a:r>
                        <a:rPr lang="ru-RU" sz="1200" b="1" i="0" u="none" strike="noStrike" dirty="0" smtClean="0">
                          <a:solidFill>
                            <a:srgbClr val="000000"/>
                          </a:solidFill>
                          <a:latin typeface="Times New Roman"/>
                        </a:rPr>
                        <a:t>1 267 803,6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1 230 831,0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97,1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714375" y="285750"/>
            <a:ext cx="7929563" cy="2092325"/>
          </a:xfrm>
          <a:prstGeom prst="rect">
            <a:avLst/>
          </a:prstGeom>
          <a:noFill/>
          <a:ln w="9525">
            <a:noFill/>
            <a:miter lim="800000"/>
            <a:headEnd/>
            <a:tailEnd/>
          </a:ln>
          <a:effectLst/>
        </p:spPr>
        <p:txBody>
          <a:bodyPr anchor="ctr">
            <a:spAutoFit/>
          </a:bodyPr>
          <a:lstStyle/>
          <a:p>
            <a:pPr indent="638175" algn="just"/>
            <a:r>
              <a:rPr lang="ru-RU" sz="1600" dirty="0">
                <a:latin typeface="Times New Roman" pitchFamily="18" charset="0"/>
                <a:cs typeface="Times New Roman" pitchFamily="18" charset="0"/>
              </a:rPr>
              <a:t>Доля расходов на оплату труда и коммунальные услуги в социальной сфере –  </a:t>
            </a:r>
            <a:r>
              <a:rPr lang="ru-RU" sz="1600" dirty="0" smtClean="0">
                <a:latin typeface="Times New Roman" pitchFamily="18" charset="0"/>
                <a:cs typeface="Times New Roman" pitchFamily="18" charset="0"/>
              </a:rPr>
              <a:t>907 336,2 </a:t>
            </a:r>
            <a:r>
              <a:rPr lang="ru-RU" sz="1600" dirty="0">
                <a:latin typeface="Times New Roman" pitchFamily="18" charset="0"/>
                <a:cs typeface="Times New Roman" pitchFamily="18" charset="0"/>
              </a:rPr>
              <a:t>тыс. рублей или </a:t>
            </a:r>
            <a:r>
              <a:rPr lang="ru-RU" sz="1600" dirty="0" smtClean="0">
                <a:latin typeface="Times New Roman" pitchFamily="18" charset="0"/>
                <a:cs typeface="Times New Roman" pitchFamily="18" charset="0"/>
              </a:rPr>
              <a:t>85,0 </a:t>
            </a:r>
            <a:r>
              <a:rPr lang="ru-RU" sz="1600" dirty="0">
                <a:latin typeface="Times New Roman" pitchFamily="18" charset="0"/>
                <a:cs typeface="Times New Roman" pitchFamily="18" charset="0"/>
              </a:rPr>
              <a:t>% общих расходов на социальную сферу, в том числе на оплату труда составила </a:t>
            </a:r>
            <a:r>
              <a:rPr lang="ru-RU" sz="1600" dirty="0" smtClean="0">
                <a:latin typeface="Times New Roman" pitchFamily="18" charset="0"/>
                <a:cs typeface="Times New Roman" pitchFamily="18" charset="0"/>
              </a:rPr>
              <a:t>76,3% </a:t>
            </a:r>
            <a:r>
              <a:rPr lang="ru-RU" sz="1600" dirty="0">
                <a:latin typeface="Times New Roman" pitchFamily="18" charset="0"/>
                <a:cs typeface="Times New Roman" pitchFamily="18" charset="0"/>
              </a:rPr>
              <a:t>или </a:t>
            </a:r>
            <a:r>
              <a:rPr lang="ru-RU" sz="1600" dirty="0" smtClean="0">
                <a:latin typeface="Times New Roman" pitchFamily="18" charset="0"/>
                <a:cs typeface="Times New Roman" pitchFamily="18" charset="0"/>
              </a:rPr>
              <a:t>814 811,4 </a:t>
            </a:r>
            <a:r>
              <a:rPr lang="ru-RU" sz="1600" dirty="0">
                <a:latin typeface="Times New Roman" pitchFamily="18" charset="0"/>
                <a:cs typeface="Times New Roman" pitchFamily="18" charset="0"/>
              </a:rPr>
              <a:t>тыс. рублей от общих расходов бюджета на социальную сферу.  Расходы на оплату коммунальных услуг исполнены в объеме           </a:t>
            </a:r>
            <a:r>
              <a:rPr lang="ru-RU" sz="1600" dirty="0" smtClean="0">
                <a:latin typeface="Times New Roman" pitchFamily="18" charset="0"/>
                <a:cs typeface="Times New Roman" pitchFamily="18" charset="0"/>
              </a:rPr>
              <a:t>92 524,8 </a:t>
            </a:r>
            <a:r>
              <a:rPr lang="ru-RU" sz="1600" dirty="0">
                <a:latin typeface="Times New Roman" pitchFamily="18" charset="0"/>
                <a:cs typeface="Times New Roman" pitchFamily="18" charset="0"/>
              </a:rPr>
              <a:t>тыс. рублей, что составляет </a:t>
            </a:r>
            <a:r>
              <a:rPr lang="ru-RU" sz="1600" dirty="0" smtClean="0">
                <a:latin typeface="Times New Roman" pitchFamily="18" charset="0"/>
                <a:cs typeface="Times New Roman" pitchFamily="18" charset="0"/>
              </a:rPr>
              <a:t>8,7% </a:t>
            </a:r>
            <a:r>
              <a:rPr lang="ru-RU" sz="1600" dirty="0">
                <a:latin typeface="Times New Roman" pitchFamily="18" charset="0"/>
                <a:cs typeface="Times New Roman" pitchFamily="18" charset="0"/>
              </a:rPr>
              <a:t>от общих расходов бюджета муниципального района на социальную сферу. </a:t>
            </a:r>
            <a:endParaRPr lang="ru-RU" sz="600" dirty="0"/>
          </a:p>
          <a:p>
            <a:pPr indent="638175" algn="just" eaLnBrk="0" hangingPunct="0"/>
            <a:r>
              <a:rPr lang="ru-RU" sz="1600" dirty="0">
                <a:latin typeface="Times New Roman" pitchFamily="18" charset="0"/>
                <a:cs typeface="Times New Roman" pitchFamily="18" charset="0"/>
              </a:rPr>
              <a:t>В целом по району  расходы распределены следующим образом:</a:t>
            </a:r>
            <a:endParaRPr lang="ru-RU" sz="600" dirty="0"/>
          </a:p>
          <a:p>
            <a:pPr indent="638175" eaLnBrk="0" hangingPunct="0"/>
            <a:endParaRPr lang="ru-RU" dirty="0"/>
          </a:p>
        </p:txBody>
      </p:sp>
      <p:sp>
        <p:nvSpPr>
          <p:cNvPr id="26627" name="Rectangle 3"/>
          <p:cNvSpPr>
            <a:spLocks noChangeArrowheads="1"/>
          </p:cNvSpPr>
          <p:nvPr/>
        </p:nvSpPr>
        <p:spPr bwMode="auto">
          <a:xfrm>
            <a:off x="0" y="4953000"/>
            <a:ext cx="9144000" cy="0"/>
          </a:xfrm>
          <a:prstGeom prst="rect">
            <a:avLst/>
          </a:prstGeom>
          <a:noFill/>
          <a:ln w="9525">
            <a:noFill/>
            <a:miter lim="800000"/>
            <a:headEnd/>
            <a:tailEnd/>
          </a:ln>
        </p:spPr>
        <p:txBody>
          <a:bodyPr wrap="none" anchor="ctr">
            <a:spAutoFit/>
          </a:bodyPr>
          <a:lstStyle/>
          <a:p>
            <a:endParaRPr lang="ru-RU"/>
          </a:p>
        </p:txBody>
      </p:sp>
      <p:graphicFrame>
        <p:nvGraphicFramePr>
          <p:cNvPr id="6" name="Диаграмма 5"/>
          <p:cNvGraphicFramePr/>
          <p:nvPr/>
        </p:nvGraphicFramePr>
        <p:xfrm>
          <a:off x="428596" y="2214554"/>
          <a:ext cx="8429684" cy="43577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nvGraphicFramePr>
        <p:xfrm>
          <a:off x="395536" y="2348880"/>
          <a:ext cx="8181976" cy="409840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42938" y="1928813"/>
          <a:ext cx="8072437" cy="4488758"/>
        </p:xfrm>
        <a:graphic>
          <a:graphicData uri="http://schemas.openxmlformats.org/drawingml/2006/table">
            <a:tbl>
              <a:tblPr/>
              <a:tblGrid>
                <a:gridCol w="3571875"/>
                <a:gridCol w="428625"/>
                <a:gridCol w="500062"/>
                <a:gridCol w="928688"/>
                <a:gridCol w="1214437"/>
                <a:gridCol w="1428750"/>
              </a:tblGrid>
              <a:tr h="7858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Наименование</a:t>
                      </a:r>
                      <a:endParaRPr kumimoji="0" lang="ru-RU"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Раз</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дел</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Под</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Раз</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дел</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Исполнено в 2021 году</a:t>
                      </a:r>
                      <a:endParaRPr kumimoji="0" lang="ru-RU"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Исполнено в 2022 году</a:t>
                      </a:r>
                      <a:endParaRPr kumimoji="0" lang="ru-RU"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Отклонение исполнения 2022г.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от  2021г.</a:t>
                      </a:r>
                      <a:endParaRPr kumimoji="0" lang="ru-RU"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3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Общегосударственные вопросы</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72 711,0</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algn="r"/>
                      <a:r>
                        <a:rPr lang="ru-RU" sz="1200" b="1" dirty="0" smtClean="0">
                          <a:latin typeface="Times New Roman" pitchFamily="18" charset="0"/>
                          <a:cs typeface="Times New Roman" pitchFamily="18" charset="0"/>
                        </a:rPr>
                        <a:t>91 771,7 </a:t>
                      </a:r>
                      <a:endParaRPr lang="ru-RU" sz="1200" b="1"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19 060,7</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6016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Функционирование высшего должностного лица субъекта Российской Федерации и муниципального образования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cs typeface="Times New Roman" pitchFamily="18" charset="0"/>
                        </a:rPr>
                        <a:t>2 231,1</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a:r>
                        <a:rPr lang="ru-RU" sz="1200" b="0" dirty="0" smtClean="0">
                          <a:latin typeface="Times New Roman" pitchFamily="18" charset="0"/>
                          <a:cs typeface="Times New Roman" pitchFamily="18" charset="0"/>
                        </a:rPr>
                        <a:t>2 691,7</a:t>
                      </a:r>
                      <a:endParaRPr lang="ru-RU" sz="1200" b="0"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460,6</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16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Функционирование законодательных (представительных)  органов государственной власти и   представительных  органов муниципального образования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cs typeface="Times New Roman" pitchFamily="18" charset="0"/>
                        </a:rPr>
                        <a:t>546,6</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a:r>
                        <a:rPr lang="ru-RU" sz="1200" b="0" dirty="0" smtClean="0">
                          <a:latin typeface="Times New Roman" pitchFamily="18" charset="0"/>
                          <a:cs typeface="Times New Roman" pitchFamily="18" charset="0"/>
                        </a:rPr>
                        <a:t>683,0</a:t>
                      </a:r>
                      <a:endParaRPr lang="ru-RU" sz="1200" b="0"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136,4</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16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Функционирование Правительства Российской Федерации, высших исполнительных органов государственной власти субъектов Российской Федерации, местных администраций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cs typeface="Times New Roman" pitchFamily="18" charset="0"/>
                        </a:rPr>
                        <a:t>35 854,4</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a:r>
                        <a:rPr lang="ru-RU" sz="1200" b="0" dirty="0" smtClean="0">
                          <a:latin typeface="Times New Roman" pitchFamily="18" charset="0"/>
                          <a:cs typeface="Times New Roman" pitchFamily="18" charset="0"/>
                        </a:rPr>
                        <a:t>48 480,6</a:t>
                      </a:r>
                      <a:endParaRPr lang="ru-RU" sz="1200" b="0"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12 626,2</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Судебная   система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cs typeface="Times New Roman" pitchFamily="18" charset="0"/>
                        </a:rPr>
                        <a:t>5,1</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a:r>
                        <a:rPr lang="ru-RU" sz="1200" b="0" dirty="0" smtClean="0">
                          <a:latin typeface="Times New Roman" pitchFamily="18" charset="0"/>
                          <a:cs typeface="Times New Roman" pitchFamily="18" charset="0"/>
                        </a:rPr>
                        <a:t>48,1</a:t>
                      </a:r>
                      <a:endParaRPr lang="ru-RU" sz="1200" b="0"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43,0</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23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Обеспечение деятельности финансовых, налоговых и таможенных органов и органов финансового (финансово-бюджетного) надзора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06</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12 682,0</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a:r>
                        <a:rPr lang="ru-RU" sz="1200" b="0" dirty="0" smtClean="0">
                          <a:latin typeface="Times New Roman" pitchFamily="18" charset="0"/>
                          <a:cs typeface="Times New Roman" pitchFamily="18" charset="0"/>
                        </a:rPr>
                        <a:t>16 287,6</a:t>
                      </a:r>
                      <a:endParaRPr lang="ru-RU" sz="1200" b="0"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3 605,6</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cs typeface="Times New Roman" pitchFamily="18" charset="0"/>
                        </a:rPr>
                        <a:t>Другие общегосударственные вопросы</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cs typeface="Times New Roman" pitchFamily="18" charset="0"/>
                        </a:rPr>
                        <a:t>21 391,8</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a:r>
                        <a:rPr lang="ru-RU" sz="1200" b="0" dirty="0" smtClean="0">
                          <a:latin typeface="Times New Roman" pitchFamily="18" charset="0"/>
                          <a:cs typeface="Times New Roman" pitchFamily="18" charset="0"/>
                        </a:rPr>
                        <a:t>23 580,7</a:t>
                      </a:r>
                      <a:endParaRPr lang="ru-RU" sz="1200" b="0" dirty="0">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2 188,9</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7722" name="Rectangle 1"/>
          <p:cNvSpPr>
            <a:spLocks noChangeArrowheads="1"/>
          </p:cNvSpPr>
          <p:nvPr/>
        </p:nvSpPr>
        <p:spPr bwMode="auto">
          <a:xfrm>
            <a:off x="642938" y="285750"/>
            <a:ext cx="8072437" cy="1431925"/>
          </a:xfrm>
          <a:prstGeom prst="rect">
            <a:avLst/>
          </a:prstGeom>
          <a:noFill/>
          <a:ln w="9525">
            <a:noFill/>
            <a:miter lim="800000"/>
            <a:headEnd/>
            <a:tailEnd/>
          </a:ln>
        </p:spPr>
        <p:txBody>
          <a:bodyPr anchor="ctr">
            <a:spAutoFit/>
          </a:bodyPr>
          <a:lstStyle/>
          <a:p>
            <a:pPr indent="457200">
              <a:tabLst>
                <a:tab pos="3105150" algn="ctr"/>
                <a:tab pos="5241925" algn="l"/>
              </a:tabLst>
            </a:pPr>
            <a:endParaRPr lang="en-US" sz="1600" dirty="0">
              <a:latin typeface="Times New Roman" pitchFamily="18" charset="0"/>
              <a:cs typeface="Times New Roman" pitchFamily="18" charset="0"/>
            </a:endParaRPr>
          </a:p>
          <a:p>
            <a:pPr indent="457200">
              <a:tabLst>
                <a:tab pos="3105150" algn="ctr"/>
                <a:tab pos="5241925" algn="l"/>
              </a:tabLst>
            </a:pPr>
            <a:r>
              <a:rPr lang="ru-RU" sz="1400" dirty="0">
                <a:latin typeface="Times New Roman" pitchFamily="18" charset="0"/>
                <a:cs typeface="Times New Roman" pitchFamily="18" charset="0"/>
              </a:rPr>
              <a:t>Динамика расходов бюджета в </a:t>
            </a:r>
            <a:r>
              <a:rPr lang="ru-RU" sz="1400" dirty="0" smtClean="0">
                <a:latin typeface="Times New Roman" pitchFamily="18" charset="0"/>
                <a:cs typeface="Times New Roman" pitchFamily="18" charset="0"/>
              </a:rPr>
              <a:t>2021-2022 </a:t>
            </a:r>
            <a:r>
              <a:rPr lang="ru-RU" sz="1400" dirty="0">
                <a:latin typeface="Times New Roman" pitchFamily="18" charset="0"/>
                <a:cs typeface="Times New Roman" pitchFamily="18" charset="0"/>
              </a:rPr>
              <a:t>гг. представлена в следующей таблице:</a:t>
            </a:r>
            <a:endParaRPr lang="en-US" sz="1400" dirty="0">
              <a:solidFill>
                <a:srgbClr val="000000"/>
              </a:solidFill>
              <a:latin typeface="Times New Roman" pitchFamily="18" charset="0"/>
              <a:cs typeface="Times New Roman" pitchFamily="18" charset="0"/>
            </a:endParaRPr>
          </a:p>
          <a:p>
            <a:pPr indent="457200" algn="r" eaLnBrk="0" hangingPunct="0">
              <a:tabLst>
                <a:tab pos="3105150" algn="ctr"/>
                <a:tab pos="5241925" algn="l"/>
              </a:tabLst>
            </a:pPr>
            <a:r>
              <a:rPr lang="ru-RU" sz="1400" dirty="0">
                <a:solidFill>
                  <a:srgbClr val="000000"/>
                </a:solidFill>
                <a:latin typeface="Times New Roman" pitchFamily="18" charset="0"/>
                <a:cs typeface="Times New Roman" pitchFamily="18" charset="0"/>
              </a:rPr>
              <a:t>Таблица 4</a:t>
            </a:r>
            <a:endParaRPr lang="ru-RU" sz="600" dirty="0"/>
          </a:p>
          <a:p>
            <a:pPr indent="457200" algn="ctr" eaLnBrk="0" hangingPunct="0">
              <a:tabLst>
                <a:tab pos="3105150" algn="ctr"/>
                <a:tab pos="5241925" algn="l"/>
              </a:tabLst>
            </a:pPr>
            <a:r>
              <a:rPr lang="ru-RU" sz="1600" b="1" dirty="0">
                <a:latin typeface="Times New Roman" pitchFamily="18" charset="0"/>
                <a:cs typeface="Times New Roman" pitchFamily="18" charset="0"/>
              </a:rPr>
              <a:t>Динамика расходов бюджета Пугачевского муниципального района	</a:t>
            </a:r>
            <a:endParaRPr lang="ru-RU" sz="600" dirty="0"/>
          </a:p>
          <a:p>
            <a:pPr indent="457200" algn="ctr" eaLnBrk="0" hangingPunct="0">
              <a:tabLst>
                <a:tab pos="3105150" algn="ctr"/>
                <a:tab pos="5241925" algn="l"/>
              </a:tabLst>
            </a:pPr>
            <a:r>
              <a:rPr lang="en-US" sz="1600" b="1" dirty="0" err="1">
                <a:latin typeface="Times New Roman" pitchFamily="18" charset="0"/>
                <a:cs typeface="Times New Roman" pitchFamily="18" charset="0"/>
              </a:rPr>
              <a:t>за</a:t>
            </a:r>
            <a:r>
              <a:rPr lang="en-US" sz="1600" b="1" dirty="0">
                <a:latin typeface="Times New Roman" pitchFamily="18" charset="0"/>
                <a:cs typeface="Times New Roman" pitchFamily="18" charset="0"/>
              </a:rPr>
              <a:t> 20</a:t>
            </a:r>
            <a:r>
              <a:rPr lang="ru-RU" sz="1600" b="1" dirty="0" smtClean="0">
                <a:latin typeface="Times New Roman" pitchFamily="18" charset="0"/>
                <a:cs typeface="Times New Roman" pitchFamily="18" charset="0"/>
              </a:rPr>
              <a:t>21</a:t>
            </a:r>
            <a:r>
              <a:rPr lang="en-US" sz="1600" b="1" dirty="0" smtClean="0">
                <a:latin typeface="Times New Roman" pitchFamily="18" charset="0"/>
                <a:cs typeface="Times New Roman" pitchFamily="18" charset="0"/>
              </a:rPr>
              <a:t>-20</a:t>
            </a:r>
            <a:r>
              <a:rPr lang="ru-RU" sz="1600" b="1" dirty="0" smtClean="0">
                <a:latin typeface="Times New Roman" pitchFamily="18" charset="0"/>
                <a:cs typeface="Times New Roman" pitchFamily="18" charset="0"/>
              </a:rPr>
              <a:t>22 </a:t>
            </a:r>
            <a:r>
              <a:rPr lang="en-US" sz="1600" b="1" dirty="0" err="1">
                <a:latin typeface="Times New Roman" pitchFamily="18" charset="0"/>
                <a:cs typeface="Times New Roman" pitchFamily="18" charset="0"/>
              </a:rPr>
              <a:t>годы</a:t>
            </a:r>
            <a:endParaRPr lang="ru-RU" sz="600" dirty="0"/>
          </a:p>
          <a:p>
            <a:pPr indent="457200" algn="r" eaLnBrk="0" hangingPunct="0">
              <a:tabLst>
                <a:tab pos="3105150" algn="ctr"/>
                <a:tab pos="5241925" algn="l"/>
              </a:tabLst>
            </a:pPr>
            <a:r>
              <a:rPr lang="en-US" sz="1100" dirty="0">
                <a:latin typeface="Times New Roman" pitchFamily="18" charset="0"/>
                <a:cs typeface="Times New Roman" pitchFamily="18" charset="0"/>
              </a:rPr>
              <a:t>                                                                                                                     </a:t>
            </a:r>
            <a:r>
              <a:rPr lang="en-US" sz="1100" dirty="0" err="1">
                <a:latin typeface="Times New Roman" pitchFamily="18" charset="0"/>
                <a:cs typeface="Times New Roman" pitchFamily="18" charset="0"/>
              </a:rPr>
              <a:t>тыс</a:t>
            </a:r>
            <a:r>
              <a:rPr lang="en-US" sz="1100" dirty="0">
                <a:latin typeface="Times New Roman" pitchFamily="18" charset="0"/>
                <a:cs typeface="Times New Roman" pitchFamily="18" charset="0"/>
              </a:rPr>
              <a:t>. </a:t>
            </a:r>
            <a:r>
              <a:rPr lang="en-US" sz="1100" dirty="0" err="1">
                <a:latin typeface="Times New Roman" pitchFamily="18" charset="0"/>
                <a:cs typeface="Times New Roman" pitchFamily="18" charset="0"/>
              </a:rPr>
              <a:t>рублей</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75" y="285750"/>
          <a:ext cx="8001000" cy="5658966"/>
        </p:xfrm>
        <a:graphic>
          <a:graphicData uri="http://schemas.openxmlformats.org/drawingml/2006/table">
            <a:tbl>
              <a:tblPr/>
              <a:tblGrid>
                <a:gridCol w="3571875"/>
                <a:gridCol w="500063"/>
                <a:gridCol w="428625"/>
                <a:gridCol w="1143000"/>
                <a:gridCol w="1143000"/>
                <a:gridCol w="1214437"/>
              </a:tblGrid>
              <a:tr h="26293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Национальная экономика</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82 278,7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64 600,2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-17 678,5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1841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Сельское хозяйство и рыболовство</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04</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453,3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725,6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272,3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Дорожное хозяйство (дорожные  фонды)</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78 396,7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58 215,3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-20 181,4</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вопросы в области национальной экономики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3 428,7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5 659,3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2 230,6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7737">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Жилищно-коммунальное хозяйство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930,5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1 153,7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223,2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413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Коммунальное хозяйство</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930,5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1 153,7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223,2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96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Образование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848 081,9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893 899,6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45 817,7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5382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Дошкольное образование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227 702,6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207 923,8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-19 778,8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03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Общее образование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555 707,5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607 674,3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51 966,8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Дополнительное образование детей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28 145,5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36 858,8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8 713,3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Профессиональная подготовка, переподготовка и повышение квалификации</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07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93,1</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59,3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-33,8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Молодежная политика и оздоровление детей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6 426,9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7 714,6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1 287,7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вопросы в области образования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30 006,3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33 668,8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3 662,5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628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Культура, кинематография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112 090,9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137 169,6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25 078,7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635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Культура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91 866,8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113 036,2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21 169,4</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вопросы в области культуры, кинематографии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20 224,1</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24 133,4</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3 909,3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9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Социальная политика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29 412,7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26 168,8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-3 243,9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3881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Пенсионное обеспечение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5 275,7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5 620,0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344,3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Социальное обеспечение населения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7 292,8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5 810,3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-1 482,5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Охрана семьи и детства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16 844,2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14 738,5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-2 105,7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75" y="285750"/>
          <a:ext cx="8001000" cy="3271458"/>
        </p:xfrm>
        <a:graphic>
          <a:graphicData uri="http://schemas.openxmlformats.org/drawingml/2006/table">
            <a:tbl>
              <a:tblPr/>
              <a:tblGrid>
                <a:gridCol w="3643313"/>
                <a:gridCol w="642937"/>
                <a:gridCol w="571500"/>
                <a:gridCol w="928688"/>
                <a:gridCol w="1143000"/>
                <a:gridCol w="1071562"/>
              </a:tblGrid>
              <a:tr h="2778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Физическая культура и спорт</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16 984,5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10 051,7</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-6 932,8</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047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Физическая культура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16 984,5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10 051,7</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-6 932,8</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rgbClr val="000000"/>
                          </a:solidFill>
                          <a:effectLst/>
                          <a:latin typeface="Times New Roman" pitchFamily="18" charset="0"/>
                          <a:cs typeface="Times New Roman" pitchFamily="18" charset="0"/>
                        </a:rPr>
                        <a:t>Средства массовой информации</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776,9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2 907,4</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2 130,5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206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Периодическая печать и издательства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776,9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2 907,4</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2 130,5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Обслуживание  государственного и муниципального долга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36,3</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23,2</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-13,1</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3921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Обслуживание внутреннего государственного и муниципального долга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36,3</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23,2</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-13,1</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Межбюджетные трансферты бюджетам субъектов РФ и муниципальных образований общего характера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2 978,5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3 085,1</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106,6</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5969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Дотации на выравнивание бюджетной обеспеченности субъектов Российской Федерации и муниципальных образований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2 978,5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3 085,1</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106,6</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gridSpan="3">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ИТОГО:</a:t>
                      </a: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hMerge="1">
                  <a:txBody>
                    <a:bodyPr/>
                    <a:lstStyle/>
                    <a:p>
                      <a:endParaRPr lang="ru-RU"/>
                    </a:p>
                  </a:txBody>
                  <a:tcPr/>
                </a:tc>
                <a:tc hMerge="1">
                  <a:txBody>
                    <a:bodyPr/>
                    <a:lstStyle/>
                    <a:p>
                      <a:endParaRPr lang="ru-RU"/>
                    </a:p>
                  </a:txBody>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1 166 281,9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1 230 831,0</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64 549,1</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bl>
          </a:graphicData>
        </a:graphic>
      </p:graphicFrame>
      <p:sp>
        <p:nvSpPr>
          <p:cNvPr id="27649" name="Rectangle 1"/>
          <p:cNvSpPr>
            <a:spLocks noChangeArrowheads="1"/>
          </p:cNvSpPr>
          <p:nvPr/>
        </p:nvSpPr>
        <p:spPr bwMode="auto">
          <a:xfrm>
            <a:off x="714375" y="3702865"/>
            <a:ext cx="8072438" cy="3016210"/>
          </a:xfrm>
          <a:prstGeom prst="rect">
            <a:avLst/>
          </a:prstGeom>
          <a:noFill/>
          <a:ln w="9525">
            <a:noFill/>
            <a:miter lim="800000"/>
            <a:headEnd/>
            <a:tailEnd/>
          </a:ln>
          <a:effectLst/>
        </p:spPr>
        <p:txBody>
          <a:bodyPr anchor="ctr">
            <a:spAutoFit/>
          </a:bodyPr>
          <a:lstStyle/>
          <a:p>
            <a:pPr indent="355600" algn="just"/>
            <a:r>
              <a:rPr lang="ru-RU" sz="1400" dirty="0">
                <a:latin typeface="Times New Roman" pitchFamily="18" charset="0"/>
                <a:cs typeface="Times New Roman" pitchFamily="18" charset="0"/>
              </a:rPr>
              <a:t>В </a:t>
            </a:r>
            <a:r>
              <a:rPr lang="ru-RU" sz="1400" dirty="0" smtClean="0">
                <a:latin typeface="Times New Roman" pitchFamily="18" charset="0"/>
                <a:cs typeface="Times New Roman" pitchFamily="18" charset="0"/>
              </a:rPr>
              <a:t>2022 </a:t>
            </a:r>
            <a:r>
              <a:rPr lang="ru-RU" sz="1400" dirty="0">
                <a:latin typeface="Times New Roman" pitchFamily="18" charset="0"/>
                <a:cs typeface="Times New Roman" pitchFamily="18" charset="0"/>
              </a:rPr>
              <a:t>году по сравнению с </a:t>
            </a:r>
            <a:r>
              <a:rPr lang="ru-RU" sz="1400" dirty="0" smtClean="0">
                <a:latin typeface="Times New Roman" pitchFamily="18" charset="0"/>
                <a:cs typeface="Times New Roman" pitchFamily="18" charset="0"/>
              </a:rPr>
              <a:t>2021 </a:t>
            </a:r>
            <a:r>
              <a:rPr lang="ru-RU" sz="1400" dirty="0">
                <a:latin typeface="Times New Roman" pitchFamily="18" charset="0"/>
                <a:cs typeface="Times New Roman" pitchFamily="18" charset="0"/>
              </a:rPr>
              <a:t>годом расходы увеличились на </a:t>
            </a:r>
            <a:r>
              <a:rPr lang="ru-RU" sz="1400" dirty="0" smtClean="0">
                <a:latin typeface="Times New Roman" pitchFamily="18" charset="0"/>
                <a:cs typeface="Times New Roman" pitchFamily="18" charset="0"/>
              </a:rPr>
              <a:t>64 549,1 тыс</a:t>
            </a:r>
            <a:r>
              <a:rPr lang="ru-RU" sz="1400" dirty="0">
                <a:latin typeface="Times New Roman" pitchFamily="18" charset="0"/>
                <a:cs typeface="Times New Roman" pitchFamily="18" charset="0"/>
              </a:rPr>
              <a:t>. рублей.</a:t>
            </a:r>
            <a:endParaRPr lang="en-US" sz="1400" dirty="0">
              <a:latin typeface="Times New Roman" pitchFamily="18" charset="0"/>
              <a:cs typeface="Times New Roman" pitchFamily="18" charset="0"/>
            </a:endParaRPr>
          </a:p>
          <a:p>
            <a:pPr indent="355600" algn="just"/>
            <a:endParaRPr lang="en-US" sz="1400" dirty="0">
              <a:solidFill>
                <a:srgbClr val="FF0000"/>
              </a:solidFill>
              <a:latin typeface="Times New Roman" pitchFamily="18" charset="0"/>
              <a:cs typeface="Times New Roman" pitchFamily="18" charset="0"/>
            </a:endParaRPr>
          </a:p>
          <a:p>
            <a:pPr indent="355600" algn="just"/>
            <a:r>
              <a:rPr lang="en-US" sz="1400" dirty="0">
                <a:solidFill>
                  <a:srgbClr val="FF0000"/>
                </a:solidFill>
                <a:latin typeface="Times New Roman" pitchFamily="18" charset="0"/>
                <a:cs typeface="Times New Roman" pitchFamily="18" charset="0"/>
              </a:rPr>
              <a:t>        </a:t>
            </a:r>
            <a:r>
              <a:rPr lang="ru-RU" sz="1400" dirty="0">
                <a:latin typeface="Times New Roman" pitchFamily="18" charset="0"/>
                <a:cs typeface="Times New Roman" pitchFamily="18" charset="0"/>
              </a:rPr>
              <a:t>В </a:t>
            </a:r>
            <a:r>
              <a:rPr lang="ru-RU" sz="1400" dirty="0" smtClean="0">
                <a:latin typeface="Times New Roman" pitchFamily="18" charset="0"/>
                <a:cs typeface="Times New Roman" pitchFamily="18" charset="0"/>
              </a:rPr>
              <a:t>2022 </a:t>
            </a:r>
            <a:r>
              <a:rPr lang="ru-RU" sz="1400" dirty="0">
                <a:latin typeface="Times New Roman" pitchFamily="18" charset="0"/>
                <a:cs typeface="Times New Roman" pitchFamily="18" charset="0"/>
              </a:rPr>
              <a:t>году по разделу </a:t>
            </a:r>
            <a:r>
              <a:rPr lang="ru-RU" sz="1400" b="1" dirty="0">
                <a:latin typeface="Times New Roman" pitchFamily="18" charset="0"/>
                <a:cs typeface="Times New Roman" pitchFamily="18" charset="0"/>
              </a:rPr>
              <a:t>0100</a:t>
            </a:r>
            <a:r>
              <a:rPr lang="ru-RU" sz="1400" dirty="0">
                <a:latin typeface="Times New Roman" pitchFamily="18" charset="0"/>
                <a:cs typeface="Times New Roman" pitchFamily="18" charset="0"/>
              </a:rPr>
              <a:t> расходы произведены на сумму </a:t>
            </a:r>
            <a:r>
              <a:rPr lang="ru-RU" sz="1400" dirty="0" smtClean="0">
                <a:latin typeface="Times New Roman" pitchFamily="18" charset="0"/>
                <a:cs typeface="Times New Roman" pitchFamily="18" charset="0"/>
              </a:rPr>
              <a:t>91 771,7 тыс</a:t>
            </a:r>
            <a:r>
              <a:rPr lang="ru-RU" sz="1400" dirty="0">
                <a:latin typeface="Times New Roman" pitchFamily="18" charset="0"/>
                <a:cs typeface="Times New Roman" pitchFamily="18" charset="0"/>
              </a:rPr>
              <a:t>. рублей, что на </a:t>
            </a:r>
            <a:r>
              <a:rPr lang="ru-RU" sz="1400" dirty="0" smtClean="0">
                <a:latin typeface="Times New Roman" pitchFamily="18" charset="0"/>
                <a:cs typeface="Times New Roman" pitchFamily="18" charset="0"/>
              </a:rPr>
              <a:t>       19 060,7 тыс</a:t>
            </a:r>
            <a:r>
              <a:rPr lang="ru-RU" sz="1400" dirty="0">
                <a:latin typeface="Times New Roman" pitchFamily="18" charset="0"/>
                <a:cs typeface="Times New Roman" pitchFamily="18" charset="0"/>
              </a:rPr>
              <a:t>. рублей больше, чем в </a:t>
            </a:r>
            <a:r>
              <a:rPr lang="ru-RU" sz="1400" dirty="0" smtClean="0">
                <a:latin typeface="Times New Roman" pitchFamily="18" charset="0"/>
                <a:cs typeface="Times New Roman" pitchFamily="18" charset="0"/>
              </a:rPr>
              <a:t>2021 </a:t>
            </a:r>
            <a:r>
              <a:rPr lang="ru-RU" sz="1400" dirty="0">
                <a:latin typeface="Times New Roman" pitchFamily="18" charset="0"/>
                <a:cs typeface="Times New Roman" pitchFamily="18" charset="0"/>
              </a:rPr>
              <a:t>году. Расходы на содержание органов местного самоуправления составляют  </a:t>
            </a:r>
            <a:r>
              <a:rPr lang="ru-RU" sz="1400" dirty="0" smtClean="0">
                <a:latin typeface="Times New Roman" pitchFamily="18" charset="0"/>
                <a:cs typeface="Times New Roman" pitchFamily="18" charset="0"/>
              </a:rPr>
              <a:t>14,7%</a:t>
            </a:r>
            <a:r>
              <a:rPr lang="ru-RU" sz="1400" dirty="0" smtClean="0">
                <a:solidFill>
                  <a:srgbClr val="FF0000"/>
                </a:solidFill>
                <a:latin typeface="Times New Roman" pitchFamily="18" charset="0"/>
                <a:cs typeface="Times New Roman" pitchFamily="18" charset="0"/>
              </a:rPr>
              <a:t> </a:t>
            </a:r>
            <a:r>
              <a:rPr lang="ru-RU" sz="1400" dirty="0">
                <a:latin typeface="Times New Roman" pitchFamily="18" charset="0"/>
                <a:cs typeface="Times New Roman" pitchFamily="18" charset="0"/>
              </a:rPr>
              <a:t>от налоговых, неналоговых доходов консолидированного бюджета, т.е. ниже утвержденного норматива (</a:t>
            </a:r>
            <a:r>
              <a:rPr lang="ru-RU" sz="1400" dirty="0" smtClean="0">
                <a:latin typeface="Times New Roman" pitchFamily="18" charset="0"/>
                <a:cs typeface="Times New Roman" pitchFamily="18" charset="0"/>
              </a:rPr>
              <a:t>22,0%)</a:t>
            </a:r>
            <a:endParaRPr lang="en-US" sz="1400" dirty="0">
              <a:latin typeface="Times New Roman" pitchFamily="18" charset="0"/>
              <a:cs typeface="Times New Roman" pitchFamily="18" charset="0"/>
            </a:endParaRPr>
          </a:p>
          <a:p>
            <a:pPr indent="355600" algn="just"/>
            <a:r>
              <a:rPr lang="ru-RU" sz="1400" dirty="0" smtClean="0">
                <a:solidFill>
                  <a:srgbClr val="FF0000"/>
                </a:solidFill>
                <a:latin typeface="Times New Roman" pitchFamily="18" charset="0"/>
                <a:cs typeface="Times New Roman" pitchFamily="18" charset="0"/>
              </a:rPr>
              <a:t>    </a:t>
            </a:r>
            <a:endParaRPr lang="ru-RU" sz="1400" dirty="0">
              <a:solidFill>
                <a:srgbClr val="FF0000"/>
              </a:solidFill>
              <a:latin typeface="Times New Roman" pitchFamily="18" charset="0"/>
              <a:cs typeface="Times New Roman" pitchFamily="18" charset="0"/>
            </a:endParaRPr>
          </a:p>
          <a:p>
            <a:pPr indent="355600" algn="just"/>
            <a:r>
              <a:rPr lang="ru-RU" sz="1400" b="1" dirty="0">
                <a:solidFill>
                  <a:srgbClr val="FF0000"/>
                </a:solidFill>
                <a:latin typeface="Times New Roman" pitchFamily="18" charset="0"/>
                <a:cs typeface="Times New Roman" pitchFamily="18" charset="0"/>
              </a:rPr>
              <a:t>        </a:t>
            </a:r>
            <a:r>
              <a:rPr lang="ru-RU" sz="1400" dirty="0">
                <a:latin typeface="Times New Roman" pitchFamily="18" charset="0"/>
                <a:cs typeface="Times New Roman" pitchFamily="18" charset="0"/>
              </a:rPr>
              <a:t>Расходы бюджета по разделу </a:t>
            </a:r>
            <a:r>
              <a:rPr lang="ru-RU" sz="1400" b="1" dirty="0">
                <a:latin typeface="Times New Roman" pitchFamily="18" charset="0"/>
                <a:cs typeface="Times New Roman" pitchFamily="18" charset="0"/>
              </a:rPr>
              <a:t>0400</a:t>
            </a:r>
            <a:r>
              <a:rPr lang="ru-RU" sz="1400" dirty="0">
                <a:latin typeface="Times New Roman" pitchFamily="18" charset="0"/>
                <a:cs typeface="Times New Roman" pitchFamily="18" charset="0"/>
              </a:rPr>
              <a:t> </a:t>
            </a:r>
            <a:r>
              <a:rPr lang="ru-RU" sz="1400" dirty="0" smtClean="0">
                <a:latin typeface="Times New Roman" pitchFamily="18" charset="0"/>
                <a:cs typeface="Times New Roman" pitchFamily="18" charset="0"/>
              </a:rPr>
              <a:t>уменьшились </a:t>
            </a:r>
            <a:r>
              <a:rPr lang="ru-RU" sz="1400" dirty="0">
                <a:latin typeface="Times New Roman" pitchFamily="18" charset="0"/>
                <a:cs typeface="Times New Roman" pitchFamily="18" charset="0"/>
              </a:rPr>
              <a:t>на </a:t>
            </a:r>
            <a:r>
              <a:rPr lang="ru-RU" sz="1400" dirty="0" smtClean="0">
                <a:latin typeface="Times New Roman" pitchFamily="18" charset="0"/>
                <a:cs typeface="Times New Roman" pitchFamily="18" charset="0"/>
              </a:rPr>
              <a:t>17 678,5 </a:t>
            </a:r>
            <a:r>
              <a:rPr lang="ru-RU" sz="1400" dirty="0">
                <a:latin typeface="Times New Roman" pitchFamily="18" charset="0"/>
                <a:cs typeface="Times New Roman" pitchFamily="18" charset="0"/>
              </a:rPr>
              <a:t>тыс. </a:t>
            </a:r>
            <a:r>
              <a:rPr lang="ru-RU" sz="1400" dirty="0" smtClean="0">
                <a:latin typeface="Times New Roman" pitchFamily="18" charset="0"/>
                <a:cs typeface="Times New Roman" pitchFamily="18" charset="0"/>
              </a:rPr>
              <a:t>рублей и составили 64 600,2 тыс. рублей</a:t>
            </a:r>
            <a:r>
              <a:rPr lang="ru-RU" sz="1600" dirty="0" smtClean="0">
                <a:latin typeface="Calibri" pitchFamily="34" charset="0"/>
              </a:rPr>
              <a:t>. </a:t>
            </a:r>
            <a:r>
              <a:rPr lang="ru-RU" sz="1600" dirty="0" smtClean="0">
                <a:latin typeface="Times New Roman" pitchFamily="18" charset="0"/>
                <a:cs typeface="Times New Roman" pitchFamily="18" charset="0"/>
              </a:rPr>
              <a:t> </a:t>
            </a:r>
          </a:p>
          <a:p>
            <a:pPr indent="355600" algn="just"/>
            <a:endParaRPr lang="ru-RU" sz="1600" dirty="0" smtClean="0">
              <a:latin typeface="Times New Roman" pitchFamily="18" charset="0"/>
              <a:cs typeface="Times New Roman" pitchFamily="18" charset="0"/>
            </a:endParaRPr>
          </a:p>
          <a:p>
            <a:pPr indent="355600" algn="just"/>
            <a:r>
              <a:rPr lang="ru-RU" sz="1400" dirty="0" smtClean="0">
                <a:latin typeface="Times New Roman" pitchFamily="18" charset="0"/>
                <a:cs typeface="Times New Roman" pitchFamily="18" charset="0"/>
              </a:rPr>
              <a:t>        Расходы по разделу </a:t>
            </a:r>
            <a:r>
              <a:rPr lang="ru-RU" sz="1400" b="1" dirty="0" smtClean="0">
                <a:latin typeface="Times New Roman" pitchFamily="18" charset="0"/>
                <a:cs typeface="Times New Roman" pitchFamily="18" charset="0"/>
              </a:rPr>
              <a:t>0500</a:t>
            </a:r>
            <a:r>
              <a:rPr lang="ru-RU" sz="1400" dirty="0" smtClean="0">
                <a:latin typeface="Times New Roman" pitchFamily="18" charset="0"/>
                <a:cs typeface="Times New Roman" pitchFamily="18" charset="0"/>
              </a:rPr>
              <a:t> </a:t>
            </a:r>
            <a:r>
              <a:rPr lang="ru-RU" sz="1400" dirty="0" smtClean="0">
                <a:solidFill>
                  <a:srgbClr val="000000"/>
                </a:solidFill>
                <a:latin typeface="Times New Roman" pitchFamily="18" charset="0"/>
                <a:cs typeface="Times New Roman" pitchFamily="18" charset="0"/>
              </a:rPr>
              <a:t>исполнены в  сумме 1 153,7 тыс. рублей или 100% от плановых назначений, что на 223,2 тыс. рублей больше, чем в 2021 году.</a:t>
            </a:r>
            <a:endParaRPr lang="en-US" dirty="0" smtClean="0">
              <a:latin typeface="Times New Roman" pitchFamily="18" charset="0"/>
              <a:cs typeface="Times New Roman" pitchFamily="18" charset="0"/>
            </a:endParaRPr>
          </a:p>
          <a:p>
            <a:pPr indent="355600" algn="just"/>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p:cNvSpPr>
          <p:nvPr/>
        </p:nvSpPr>
        <p:spPr bwMode="auto">
          <a:xfrm>
            <a:off x="642938" y="285999"/>
            <a:ext cx="8143875" cy="5693866"/>
          </a:xfrm>
          <a:prstGeom prst="rect">
            <a:avLst/>
          </a:prstGeom>
          <a:noFill/>
          <a:ln w="9525">
            <a:noFill/>
            <a:miter lim="800000"/>
            <a:headEnd/>
            <a:tailEnd/>
          </a:ln>
        </p:spPr>
        <p:txBody>
          <a:bodyPr anchor="ctr">
            <a:spAutoFit/>
          </a:bodyPr>
          <a:lstStyle/>
          <a:p>
            <a:pPr indent="355600" algn="just"/>
            <a:endParaRPr lang="ru-RU" sz="1400" dirty="0"/>
          </a:p>
          <a:p>
            <a:pPr indent="355600" algn="just" eaLnBrk="0" hangingPunct="0"/>
            <a:r>
              <a:rPr lang="ru-RU" sz="1400" dirty="0">
                <a:solidFill>
                  <a:srgbClr val="000000"/>
                </a:solidFill>
                <a:latin typeface="Times New Roman" pitchFamily="18" charset="0"/>
                <a:cs typeface="Times New Roman" pitchFamily="18" charset="0"/>
              </a:rPr>
              <a:t>Расходы на образование по разделу </a:t>
            </a:r>
            <a:r>
              <a:rPr lang="ru-RU" sz="1400" b="1" dirty="0">
                <a:solidFill>
                  <a:srgbClr val="000000"/>
                </a:solidFill>
                <a:latin typeface="Times New Roman" pitchFamily="18" charset="0"/>
                <a:cs typeface="Times New Roman" pitchFamily="18" charset="0"/>
              </a:rPr>
              <a:t>0700</a:t>
            </a:r>
            <a:r>
              <a:rPr lang="ru-RU" sz="1400" dirty="0">
                <a:solidFill>
                  <a:srgbClr val="000000"/>
                </a:solidFill>
                <a:latin typeface="Times New Roman" pitchFamily="18" charset="0"/>
                <a:cs typeface="Times New Roman" pitchFamily="18" charset="0"/>
              </a:rPr>
              <a:t> в </a:t>
            </a:r>
            <a:r>
              <a:rPr lang="ru-RU" sz="1400" dirty="0" smtClean="0">
                <a:solidFill>
                  <a:srgbClr val="000000"/>
                </a:solidFill>
                <a:latin typeface="Times New Roman" pitchFamily="18" charset="0"/>
                <a:cs typeface="Times New Roman" pitchFamily="18" charset="0"/>
              </a:rPr>
              <a:t>2022 </a:t>
            </a:r>
            <a:r>
              <a:rPr lang="ru-RU" sz="1400" dirty="0">
                <a:solidFill>
                  <a:srgbClr val="000000"/>
                </a:solidFill>
                <a:latin typeface="Times New Roman" pitchFamily="18" charset="0"/>
                <a:cs typeface="Times New Roman" pitchFamily="18" charset="0"/>
              </a:rPr>
              <a:t>году увеличились относительно </a:t>
            </a:r>
            <a:r>
              <a:rPr lang="ru-RU" sz="1400" dirty="0" smtClean="0">
                <a:solidFill>
                  <a:srgbClr val="000000"/>
                </a:solidFill>
                <a:latin typeface="Times New Roman" pitchFamily="18" charset="0"/>
                <a:cs typeface="Times New Roman" pitchFamily="18" charset="0"/>
              </a:rPr>
              <a:t>2021 </a:t>
            </a:r>
            <a:r>
              <a:rPr lang="ru-RU" sz="1400" dirty="0">
                <a:solidFill>
                  <a:srgbClr val="000000"/>
                </a:solidFill>
                <a:latin typeface="Times New Roman" pitchFamily="18" charset="0"/>
                <a:cs typeface="Times New Roman" pitchFamily="18" charset="0"/>
              </a:rPr>
              <a:t>года на          </a:t>
            </a:r>
            <a:r>
              <a:rPr lang="ru-RU" sz="1400" dirty="0" smtClean="0">
                <a:solidFill>
                  <a:srgbClr val="000000"/>
                </a:solidFill>
                <a:latin typeface="Times New Roman" pitchFamily="18" charset="0"/>
                <a:cs typeface="Times New Roman" pitchFamily="18" charset="0"/>
              </a:rPr>
              <a:t>45 817,7 </a:t>
            </a:r>
            <a:r>
              <a:rPr lang="ru-RU" sz="1400" dirty="0">
                <a:solidFill>
                  <a:srgbClr val="000000"/>
                </a:solidFill>
                <a:latin typeface="Times New Roman" pitchFamily="18" charset="0"/>
                <a:cs typeface="Times New Roman" pitchFamily="18" charset="0"/>
              </a:rPr>
              <a:t>тыс. рублей и составили </a:t>
            </a:r>
            <a:r>
              <a:rPr lang="ru-RU" sz="1400" dirty="0" smtClean="0">
                <a:solidFill>
                  <a:srgbClr val="000000"/>
                </a:solidFill>
                <a:latin typeface="Times New Roman" pitchFamily="18" charset="0"/>
                <a:cs typeface="Times New Roman" pitchFamily="18" charset="0"/>
              </a:rPr>
              <a:t>893 899,6 </a:t>
            </a:r>
            <a:r>
              <a:rPr lang="ru-RU" sz="1400" dirty="0">
                <a:solidFill>
                  <a:srgbClr val="000000"/>
                </a:solidFill>
                <a:latin typeface="Times New Roman" pitchFamily="18" charset="0"/>
                <a:cs typeface="Times New Roman" pitchFamily="18" charset="0"/>
              </a:rPr>
              <a:t>тыс. рублей. Предусмотренные расходы позволили обеспечить обучение </a:t>
            </a:r>
            <a:r>
              <a:rPr lang="ru-RU" sz="1400" dirty="0" smtClean="0">
                <a:latin typeface="Times New Roman" pitchFamily="18" charset="0"/>
                <a:cs typeface="Times New Roman" pitchFamily="18" charset="0"/>
              </a:rPr>
              <a:t>6250</a:t>
            </a:r>
            <a:r>
              <a:rPr lang="ru-RU" sz="1400" dirty="0" smtClean="0">
                <a:solidFill>
                  <a:srgbClr val="000000"/>
                </a:solidFill>
                <a:latin typeface="Times New Roman" pitchFamily="18" charset="0"/>
                <a:cs typeface="Times New Roman" pitchFamily="18" charset="0"/>
              </a:rPr>
              <a:t> </a:t>
            </a:r>
            <a:r>
              <a:rPr lang="ru-RU" sz="1400" dirty="0">
                <a:solidFill>
                  <a:srgbClr val="000000"/>
                </a:solidFill>
                <a:latin typeface="Times New Roman" pitchFamily="18" charset="0"/>
                <a:cs typeface="Times New Roman" pitchFamily="18" charset="0"/>
              </a:rPr>
              <a:t>учащихся в общеобразовательных учреждениях, </a:t>
            </a:r>
            <a:r>
              <a:rPr lang="ru-RU" sz="1400" dirty="0" smtClean="0">
                <a:solidFill>
                  <a:srgbClr val="000000"/>
                </a:solidFill>
                <a:latin typeface="Times New Roman" pitchFamily="18" charset="0"/>
                <a:cs typeface="Times New Roman" pitchFamily="18" charset="0"/>
              </a:rPr>
              <a:t>1749 </a:t>
            </a:r>
            <a:r>
              <a:rPr lang="ru-RU" sz="1400" dirty="0">
                <a:solidFill>
                  <a:srgbClr val="000000"/>
                </a:solidFill>
                <a:latin typeface="Times New Roman" pitchFamily="18" charset="0"/>
                <a:cs typeface="Times New Roman" pitchFamily="18" charset="0"/>
              </a:rPr>
              <a:t>детей в учреждениях дополнительного образования и содержание </a:t>
            </a:r>
            <a:r>
              <a:rPr lang="ru-RU" sz="1400" dirty="0" smtClean="0">
                <a:latin typeface="Times New Roman" pitchFamily="18" charset="0"/>
                <a:cs typeface="Times New Roman" pitchFamily="18" charset="0"/>
              </a:rPr>
              <a:t>2076</a:t>
            </a:r>
            <a:r>
              <a:rPr lang="ru-RU" sz="1400" dirty="0" smtClean="0">
                <a:solidFill>
                  <a:srgbClr val="000000"/>
                </a:solidFill>
                <a:latin typeface="Times New Roman" pitchFamily="18" charset="0"/>
                <a:cs typeface="Times New Roman" pitchFamily="18" charset="0"/>
              </a:rPr>
              <a:t> воспитанников </a:t>
            </a:r>
            <a:r>
              <a:rPr lang="ru-RU" sz="1400" dirty="0">
                <a:solidFill>
                  <a:srgbClr val="000000"/>
                </a:solidFill>
                <a:latin typeface="Times New Roman" pitchFamily="18" charset="0"/>
                <a:cs typeface="Times New Roman" pitchFamily="18" charset="0"/>
              </a:rPr>
              <a:t>в детских дошкольных учреждениях.</a:t>
            </a:r>
            <a:endParaRPr lang="en-US" sz="1400" dirty="0">
              <a:solidFill>
                <a:srgbClr val="000000"/>
              </a:solidFill>
              <a:latin typeface="Times New Roman" pitchFamily="18" charset="0"/>
              <a:cs typeface="Times New Roman" pitchFamily="18" charset="0"/>
            </a:endParaRPr>
          </a:p>
          <a:p>
            <a:pPr indent="355600" algn="just" eaLnBrk="0" hangingPunct="0"/>
            <a:endParaRPr lang="ru-RU" sz="1400" dirty="0"/>
          </a:p>
          <a:p>
            <a:pPr indent="355600" algn="just" eaLnBrk="0" hangingPunct="0"/>
            <a:r>
              <a:rPr lang="ru-RU" sz="1400" dirty="0">
                <a:solidFill>
                  <a:srgbClr val="000000"/>
                </a:solidFill>
                <a:latin typeface="Times New Roman" pitchFamily="18" charset="0"/>
                <a:cs typeface="Times New Roman" pitchFamily="18" charset="0"/>
              </a:rPr>
              <a:t>Расходы бюджета района по разделу </a:t>
            </a:r>
            <a:r>
              <a:rPr lang="ru-RU" sz="1400" b="1" dirty="0">
                <a:solidFill>
                  <a:srgbClr val="000000"/>
                </a:solidFill>
                <a:latin typeface="Times New Roman" pitchFamily="18" charset="0"/>
                <a:cs typeface="Times New Roman" pitchFamily="18" charset="0"/>
              </a:rPr>
              <a:t>0800</a:t>
            </a:r>
            <a:r>
              <a:rPr lang="ru-RU" sz="1400" dirty="0">
                <a:solidFill>
                  <a:srgbClr val="000000"/>
                </a:solidFill>
                <a:latin typeface="Times New Roman" pitchFamily="18" charset="0"/>
                <a:cs typeface="Times New Roman" pitchFamily="18" charset="0"/>
              </a:rPr>
              <a:t> в </a:t>
            </a:r>
            <a:r>
              <a:rPr lang="ru-RU" sz="1400" dirty="0" smtClean="0">
                <a:solidFill>
                  <a:srgbClr val="000000"/>
                </a:solidFill>
                <a:latin typeface="Times New Roman" pitchFamily="18" charset="0"/>
                <a:cs typeface="Times New Roman" pitchFamily="18" charset="0"/>
              </a:rPr>
              <a:t>2022 </a:t>
            </a:r>
            <a:r>
              <a:rPr lang="ru-RU" sz="1400" dirty="0">
                <a:solidFill>
                  <a:srgbClr val="000000"/>
                </a:solidFill>
                <a:latin typeface="Times New Roman" pitchFamily="18" charset="0"/>
                <a:cs typeface="Times New Roman" pitchFamily="18" charset="0"/>
              </a:rPr>
              <a:t>году составили </a:t>
            </a:r>
            <a:r>
              <a:rPr lang="ru-RU" sz="1400" dirty="0" smtClean="0">
                <a:solidFill>
                  <a:srgbClr val="000000"/>
                </a:solidFill>
                <a:latin typeface="Times New Roman" pitchFamily="18" charset="0"/>
                <a:cs typeface="Times New Roman" pitchFamily="18" charset="0"/>
              </a:rPr>
              <a:t>137 169,6 </a:t>
            </a:r>
            <a:r>
              <a:rPr lang="ru-RU" sz="1400" dirty="0">
                <a:solidFill>
                  <a:srgbClr val="000000"/>
                </a:solidFill>
                <a:latin typeface="Times New Roman" pitchFamily="18" charset="0"/>
                <a:cs typeface="Times New Roman" pitchFamily="18" charset="0"/>
              </a:rPr>
              <a:t>тыс. рублей  или </a:t>
            </a:r>
            <a:r>
              <a:rPr lang="ru-RU" sz="1400" dirty="0" smtClean="0">
                <a:solidFill>
                  <a:srgbClr val="000000"/>
                </a:solidFill>
                <a:latin typeface="Times New Roman" pitchFamily="18" charset="0"/>
                <a:cs typeface="Times New Roman" pitchFamily="18" charset="0"/>
              </a:rPr>
              <a:t>95,7% </a:t>
            </a:r>
            <a:r>
              <a:rPr lang="ru-RU" sz="1400" dirty="0">
                <a:solidFill>
                  <a:srgbClr val="000000"/>
                </a:solidFill>
                <a:latin typeface="Times New Roman" pitchFamily="18" charset="0"/>
                <a:cs typeface="Times New Roman" pitchFamily="18" charset="0"/>
              </a:rPr>
              <a:t>от  плановых ассигнований в сумме </a:t>
            </a:r>
            <a:r>
              <a:rPr lang="ru-RU" sz="1400" dirty="0" smtClean="0">
                <a:solidFill>
                  <a:srgbClr val="000000"/>
                </a:solidFill>
                <a:latin typeface="Times New Roman" pitchFamily="18" charset="0"/>
                <a:cs typeface="Times New Roman" pitchFamily="18" charset="0"/>
              </a:rPr>
              <a:t>143 266,4 </a:t>
            </a:r>
            <a:r>
              <a:rPr lang="ru-RU" sz="1400" dirty="0">
                <a:solidFill>
                  <a:srgbClr val="000000"/>
                </a:solidFill>
                <a:latin typeface="Times New Roman" pitchFamily="18" charset="0"/>
                <a:cs typeface="Times New Roman" pitchFamily="18" charset="0"/>
              </a:rPr>
              <a:t>тыс. рублей. Расходы  на культуру составили </a:t>
            </a:r>
            <a:r>
              <a:rPr lang="ru-RU" sz="1400" dirty="0" smtClean="0">
                <a:solidFill>
                  <a:srgbClr val="000000"/>
                </a:solidFill>
                <a:latin typeface="Times New Roman" pitchFamily="18" charset="0"/>
                <a:cs typeface="Times New Roman" pitchFamily="18" charset="0"/>
              </a:rPr>
              <a:t>11,1 </a:t>
            </a:r>
            <a:r>
              <a:rPr lang="ru-RU" sz="1400" dirty="0">
                <a:solidFill>
                  <a:srgbClr val="000000"/>
                </a:solidFill>
                <a:latin typeface="Times New Roman" pitchFamily="18" charset="0"/>
                <a:cs typeface="Times New Roman" pitchFamily="18" charset="0"/>
              </a:rPr>
              <a:t>% к расходам бюджета муниципального района. </a:t>
            </a:r>
            <a:endParaRPr lang="en-US" sz="1400" dirty="0">
              <a:solidFill>
                <a:srgbClr val="000000"/>
              </a:solidFill>
              <a:latin typeface="Times New Roman" pitchFamily="18" charset="0"/>
              <a:cs typeface="Times New Roman" pitchFamily="18" charset="0"/>
            </a:endParaRPr>
          </a:p>
          <a:p>
            <a:pPr indent="355600" algn="just" eaLnBrk="0" hangingPunct="0"/>
            <a:endParaRPr lang="ru-RU" sz="1400" dirty="0"/>
          </a:p>
          <a:p>
            <a:pPr indent="355600" algn="just" eaLnBrk="0" hangingPunct="0"/>
            <a:r>
              <a:rPr lang="ru-RU" sz="1400" dirty="0">
                <a:solidFill>
                  <a:srgbClr val="000000"/>
                </a:solidFill>
                <a:latin typeface="Times New Roman" pitchFamily="18" charset="0"/>
                <a:cs typeface="Times New Roman" pitchFamily="18" charset="0"/>
              </a:rPr>
              <a:t>Бюджетные назначения по разделу </a:t>
            </a:r>
            <a:r>
              <a:rPr lang="ru-RU" sz="1400" b="1" dirty="0">
                <a:solidFill>
                  <a:srgbClr val="000000"/>
                </a:solidFill>
                <a:latin typeface="Times New Roman" pitchFamily="18" charset="0"/>
                <a:cs typeface="Times New Roman" pitchFamily="18" charset="0"/>
              </a:rPr>
              <a:t>1000</a:t>
            </a:r>
            <a:r>
              <a:rPr lang="ru-RU" sz="1400" dirty="0">
                <a:solidFill>
                  <a:srgbClr val="000000"/>
                </a:solidFill>
                <a:latin typeface="Times New Roman" pitchFamily="18" charset="0"/>
                <a:cs typeface="Times New Roman" pitchFamily="18" charset="0"/>
              </a:rPr>
              <a:t> исполнены на </a:t>
            </a:r>
            <a:r>
              <a:rPr lang="ru-RU" sz="1400" dirty="0" smtClean="0">
                <a:solidFill>
                  <a:srgbClr val="000000"/>
                </a:solidFill>
                <a:latin typeface="Times New Roman" pitchFamily="18" charset="0"/>
                <a:cs typeface="Times New Roman" pitchFamily="18" charset="0"/>
              </a:rPr>
              <a:t>98,0 </a:t>
            </a:r>
            <a:r>
              <a:rPr lang="ru-RU" sz="1400" dirty="0">
                <a:solidFill>
                  <a:srgbClr val="000000"/>
                </a:solidFill>
                <a:latin typeface="Times New Roman" pitchFamily="18" charset="0"/>
                <a:cs typeface="Times New Roman" pitchFamily="18" charset="0"/>
              </a:rPr>
              <a:t>%, что составило </a:t>
            </a:r>
            <a:r>
              <a:rPr lang="ru-RU" sz="1400" dirty="0" smtClean="0">
                <a:solidFill>
                  <a:srgbClr val="000000"/>
                </a:solidFill>
                <a:latin typeface="Times New Roman" pitchFamily="18" charset="0"/>
                <a:cs typeface="Times New Roman" pitchFamily="18" charset="0"/>
              </a:rPr>
              <a:t>26 168,8 тыс</a:t>
            </a:r>
            <a:r>
              <a:rPr lang="ru-RU" sz="1400" dirty="0">
                <a:solidFill>
                  <a:srgbClr val="000000"/>
                </a:solidFill>
                <a:latin typeface="Times New Roman" pitchFamily="18" charset="0"/>
                <a:cs typeface="Times New Roman" pitchFamily="18" charset="0"/>
              </a:rPr>
              <a:t>. рублей от плана </a:t>
            </a:r>
            <a:r>
              <a:rPr lang="ru-RU" sz="1400" dirty="0" smtClean="0">
                <a:solidFill>
                  <a:srgbClr val="000000"/>
                </a:solidFill>
                <a:latin typeface="Times New Roman" pitchFamily="18" charset="0"/>
                <a:cs typeface="Times New Roman" pitchFamily="18" charset="0"/>
              </a:rPr>
              <a:t>26 713,6 </a:t>
            </a:r>
            <a:r>
              <a:rPr lang="ru-RU" sz="1400" dirty="0">
                <a:solidFill>
                  <a:srgbClr val="000000"/>
                </a:solidFill>
                <a:latin typeface="Times New Roman" pitchFamily="18" charset="0"/>
                <a:cs typeface="Times New Roman" pitchFamily="18" charset="0"/>
              </a:rPr>
              <a:t>тыс. рублей.</a:t>
            </a:r>
            <a:endParaRPr lang="en-US" sz="1400" dirty="0">
              <a:solidFill>
                <a:srgbClr val="000000"/>
              </a:solidFill>
              <a:latin typeface="Times New Roman" pitchFamily="18" charset="0"/>
              <a:cs typeface="Times New Roman" pitchFamily="18" charset="0"/>
            </a:endParaRPr>
          </a:p>
          <a:p>
            <a:pPr indent="355600" algn="just" eaLnBrk="0" hangingPunct="0"/>
            <a:endParaRPr lang="en-US" sz="1400" dirty="0">
              <a:solidFill>
                <a:srgbClr val="000000"/>
              </a:solidFill>
              <a:latin typeface="Times New Roman" pitchFamily="18" charset="0"/>
              <a:cs typeface="Times New Roman" pitchFamily="18" charset="0"/>
            </a:endParaRPr>
          </a:p>
          <a:p>
            <a:pPr indent="355600" algn="just" eaLnBrk="0" hangingPunct="0"/>
            <a:r>
              <a:rPr lang="ru-RU" sz="1400" dirty="0">
                <a:solidFill>
                  <a:srgbClr val="000000"/>
                </a:solidFill>
                <a:latin typeface="Times New Roman" pitchFamily="18" charset="0"/>
                <a:cs typeface="Times New Roman" pitchFamily="18" charset="0"/>
              </a:rPr>
              <a:t>По разделу </a:t>
            </a:r>
            <a:r>
              <a:rPr lang="ru-RU" sz="1400" b="1" dirty="0">
                <a:solidFill>
                  <a:srgbClr val="000000"/>
                </a:solidFill>
                <a:latin typeface="Times New Roman" pitchFamily="18" charset="0"/>
                <a:cs typeface="Times New Roman" pitchFamily="18" charset="0"/>
              </a:rPr>
              <a:t>1100</a:t>
            </a:r>
            <a:r>
              <a:rPr lang="ru-RU" sz="1400" dirty="0">
                <a:solidFill>
                  <a:srgbClr val="000000"/>
                </a:solidFill>
                <a:latin typeface="Times New Roman" pitchFamily="18" charset="0"/>
                <a:cs typeface="Times New Roman" pitchFamily="18" charset="0"/>
              </a:rPr>
              <a:t> расходы проведены на сумму </a:t>
            </a:r>
            <a:r>
              <a:rPr lang="ru-RU" sz="1400" dirty="0" smtClean="0">
                <a:solidFill>
                  <a:srgbClr val="000000"/>
                </a:solidFill>
                <a:latin typeface="Times New Roman" pitchFamily="18" charset="0"/>
                <a:cs typeface="Times New Roman" pitchFamily="18" charset="0"/>
              </a:rPr>
              <a:t>10 051,7 </a:t>
            </a:r>
            <a:r>
              <a:rPr lang="ru-RU" sz="1400" dirty="0">
                <a:solidFill>
                  <a:srgbClr val="000000"/>
                </a:solidFill>
                <a:latin typeface="Times New Roman" pitchFamily="18" charset="0"/>
                <a:cs typeface="Times New Roman" pitchFamily="18" charset="0"/>
              </a:rPr>
              <a:t>тыс. рублей или 100,0 % плановых ассигнований, что на </a:t>
            </a:r>
            <a:r>
              <a:rPr lang="ru-RU" sz="1400" dirty="0" smtClean="0">
                <a:solidFill>
                  <a:srgbClr val="000000"/>
                </a:solidFill>
                <a:latin typeface="Times New Roman" pitchFamily="18" charset="0"/>
                <a:cs typeface="Times New Roman" pitchFamily="18" charset="0"/>
              </a:rPr>
              <a:t>6 932,8 </a:t>
            </a:r>
            <a:r>
              <a:rPr lang="ru-RU" sz="1400" dirty="0">
                <a:solidFill>
                  <a:srgbClr val="000000"/>
                </a:solidFill>
                <a:latin typeface="Times New Roman" pitchFamily="18" charset="0"/>
                <a:cs typeface="Times New Roman" pitchFamily="18" charset="0"/>
              </a:rPr>
              <a:t>тыс. рублей </a:t>
            </a:r>
            <a:r>
              <a:rPr lang="ru-RU" sz="1400" dirty="0" smtClean="0">
                <a:solidFill>
                  <a:srgbClr val="000000"/>
                </a:solidFill>
                <a:latin typeface="Times New Roman" pitchFamily="18" charset="0"/>
                <a:cs typeface="Times New Roman" pitchFamily="18" charset="0"/>
              </a:rPr>
              <a:t>меньше, </a:t>
            </a:r>
            <a:r>
              <a:rPr lang="ru-RU" sz="1400" dirty="0">
                <a:solidFill>
                  <a:srgbClr val="000000"/>
                </a:solidFill>
                <a:latin typeface="Times New Roman" pitchFamily="18" charset="0"/>
                <a:cs typeface="Times New Roman" pitchFamily="18" charset="0"/>
              </a:rPr>
              <a:t>чем в </a:t>
            </a:r>
            <a:r>
              <a:rPr lang="ru-RU" sz="1400" dirty="0" smtClean="0">
                <a:solidFill>
                  <a:srgbClr val="000000"/>
                </a:solidFill>
                <a:latin typeface="Times New Roman" pitchFamily="18" charset="0"/>
                <a:cs typeface="Times New Roman" pitchFamily="18" charset="0"/>
              </a:rPr>
              <a:t>2021 </a:t>
            </a:r>
            <a:r>
              <a:rPr lang="ru-RU" sz="1400" dirty="0">
                <a:solidFill>
                  <a:srgbClr val="000000"/>
                </a:solidFill>
                <a:latin typeface="Times New Roman" pitchFamily="18" charset="0"/>
                <a:cs typeface="Times New Roman" pitchFamily="18" charset="0"/>
              </a:rPr>
              <a:t>году</a:t>
            </a:r>
            <a:r>
              <a:rPr lang="ru-RU" sz="1400" dirty="0" smtClean="0">
                <a:solidFill>
                  <a:srgbClr val="00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Предусмотренные расходы обеспечили посещение спортивных объектов более 14 тыс. человек.</a:t>
            </a:r>
          </a:p>
          <a:p>
            <a:pPr indent="355600" algn="just" eaLnBrk="0" hangingPunct="0"/>
            <a:endParaRPr lang="en-US" sz="1400" dirty="0">
              <a:solidFill>
                <a:srgbClr val="000000"/>
              </a:solidFill>
              <a:latin typeface="Times New Roman" pitchFamily="18" charset="0"/>
              <a:cs typeface="Times New Roman" pitchFamily="18" charset="0"/>
            </a:endParaRPr>
          </a:p>
          <a:p>
            <a:pPr indent="355600" algn="just" eaLnBrk="0" hangingPunct="0"/>
            <a:endParaRPr lang="en-US" sz="1400" dirty="0">
              <a:ea typeface="Times New Roman" pitchFamily="18" charset="0"/>
            </a:endParaRPr>
          </a:p>
          <a:p>
            <a:pPr indent="355600" algn="just" eaLnBrk="0" hangingPunct="0"/>
            <a:r>
              <a:rPr lang="ru-RU" sz="1400" dirty="0">
                <a:solidFill>
                  <a:srgbClr val="000000"/>
                </a:solidFill>
                <a:latin typeface="Times New Roman" pitchFamily="18" charset="0"/>
                <a:cs typeface="Times New Roman" pitchFamily="18" charset="0"/>
              </a:rPr>
              <a:t>По разделу </a:t>
            </a:r>
            <a:r>
              <a:rPr lang="ru-RU" sz="1400" b="1" dirty="0">
                <a:solidFill>
                  <a:srgbClr val="000000"/>
                </a:solidFill>
                <a:latin typeface="Times New Roman" pitchFamily="18" charset="0"/>
                <a:cs typeface="Times New Roman" pitchFamily="18" charset="0"/>
              </a:rPr>
              <a:t>1200</a:t>
            </a:r>
            <a:r>
              <a:rPr lang="ru-RU" sz="1400" dirty="0">
                <a:solidFill>
                  <a:srgbClr val="000000"/>
                </a:solidFill>
                <a:latin typeface="Times New Roman" pitchFamily="18" charset="0"/>
                <a:cs typeface="Times New Roman" pitchFamily="18" charset="0"/>
              </a:rPr>
              <a:t> расходы проведены на 100 % от плановых ассигнований, в  сумме – </a:t>
            </a:r>
            <a:r>
              <a:rPr lang="ru-RU" sz="1400" dirty="0" smtClean="0">
                <a:solidFill>
                  <a:srgbClr val="000000"/>
                </a:solidFill>
                <a:latin typeface="Times New Roman" pitchFamily="18" charset="0"/>
                <a:cs typeface="Times New Roman" pitchFamily="18" charset="0"/>
              </a:rPr>
              <a:t>2 907,4 </a:t>
            </a:r>
            <a:r>
              <a:rPr lang="ru-RU" sz="1400" dirty="0">
                <a:solidFill>
                  <a:srgbClr val="000000"/>
                </a:solidFill>
                <a:latin typeface="Times New Roman" pitchFamily="18" charset="0"/>
                <a:cs typeface="Times New Roman" pitchFamily="18" charset="0"/>
              </a:rPr>
              <a:t>тыс. рублей.</a:t>
            </a:r>
            <a:endParaRPr lang="en-US" sz="1400" dirty="0">
              <a:solidFill>
                <a:srgbClr val="000000"/>
              </a:solidFill>
              <a:latin typeface="Times New Roman" pitchFamily="18" charset="0"/>
              <a:cs typeface="Times New Roman" pitchFamily="18" charset="0"/>
            </a:endParaRPr>
          </a:p>
          <a:p>
            <a:pPr indent="355600" algn="just" eaLnBrk="0" hangingPunct="0"/>
            <a:endParaRPr lang="en-US" sz="1400" dirty="0">
              <a:cs typeface="Times New Roman" pitchFamily="18" charset="0"/>
            </a:endParaRPr>
          </a:p>
          <a:p>
            <a:pPr indent="355600" algn="just" eaLnBrk="0" hangingPunct="0"/>
            <a:r>
              <a:rPr lang="ru-RU" sz="1400" dirty="0">
                <a:solidFill>
                  <a:srgbClr val="000000"/>
                </a:solidFill>
                <a:latin typeface="Times New Roman" pitchFamily="18" charset="0"/>
                <a:cs typeface="Times New Roman" pitchFamily="18" charset="0"/>
              </a:rPr>
              <a:t>Расходы по разделу </a:t>
            </a:r>
            <a:r>
              <a:rPr lang="ru-RU" sz="1400" b="1" dirty="0">
                <a:solidFill>
                  <a:srgbClr val="000000"/>
                </a:solidFill>
                <a:latin typeface="Times New Roman" pitchFamily="18" charset="0"/>
                <a:cs typeface="Times New Roman" pitchFamily="18" charset="0"/>
              </a:rPr>
              <a:t>1300</a:t>
            </a:r>
            <a:r>
              <a:rPr lang="ru-RU" sz="1400" dirty="0">
                <a:solidFill>
                  <a:srgbClr val="000000"/>
                </a:solidFill>
                <a:latin typeface="Times New Roman" pitchFamily="18" charset="0"/>
                <a:cs typeface="Times New Roman" pitchFamily="18" charset="0"/>
              </a:rPr>
              <a:t> исполнены в  сумме </a:t>
            </a:r>
            <a:r>
              <a:rPr lang="ru-RU" sz="1400" dirty="0" smtClean="0">
                <a:solidFill>
                  <a:srgbClr val="000000"/>
                </a:solidFill>
                <a:latin typeface="Times New Roman" pitchFamily="18" charset="0"/>
                <a:cs typeface="Times New Roman" pitchFamily="18" charset="0"/>
              </a:rPr>
              <a:t>23,2 </a:t>
            </a:r>
            <a:r>
              <a:rPr lang="ru-RU" sz="1400" dirty="0">
                <a:solidFill>
                  <a:srgbClr val="000000"/>
                </a:solidFill>
                <a:latin typeface="Times New Roman" pitchFamily="18" charset="0"/>
                <a:cs typeface="Times New Roman" pitchFamily="18" charset="0"/>
              </a:rPr>
              <a:t>тыс. рублей или 100% от плановых назначений, что на </a:t>
            </a:r>
            <a:r>
              <a:rPr lang="ru-RU" sz="1400" dirty="0" smtClean="0">
                <a:solidFill>
                  <a:srgbClr val="000000"/>
                </a:solidFill>
                <a:latin typeface="Times New Roman" pitchFamily="18" charset="0"/>
                <a:cs typeface="Times New Roman" pitchFamily="18" charset="0"/>
              </a:rPr>
              <a:t>13,1 </a:t>
            </a:r>
            <a:r>
              <a:rPr lang="ru-RU" sz="1400" dirty="0">
                <a:solidFill>
                  <a:srgbClr val="000000"/>
                </a:solidFill>
                <a:latin typeface="Times New Roman" pitchFamily="18" charset="0"/>
                <a:cs typeface="Times New Roman" pitchFamily="18" charset="0"/>
              </a:rPr>
              <a:t>тыс. рублей меньше, чем в </a:t>
            </a:r>
            <a:r>
              <a:rPr lang="ru-RU" sz="1400" dirty="0" smtClean="0">
                <a:solidFill>
                  <a:srgbClr val="000000"/>
                </a:solidFill>
                <a:latin typeface="Times New Roman" pitchFamily="18" charset="0"/>
                <a:cs typeface="Times New Roman" pitchFamily="18" charset="0"/>
              </a:rPr>
              <a:t>2021 </a:t>
            </a:r>
            <a:r>
              <a:rPr lang="ru-RU" sz="1400" dirty="0">
                <a:solidFill>
                  <a:srgbClr val="000000"/>
                </a:solidFill>
                <a:latin typeface="Times New Roman" pitchFamily="18" charset="0"/>
                <a:cs typeface="Times New Roman" pitchFamily="18" charset="0"/>
              </a:rPr>
              <a:t>году.</a:t>
            </a:r>
            <a:endParaRPr lang="en-US" sz="1400" dirty="0">
              <a:solidFill>
                <a:srgbClr val="000000"/>
              </a:solidFill>
              <a:latin typeface="Times New Roman" pitchFamily="18" charset="0"/>
              <a:cs typeface="Times New Roman" pitchFamily="18" charset="0"/>
            </a:endParaRPr>
          </a:p>
          <a:p>
            <a:pPr indent="355600" algn="just" eaLnBrk="0" hangingPunct="0"/>
            <a:endParaRPr lang="en-US" sz="1400" dirty="0">
              <a:cs typeface="Times New Roman" pitchFamily="18" charset="0"/>
            </a:endParaRPr>
          </a:p>
          <a:p>
            <a:pPr indent="355600" algn="just" eaLnBrk="0" hangingPunct="0"/>
            <a:r>
              <a:rPr lang="ru-RU" sz="1400" dirty="0">
                <a:solidFill>
                  <a:srgbClr val="000000"/>
                </a:solidFill>
                <a:latin typeface="Times New Roman" pitchFamily="18" charset="0"/>
                <a:cs typeface="Times New Roman" pitchFamily="18" charset="0"/>
              </a:rPr>
              <a:t>По </a:t>
            </a:r>
            <a:r>
              <a:rPr lang="ru-RU" sz="1400" b="1" dirty="0">
                <a:solidFill>
                  <a:srgbClr val="000000"/>
                </a:solidFill>
                <a:latin typeface="Times New Roman" pitchFamily="18" charset="0"/>
                <a:cs typeface="Times New Roman" pitchFamily="18" charset="0"/>
              </a:rPr>
              <a:t>1400</a:t>
            </a:r>
            <a:r>
              <a:rPr lang="ru-RU" sz="1400" dirty="0">
                <a:solidFill>
                  <a:srgbClr val="000000"/>
                </a:solidFill>
                <a:latin typeface="Times New Roman" pitchFamily="18" charset="0"/>
                <a:cs typeface="Times New Roman" pitchFamily="18" charset="0"/>
              </a:rPr>
              <a:t> разделу расходы исполнены на 100% от плановых назначений, в сумме – </a:t>
            </a:r>
            <a:r>
              <a:rPr lang="ru-RU" sz="1400" dirty="0" smtClean="0">
                <a:solidFill>
                  <a:srgbClr val="000000"/>
                </a:solidFill>
                <a:latin typeface="Times New Roman" pitchFamily="18" charset="0"/>
                <a:cs typeface="Times New Roman" pitchFamily="18" charset="0"/>
              </a:rPr>
              <a:t>3 085,1 </a:t>
            </a:r>
            <a:r>
              <a:rPr lang="ru-RU" sz="1400" dirty="0">
                <a:solidFill>
                  <a:srgbClr val="000000"/>
                </a:solidFill>
                <a:latin typeface="Times New Roman" pitchFamily="18" charset="0"/>
                <a:cs typeface="Times New Roman" pitchFamily="18" charset="0"/>
              </a:rPr>
              <a:t>тыс. рублей , это на </a:t>
            </a:r>
            <a:r>
              <a:rPr lang="ru-RU" sz="1400" dirty="0" smtClean="0">
                <a:solidFill>
                  <a:srgbClr val="000000"/>
                </a:solidFill>
                <a:latin typeface="Times New Roman" pitchFamily="18" charset="0"/>
                <a:cs typeface="Times New Roman" pitchFamily="18" charset="0"/>
              </a:rPr>
              <a:t>106,6 </a:t>
            </a:r>
            <a:r>
              <a:rPr lang="ru-RU" sz="1400" dirty="0">
                <a:solidFill>
                  <a:srgbClr val="000000"/>
                </a:solidFill>
                <a:latin typeface="Times New Roman" pitchFamily="18" charset="0"/>
                <a:cs typeface="Times New Roman" pitchFamily="18" charset="0"/>
              </a:rPr>
              <a:t>тыс. рублей больше, чем в </a:t>
            </a:r>
            <a:r>
              <a:rPr lang="ru-RU" sz="1400" dirty="0" smtClean="0">
                <a:solidFill>
                  <a:srgbClr val="000000"/>
                </a:solidFill>
                <a:latin typeface="Times New Roman" pitchFamily="18" charset="0"/>
                <a:cs typeface="Times New Roman" pitchFamily="18" charset="0"/>
              </a:rPr>
              <a:t>2021 </a:t>
            </a:r>
            <a:r>
              <a:rPr lang="ru-RU" sz="1400" dirty="0">
                <a:solidFill>
                  <a:srgbClr val="000000"/>
                </a:solidFill>
                <a:latin typeface="Times New Roman" pitchFamily="18" charset="0"/>
                <a:cs typeface="Times New Roman" pitchFamily="18" charset="0"/>
              </a:rPr>
              <a:t>году.</a:t>
            </a:r>
            <a:endParaRPr lang="ru-RU"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785813" y="544096"/>
            <a:ext cx="7500937" cy="5601533"/>
          </a:xfrm>
          <a:prstGeom prst="rect">
            <a:avLst/>
          </a:prstGeom>
          <a:noFill/>
          <a:ln w="9525">
            <a:noFill/>
            <a:miter lim="800000"/>
            <a:headEnd/>
            <a:tailEnd/>
          </a:ln>
        </p:spPr>
        <p:txBody>
          <a:bodyPr anchor="ctr">
            <a:spAutoFit/>
          </a:bodyPr>
          <a:lstStyle/>
          <a:p>
            <a:pPr indent="449263" algn="ctr"/>
            <a:r>
              <a:rPr lang="ru-RU" sz="2000" b="1" dirty="0">
                <a:latin typeface="Times New Roman" pitchFamily="18" charset="0"/>
                <a:cs typeface="Times New Roman" pitchFamily="18" charset="0"/>
              </a:rPr>
              <a:t>Уважаемые жители и гости Пугачевского района!</a:t>
            </a:r>
          </a:p>
          <a:p>
            <a:pPr indent="449263" algn="ctr"/>
            <a:endParaRPr lang="ru-RU" sz="2000" b="1" dirty="0">
              <a:latin typeface="Times New Roman" pitchFamily="18" charset="0"/>
              <a:cs typeface="Times New Roman" pitchFamily="18" charset="0"/>
            </a:endParaRPr>
          </a:p>
          <a:p>
            <a:pPr indent="449263" algn="ctr"/>
            <a:endParaRPr lang="ru-RU" sz="600" dirty="0"/>
          </a:p>
          <a:p>
            <a:pPr indent="449263" algn="just" eaLnBrk="0" hangingPunct="0"/>
            <a:r>
              <a:rPr lang="ru-RU" dirty="0">
                <a:latin typeface="Times New Roman" pitchFamily="18" charset="0"/>
                <a:cs typeface="Times New Roman" pitchFamily="18" charset="0"/>
              </a:rPr>
              <a:t>Бюджет для граждан составлен  на  основании решения  Собрания Пугачевского муниципального  района от </a:t>
            </a:r>
            <a:r>
              <a:rPr lang="ru-RU" dirty="0" smtClean="0">
                <a:latin typeface="Times New Roman" pitchFamily="18" charset="0"/>
                <a:cs typeface="Times New Roman" pitchFamily="18" charset="0"/>
              </a:rPr>
              <a:t>19 мая 2023 </a:t>
            </a:r>
            <a:r>
              <a:rPr lang="ru-RU" dirty="0">
                <a:latin typeface="Times New Roman" pitchFamily="18" charset="0"/>
                <a:cs typeface="Times New Roman" pitchFamily="18" charset="0"/>
              </a:rPr>
              <a:t>года № </a:t>
            </a:r>
            <a:r>
              <a:rPr lang="ru-RU" dirty="0" smtClean="0">
                <a:latin typeface="Times New Roman" pitchFamily="18" charset="0"/>
                <a:cs typeface="Times New Roman" pitchFamily="18" charset="0"/>
              </a:rPr>
              <a:t>19 </a:t>
            </a:r>
            <a:r>
              <a:rPr lang="ru-RU" dirty="0">
                <a:latin typeface="Times New Roman" pitchFamily="18" charset="0"/>
                <a:cs typeface="Times New Roman" pitchFamily="18" charset="0"/>
              </a:rPr>
              <a:t>«Об исполнении бюджета  Пугачевского муниципального района </a:t>
            </a:r>
            <a:r>
              <a:rPr lang="ru-RU" dirty="0" smtClean="0">
                <a:latin typeface="Times New Roman" pitchFamily="18" charset="0"/>
                <a:cs typeface="Times New Roman" pitchFamily="18" charset="0"/>
              </a:rPr>
              <a:t>за 2022 </a:t>
            </a:r>
            <a:r>
              <a:rPr lang="ru-RU" dirty="0">
                <a:latin typeface="Times New Roman" pitchFamily="18" charset="0"/>
                <a:cs typeface="Times New Roman" pitchFamily="18" charset="0"/>
              </a:rPr>
              <a:t>год». С данным решением можно ознакомиться на официальном сайте Администрации Пугачевского муниципального района Саратовской области (</a:t>
            </a:r>
            <a:r>
              <a:rPr lang="en-US" dirty="0">
                <a:latin typeface="Times New Roman" pitchFamily="18" charset="0"/>
                <a:cs typeface="Times New Roman" pitchFamily="18" charset="0"/>
                <a:hlinkClick r:id="rId2"/>
              </a:rPr>
              <a:t>http</a:t>
            </a:r>
            <a:r>
              <a:rPr lang="ru-RU" dirty="0">
                <a:latin typeface="Times New Roman" pitchFamily="18" charset="0"/>
                <a:cs typeface="Times New Roman" pitchFamily="18" charset="0"/>
                <a:hlinkClick r:id="rId2"/>
              </a:rPr>
              <a:t>://</a:t>
            </a:r>
            <a:r>
              <a:rPr lang="en-US" dirty="0" err="1">
                <a:latin typeface="Times New Roman" pitchFamily="18" charset="0"/>
                <a:cs typeface="Times New Roman" pitchFamily="18" charset="0"/>
                <a:hlinkClick r:id="rId2"/>
              </a:rPr>
              <a:t>pugachev</a:t>
            </a:r>
            <a:r>
              <a:rPr lang="ru-RU" dirty="0">
                <a:latin typeface="Times New Roman" pitchFamily="18" charset="0"/>
                <a:cs typeface="Times New Roman" pitchFamily="18" charset="0"/>
                <a:hlinkClick r:id="rId2"/>
              </a:rPr>
              <a:t>-</a:t>
            </a:r>
            <a:r>
              <a:rPr lang="en-US" dirty="0" err="1">
                <a:latin typeface="Times New Roman" pitchFamily="18" charset="0"/>
                <a:cs typeface="Times New Roman" pitchFamily="18" charset="0"/>
                <a:hlinkClick r:id="rId2"/>
              </a:rPr>
              <a:t>adm</a:t>
            </a:r>
            <a:r>
              <a:rPr lang="ru-RU" dirty="0">
                <a:latin typeface="Times New Roman" pitchFamily="18" charset="0"/>
                <a:cs typeface="Times New Roman" pitchFamily="18" charset="0"/>
                <a:hlinkClick r:id="rId2"/>
              </a:rPr>
              <a:t>.</a:t>
            </a:r>
            <a:r>
              <a:rPr lang="en-US" dirty="0" err="1">
                <a:latin typeface="Times New Roman" pitchFamily="18" charset="0"/>
                <a:cs typeface="Times New Roman" pitchFamily="18" charset="0"/>
                <a:hlinkClick r:id="rId2"/>
              </a:rPr>
              <a:t>ru</a:t>
            </a:r>
            <a:r>
              <a:rPr lang="ru-RU" smtClean="0">
                <a:latin typeface="Times New Roman" pitchFamily="18" charset="0"/>
                <a:cs typeface="Times New Roman" pitchFamily="18" charset="0"/>
                <a:hlinkClick r:id="rId2"/>
              </a:rPr>
              <a:t>).</a:t>
            </a:r>
            <a:r>
              <a:rPr lang="ru-RU" smtClean="0">
                <a:latin typeface="Times New Roman" pitchFamily="18" charset="0"/>
                <a:cs typeface="Times New Roman" pitchFamily="18" charset="0"/>
              </a:rPr>
              <a:t> </a:t>
            </a:r>
            <a:endParaRPr lang="ru-RU" dirty="0">
              <a:latin typeface="Times New Roman" pitchFamily="18" charset="0"/>
              <a:cs typeface="Times New Roman" pitchFamily="18" charset="0"/>
            </a:endParaRPr>
          </a:p>
          <a:p>
            <a:pPr indent="449263" algn="just" eaLnBrk="0" hangingPunct="0"/>
            <a:r>
              <a:rPr lang="ru-RU" dirty="0" smtClean="0">
                <a:latin typeface="Times New Roman" pitchFamily="18" charset="0"/>
                <a:cs typeface="Times New Roman" pitchFamily="18" charset="0"/>
              </a:rPr>
              <a:t>Важнейшими </a:t>
            </a:r>
            <a:r>
              <a:rPr lang="ru-RU" dirty="0">
                <a:latin typeface="Times New Roman" pitchFamily="18" charset="0"/>
                <a:cs typeface="Times New Roman" pitchFamily="18" charset="0"/>
              </a:rPr>
              <a:t>целями бюджетной политики района является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p>
          <a:p>
            <a:pPr indent="449263" algn="just" eaLnBrk="0" hangingPunct="0"/>
            <a:endParaRPr lang="ru-RU" sz="600" dirty="0"/>
          </a:p>
          <a:p>
            <a:pPr indent="449263" algn="just" eaLnBrk="0" hangingPunct="0"/>
            <a:r>
              <a:rPr lang="ru-RU" dirty="0">
                <a:latin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исполнения районного бюджета.</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ChangeArrowheads="1"/>
          </p:cNvSpPr>
          <p:nvPr/>
        </p:nvSpPr>
        <p:spPr bwMode="auto">
          <a:xfrm>
            <a:off x="642938" y="0"/>
            <a:ext cx="8072437" cy="1108075"/>
          </a:xfrm>
          <a:prstGeom prst="rect">
            <a:avLst/>
          </a:prstGeom>
          <a:noFill/>
          <a:ln w="9525">
            <a:noFill/>
            <a:miter lim="800000"/>
            <a:headEnd/>
            <a:tailEnd/>
          </a:ln>
        </p:spPr>
        <p:txBody>
          <a:bodyPr anchor="ctr">
            <a:spAutoFit/>
          </a:bodyPr>
          <a:lstStyle/>
          <a:p>
            <a:pPr algn="ctr"/>
            <a:r>
              <a:rPr lang="ru-RU" sz="2400" b="1" dirty="0">
                <a:solidFill>
                  <a:srgbClr val="A86C2A"/>
                </a:solidFill>
                <a:latin typeface="Times New Roman" pitchFamily="18" charset="0"/>
                <a:cs typeface="Times New Roman" pitchFamily="18" charset="0"/>
              </a:rPr>
              <a:t>Исполнение муниципальных программ</a:t>
            </a:r>
            <a:endParaRPr lang="ru-RU" sz="600" dirty="0"/>
          </a:p>
          <a:p>
            <a:pPr algn="ctr" eaLnBrk="0" hangingPunct="0"/>
            <a:r>
              <a:rPr lang="ru-RU" sz="2400" b="1" dirty="0">
                <a:solidFill>
                  <a:srgbClr val="A86C2A"/>
                </a:solidFill>
                <a:latin typeface="Times New Roman" pitchFamily="18" charset="0"/>
                <a:cs typeface="Times New Roman" pitchFamily="18" charset="0"/>
              </a:rPr>
              <a:t>в  </a:t>
            </a:r>
            <a:r>
              <a:rPr lang="ru-RU" sz="2400" b="1" dirty="0" smtClean="0">
                <a:solidFill>
                  <a:srgbClr val="A86C2A"/>
                </a:solidFill>
                <a:latin typeface="Times New Roman" pitchFamily="18" charset="0"/>
                <a:cs typeface="Times New Roman" pitchFamily="18" charset="0"/>
              </a:rPr>
              <a:t>202</a:t>
            </a:r>
            <a:r>
              <a:rPr lang="en-US" sz="2400" b="1" dirty="0" smtClean="0">
                <a:solidFill>
                  <a:srgbClr val="A86C2A"/>
                </a:solidFill>
                <a:latin typeface="Times New Roman" pitchFamily="18" charset="0"/>
                <a:cs typeface="Times New Roman" pitchFamily="18" charset="0"/>
              </a:rPr>
              <a:t>2</a:t>
            </a:r>
            <a:r>
              <a:rPr lang="ru-RU" sz="2400" b="1" dirty="0" smtClean="0">
                <a:solidFill>
                  <a:srgbClr val="A86C2A"/>
                </a:solidFill>
                <a:latin typeface="Times New Roman" pitchFamily="18" charset="0"/>
                <a:cs typeface="Times New Roman" pitchFamily="18" charset="0"/>
              </a:rPr>
              <a:t> </a:t>
            </a:r>
            <a:r>
              <a:rPr lang="ru-RU" sz="2400" b="1" dirty="0">
                <a:solidFill>
                  <a:srgbClr val="A86C2A"/>
                </a:solidFill>
                <a:latin typeface="Times New Roman" pitchFamily="18" charset="0"/>
                <a:cs typeface="Times New Roman" pitchFamily="18" charset="0"/>
              </a:rPr>
              <a:t>году</a:t>
            </a:r>
            <a:endParaRPr lang="ru-RU" sz="600" dirty="0"/>
          </a:p>
          <a:p>
            <a:pPr eaLnBrk="0" hangingPunct="0"/>
            <a:endParaRPr lang="ru-RU" dirty="0"/>
          </a:p>
        </p:txBody>
      </p:sp>
      <p:sp>
        <p:nvSpPr>
          <p:cNvPr id="31747" name="Rectangle 6"/>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endParaRPr lang="ru-RU"/>
          </a:p>
        </p:txBody>
      </p:sp>
      <p:graphicFrame>
        <p:nvGraphicFramePr>
          <p:cNvPr id="4" name="Таблица 3"/>
          <p:cNvGraphicFramePr>
            <a:graphicFrameLocks noGrp="1"/>
          </p:cNvGraphicFramePr>
          <p:nvPr/>
        </p:nvGraphicFramePr>
        <p:xfrm>
          <a:off x="357188" y="928688"/>
          <a:ext cx="8643996" cy="5535508"/>
        </p:xfrm>
        <a:graphic>
          <a:graphicData uri="http://schemas.openxmlformats.org/drawingml/2006/table">
            <a:tbl>
              <a:tblPr/>
              <a:tblGrid>
                <a:gridCol w="2500330"/>
                <a:gridCol w="785818"/>
                <a:gridCol w="857255"/>
                <a:gridCol w="857257"/>
                <a:gridCol w="3643336"/>
              </a:tblGrid>
              <a:tr h="375537">
                <a:tc>
                  <a:txBody>
                    <a:bodyPr/>
                    <a:lstStyle/>
                    <a:p>
                      <a:pPr algn="ctr" fontAlgn="ctr"/>
                      <a:r>
                        <a:rPr lang="ru-RU" sz="1100" b="1" i="0" u="none" strike="noStrike" dirty="0">
                          <a:solidFill>
                            <a:srgbClr val="000000"/>
                          </a:solidFill>
                          <a:latin typeface="Times New Roman"/>
                        </a:rPr>
                        <a:t>Наименование программы</a:t>
                      </a:r>
                    </a:p>
                  </a:txBody>
                  <a:tcPr marL="3701" marR="3701" marT="370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План </a:t>
                      </a:r>
                      <a:r>
                        <a:rPr lang="ru-RU" sz="1100" b="1" i="0" u="none" strike="noStrike" dirty="0" smtClean="0">
                          <a:solidFill>
                            <a:srgbClr val="000000"/>
                          </a:solidFill>
                          <a:latin typeface="Times New Roman"/>
                        </a:rPr>
                        <a:t>2022 </a:t>
                      </a:r>
                      <a:r>
                        <a:rPr lang="ru-RU" sz="1100" b="1" i="0" u="none" strike="noStrike" dirty="0">
                          <a:solidFill>
                            <a:srgbClr val="000000"/>
                          </a:solidFill>
                          <a:latin typeface="Times New Roman"/>
                        </a:rPr>
                        <a:t>год</a:t>
                      </a:r>
                    </a:p>
                  </a:txBody>
                  <a:tcPr marL="3701" marR="3701" marT="370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Отчет </a:t>
                      </a:r>
                      <a:r>
                        <a:rPr lang="ru-RU" sz="1100" b="1" i="0" u="none" strike="noStrike" dirty="0" smtClean="0">
                          <a:solidFill>
                            <a:srgbClr val="000000"/>
                          </a:solidFill>
                          <a:latin typeface="Times New Roman"/>
                        </a:rPr>
                        <a:t>2022 </a:t>
                      </a:r>
                      <a:r>
                        <a:rPr lang="ru-RU" sz="1100" b="1" i="0" u="none" strike="noStrike" dirty="0">
                          <a:solidFill>
                            <a:srgbClr val="000000"/>
                          </a:solidFill>
                          <a:latin typeface="Times New Roman"/>
                        </a:rPr>
                        <a:t>год (факт)</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 исполнения</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Целевые показатели</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967">
                <a:tc rowSpan="6">
                  <a:txBody>
                    <a:bodyPr/>
                    <a:lstStyle/>
                    <a:p>
                      <a:pPr algn="l" fontAlgn="t"/>
                      <a:r>
                        <a:rPr lang="ru-RU" sz="1100" b="0" i="0" u="none" strike="noStrike" dirty="0" smtClean="0">
                          <a:solidFill>
                            <a:srgbClr val="000000"/>
                          </a:solidFill>
                          <a:latin typeface="Times New Roman"/>
                        </a:rPr>
                        <a:t>Муниципальная программа " Развитие образования Пугачевского муниципального района на 202</a:t>
                      </a:r>
                      <a:r>
                        <a:rPr lang="en-US" sz="1100" b="0" i="0" u="none" strike="noStrike" dirty="0" smtClean="0">
                          <a:solidFill>
                            <a:srgbClr val="000000"/>
                          </a:solidFill>
                          <a:latin typeface="Times New Roman"/>
                        </a:rPr>
                        <a:t>2</a:t>
                      </a:r>
                      <a:r>
                        <a:rPr lang="ru-RU" sz="1100" b="0" i="0" u="none" strike="noStrike" dirty="0" smtClean="0">
                          <a:solidFill>
                            <a:srgbClr val="000000"/>
                          </a:solidFill>
                          <a:latin typeface="Times New Roman"/>
                        </a:rPr>
                        <a:t>-202</a:t>
                      </a:r>
                      <a:r>
                        <a:rPr lang="en-US" sz="1100" b="0" i="0" u="none" strike="noStrike" dirty="0" smtClean="0">
                          <a:solidFill>
                            <a:srgbClr val="000000"/>
                          </a:solidFill>
                          <a:latin typeface="Times New Roman"/>
                        </a:rPr>
                        <a:t>4</a:t>
                      </a:r>
                      <a:r>
                        <a:rPr lang="ru-RU" sz="1100" b="0" i="0" u="none" strike="noStrike" dirty="0" smtClean="0">
                          <a:solidFill>
                            <a:srgbClr val="000000"/>
                          </a:solidFill>
                          <a:latin typeface="Times New Roman"/>
                        </a:rPr>
                        <a:t> годы"</a:t>
                      </a:r>
                      <a:endParaRPr lang="ru-RU" sz="1100" b="0" i="0" u="none" strike="noStrike" dirty="0">
                        <a:solidFill>
                          <a:srgbClr val="000000"/>
                        </a:solidFill>
                        <a:latin typeface="Times New Roman"/>
                      </a:endParaRP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867 884,2</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846 356,8</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97,5</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r>
                        <a:rPr lang="ru-RU" sz="1100" b="0" i="0" u="none" strike="noStrike" dirty="0" smtClean="0">
                          <a:solidFill>
                            <a:srgbClr val="000000"/>
                          </a:solidFill>
                          <a:latin typeface="Times New Roman"/>
                        </a:rPr>
                        <a:t>- охват </a:t>
                      </a:r>
                      <a:r>
                        <a:rPr lang="ru-RU" sz="1100" b="0" i="0" u="none" strike="noStrike" dirty="0">
                          <a:solidFill>
                            <a:srgbClr val="000000"/>
                          </a:solidFill>
                          <a:latin typeface="Times New Roman"/>
                        </a:rPr>
                        <a:t>обучающихся горячим питанием - </a:t>
                      </a:r>
                      <a:r>
                        <a:rPr lang="ru-RU" sz="1100" b="0" i="0" u="none" strike="noStrike" dirty="0" smtClean="0">
                          <a:solidFill>
                            <a:srgbClr val="000000"/>
                          </a:solidFill>
                          <a:latin typeface="Times New Roman"/>
                        </a:rPr>
                        <a:t>99%,                                                                                  </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a:t>
                      </a:r>
                      <a:r>
                        <a:rPr lang="ru-RU" sz="1100" b="0" i="0" u="none" strike="noStrike" dirty="0">
                          <a:solidFill>
                            <a:srgbClr val="000000"/>
                          </a:solidFill>
                          <a:latin typeface="Times New Roman"/>
                        </a:rPr>
                        <a:t>обучающихся 10-11 классов, проходящих профильное обучение - </a:t>
                      </a:r>
                      <a:r>
                        <a:rPr lang="ru-RU" sz="1100" b="0" i="0" u="none" strike="noStrike" dirty="0" smtClean="0">
                          <a:solidFill>
                            <a:srgbClr val="000000"/>
                          </a:solidFill>
                          <a:latin typeface="Times New Roman"/>
                        </a:rPr>
                        <a:t>100%,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количество обучающихся 9-х  и 11-х классов, принимающих участие в государственной итоговой аттестации</a:t>
                      </a:r>
                      <a:r>
                        <a:rPr lang="ru-RU" sz="1100" b="0" i="0" u="none" strike="noStrike" baseline="0" dirty="0" smtClean="0">
                          <a:solidFill>
                            <a:srgbClr val="000000"/>
                          </a:solidFill>
                          <a:latin typeface="Times New Roman"/>
                        </a:rPr>
                        <a:t> </a:t>
                      </a:r>
                      <a:r>
                        <a:rPr lang="ru-RU" sz="1100" b="0" i="0" u="none" strike="noStrike" dirty="0" smtClean="0">
                          <a:solidFill>
                            <a:srgbClr val="000000"/>
                          </a:solidFill>
                          <a:latin typeface="Times New Roman"/>
                        </a:rPr>
                        <a:t>– 7</a:t>
                      </a:r>
                      <a:r>
                        <a:rPr lang="en-US" sz="1100" b="0" i="0" u="none" strike="noStrike" dirty="0" smtClean="0">
                          <a:solidFill>
                            <a:srgbClr val="000000"/>
                          </a:solidFill>
                          <a:latin typeface="Times New Roman"/>
                        </a:rPr>
                        <a:t>66</a:t>
                      </a:r>
                      <a:r>
                        <a:rPr lang="ru-RU" sz="1100" b="0" i="0" u="none" strike="noStrike" baseline="0" dirty="0" smtClean="0">
                          <a:solidFill>
                            <a:srgbClr val="000000"/>
                          </a:solidFill>
                          <a:latin typeface="Times New Roman"/>
                        </a:rPr>
                        <a:t> человек</a:t>
                      </a:r>
                      <a:r>
                        <a:rPr lang="ru-RU" sz="1100" b="0" i="0" u="none" strike="noStrike" dirty="0" smtClean="0">
                          <a:solidFill>
                            <a:srgbClr val="000000"/>
                          </a:solidFill>
                          <a:latin typeface="Times New Roman"/>
                        </a:rPr>
                        <a:t>,         </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количество учреждений,  в которых проведен капитальный и текущий ремонт – </a:t>
                      </a:r>
                      <a:r>
                        <a:rPr lang="en-US" sz="1100" b="0" i="0" u="none" strike="noStrike" dirty="0" smtClean="0">
                          <a:solidFill>
                            <a:srgbClr val="000000"/>
                          </a:solidFill>
                          <a:latin typeface="Times New Roman"/>
                        </a:rPr>
                        <a:t>4</a:t>
                      </a:r>
                      <a:r>
                        <a:rPr lang="ru-RU" sz="1100" b="0" i="0" u="none" strike="noStrike" dirty="0" smtClean="0">
                          <a:solidFill>
                            <a:srgbClr val="000000"/>
                          </a:solidFill>
                          <a:latin typeface="Times New Roman"/>
                        </a:rPr>
                        <a:t> учреждения,</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0006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a:t>
                      </a:r>
                      <a:r>
                        <a:rPr lang="ru-RU" sz="1100" b="0" i="0" u="none" strike="noStrike" dirty="0" smtClean="0">
                          <a:solidFill>
                            <a:srgbClr val="FF0000"/>
                          </a:solidFill>
                          <a:latin typeface="Times New Roman"/>
                        </a:rPr>
                        <a:t> </a:t>
                      </a:r>
                      <a:r>
                        <a:rPr lang="ru-RU" sz="1100" b="0" i="0" u="none" strike="noStrike"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 </a:t>
                      </a:r>
                      <a:r>
                        <a:rPr lang="ru-RU" sz="1100" b="0" i="0" u="none" strike="noStrike" dirty="0" smtClean="0">
                          <a:solidFill>
                            <a:srgbClr val="000000"/>
                          </a:solidFill>
                          <a:latin typeface="Times New Roman"/>
                        </a:rPr>
                        <a:t>100%,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71438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a:t>
                      </a:r>
                      <a:r>
                        <a:rPr lang="ru-RU" sz="1100" b="0" i="0" u="none" strike="noStrike" dirty="0">
                          <a:solidFill>
                            <a:srgbClr val="000000"/>
                          </a:solidFill>
                          <a:latin typeface="Times New Roman"/>
                        </a:rPr>
                        <a:t>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-100</a:t>
                      </a:r>
                      <a:r>
                        <a:rPr lang="ru-RU" sz="1100" b="0" i="0" u="none" strike="noStrike" dirty="0" smtClean="0">
                          <a:solidFill>
                            <a:srgbClr val="000000"/>
                          </a:solidFill>
                          <a:latin typeface="Times New Roman"/>
                        </a:rPr>
                        <a:t>%.</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857646">
                <a:tc>
                  <a:txBody>
                    <a:bodyPr/>
                    <a:lstStyle/>
                    <a:p>
                      <a:pPr algn="l" fontAlgn="t"/>
                      <a:r>
                        <a:rPr lang="ru-RU" sz="1100" b="0" i="0" u="none" strike="noStrike" dirty="0" smtClean="0">
                          <a:solidFill>
                            <a:srgbClr val="000000"/>
                          </a:solidFill>
                          <a:latin typeface="Times New Roman"/>
                        </a:rPr>
                        <a:t>Муниципальная программа "Развитие транспортной системы, обеспечение безопасности дорожного движения Пугачевского муниципального района Саратовской области на 2022-2024 годы"</a:t>
                      </a:r>
                      <a:endParaRPr lang="ru-RU" sz="1100" b="0" i="0" u="none" strike="noStrike" dirty="0">
                        <a:solidFill>
                          <a:srgbClr val="000000"/>
                        </a:solidFill>
                        <a:latin typeface="Times New Roman"/>
                      </a:endParaRP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58 442,2</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58 215,3</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99,6</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r>
                        <a:rPr lang="ru-RU" sz="1100" b="0" i="0" u="none" strike="noStrike" dirty="0" smtClean="0">
                          <a:solidFill>
                            <a:srgbClr val="000000"/>
                          </a:solidFill>
                          <a:latin typeface="Times New Roman"/>
                        </a:rPr>
                        <a:t>- проведены </a:t>
                      </a:r>
                      <a:r>
                        <a:rPr lang="ru-RU" sz="1100" b="0" i="0" u="none" strike="noStrike" dirty="0">
                          <a:solidFill>
                            <a:srgbClr val="000000"/>
                          </a:solidFill>
                          <a:latin typeface="Times New Roman"/>
                        </a:rPr>
                        <a:t>работы по ямочному ремонту </a:t>
                      </a:r>
                      <a:r>
                        <a:rPr lang="ru-RU" sz="1100" b="0" i="0" u="none" strike="noStrike" dirty="0" smtClean="0">
                          <a:solidFill>
                            <a:srgbClr val="000000"/>
                          </a:solidFill>
                          <a:latin typeface="Times New Roman"/>
                        </a:rPr>
                        <a:t>(в рамках содержания дорог) площадью </a:t>
                      </a:r>
                      <a:r>
                        <a:rPr lang="ru-RU" sz="1100" b="0" i="0" u="none" strike="noStrike" dirty="0">
                          <a:solidFill>
                            <a:srgbClr val="000000"/>
                          </a:solidFill>
                          <a:latin typeface="Times New Roman"/>
                        </a:rPr>
                        <a:t>более </a:t>
                      </a:r>
                      <a:r>
                        <a:rPr lang="ru-RU" sz="1100" b="0" i="0" u="none" strike="noStrike" dirty="0" smtClean="0">
                          <a:solidFill>
                            <a:srgbClr val="000000"/>
                          </a:solidFill>
                          <a:latin typeface="Times New Roman"/>
                        </a:rPr>
                        <a:t>5,0 тыс. кв. метров;</a:t>
                      </a:r>
                    </a:p>
                    <a:p>
                      <a:pPr algn="l" fontAlgn="t"/>
                      <a:r>
                        <a:rPr lang="ru-RU" sz="1100" b="0" i="0" u="none" strike="noStrike" dirty="0" smtClean="0">
                          <a:solidFill>
                            <a:srgbClr val="000000"/>
                          </a:solidFill>
                          <a:latin typeface="Times New Roman"/>
                        </a:rPr>
                        <a:t>- прирост  протяженности автомобильных дорог общего пользования местного значения,</a:t>
                      </a:r>
                      <a:r>
                        <a:rPr lang="ru-RU" sz="1100" b="0" i="0" u="none" strike="noStrike" baseline="0" dirty="0" smtClean="0">
                          <a:solidFill>
                            <a:srgbClr val="000000"/>
                          </a:solidFill>
                          <a:latin typeface="Times New Roman"/>
                        </a:rPr>
                        <a:t> соответствующих нормативным требованиям, в результате капитального ремонта и ремонта автомобильных дорог  - 0,3 км;</a:t>
                      </a:r>
                      <a:endParaRPr lang="ru-RU" sz="1100" b="0" i="0" u="none" strike="noStrike" dirty="0" smtClean="0">
                        <a:solidFill>
                          <a:srgbClr val="000000"/>
                        </a:solidFill>
                        <a:latin typeface="Times New Roman"/>
                      </a:endParaRPr>
                    </a:p>
                    <a:p>
                      <a:pPr algn="l" fontAlgn="t"/>
                      <a:r>
                        <a:rPr lang="ru-RU" sz="1100" b="0" i="0" u="none" strike="noStrike" dirty="0" smtClean="0">
                          <a:solidFill>
                            <a:srgbClr val="000000"/>
                          </a:solidFill>
                          <a:latin typeface="Times New Roman"/>
                        </a:rPr>
                        <a:t>- установлены 33 дорожных знака.</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06314">
                <a:tc>
                  <a:txBody>
                    <a:bodyPr/>
                    <a:lstStyle/>
                    <a:p>
                      <a:pPr algn="l" fontAlgn="t"/>
                      <a:r>
                        <a:rPr lang="ru-RU" sz="1100" b="0" i="0" u="none" strike="noStrike" dirty="0" smtClean="0">
                          <a:solidFill>
                            <a:srgbClr val="000000"/>
                          </a:solidFill>
                          <a:latin typeface="Times New Roman"/>
                        </a:rPr>
                        <a:t>Муниципальная программа "Профилактика терроризма и экстремизма на территории Пугачевского муниципального района на 2022 год"</a:t>
                      </a:r>
                      <a:endParaRPr lang="ru-RU" sz="1100" b="0" i="0" u="none" strike="noStrike" dirty="0">
                        <a:solidFill>
                          <a:srgbClr val="000000"/>
                        </a:solidFill>
                        <a:latin typeface="Times New Roman"/>
                      </a:endParaRP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2 111,1</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2 111,1</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buFontTx/>
                        <a:buChar char="-"/>
                      </a:pPr>
                      <a:r>
                        <a:rPr lang="ru-RU" sz="1100" b="0" i="0" u="none" strike="noStrike" dirty="0" smtClean="0">
                          <a:solidFill>
                            <a:srgbClr val="000000"/>
                          </a:solidFill>
                          <a:latin typeface="Times New Roman"/>
                        </a:rPr>
                        <a:t>объем </a:t>
                      </a:r>
                      <a:r>
                        <a:rPr lang="ru-RU" sz="1100" b="0" i="0" u="none" strike="noStrike" baseline="0" dirty="0" smtClean="0">
                          <a:solidFill>
                            <a:srgbClr val="000000"/>
                          </a:solidFill>
                          <a:latin typeface="Times New Roman"/>
                        </a:rPr>
                        <a:t> </a:t>
                      </a:r>
                      <a:r>
                        <a:rPr lang="ru-RU" sz="1100" b="0" i="0" u="none" strike="noStrike" dirty="0" smtClean="0">
                          <a:solidFill>
                            <a:srgbClr val="000000"/>
                          </a:solidFill>
                          <a:latin typeface="Times New Roman"/>
                        </a:rPr>
                        <a:t>бесперебойной</a:t>
                      </a:r>
                      <a:r>
                        <a:rPr lang="ru-RU" sz="1100" b="0" i="0" u="none" strike="noStrike" baseline="0" dirty="0" smtClean="0">
                          <a:solidFill>
                            <a:srgbClr val="000000"/>
                          </a:solidFill>
                          <a:latin typeface="Times New Roman"/>
                        </a:rPr>
                        <a:t>  работы  средств тревожной сигнализации, установленных на</a:t>
                      </a:r>
                      <a:r>
                        <a:rPr lang="ru-RU" sz="1100" b="0" i="0" u="none" strike="noStrike" dirty="0" smtClean="0">
                          <a:solidFill>
                            <a:srgbClr val="000000"/>
                          </a:solidFill>
                          <a:latin typeface="Times New Roman"/>
                        </a:rPr>
                        <a:t> объектах </a:t>
                      </a:r>
                      <a:r>
                        <a:rPr lang="ru-RU" sz="1100" b="0" i="0" u="none" strike="noStrike" dirty="0">
                          <a:solidFill>
                            <a:srgbClr val="000000"/>
                          </a:solidFill>
                          <a:latin typeface="Times New Roman"/>
                        </a:rPr>
                        <a:t>социальной сферы </a:t>
                      </a:r>
                      <a:r>
                        <a:rPr lang="ru-RU" sz="1100" b="0" i="0" u="none" strike="noStrike" dirty="0" smtClean="0">
                          <a:solidFill>
                            <a:srgbClr val="000000"/>
                          </a:solidFill>
                          <a:latin typeface="Times New Roman"/>
                        </a:rPr>
                        <a:t> -100%                                        </a:t>
                      </a:r>
                    </a:p>
                    <a:p>
                      <a:pPr algn="l" fontAlgn="t">
                        <a:buFontTx/>
                        <a:buChar char="-"/>
                      </a:pPr>
                      <a:r>
                        <a:rPr lang="ru-RU" sz="1100" b="0" i="0" u="none" strike="noStrike" dirty="0" smtClean="0">
                          <a:solidFill>
                            <a:srgbClr val="000000"/>
                          </a:solidFill>
                          <a:latin typeface="Times New Roman"/>
                        </a:rPr>
                        <a:t>количество воспитательных и культурно-просветительских мероприятий, направленных на развитие у детей и молодежи неприятия идеологии терроризма</a:t>
                      </a:r>
                      <a:r>
                        <a:rPr lang="ru-RU" sz="1100" b="0" i="0" u="none" strike="noStrike" baseline="0" dirty="0" smtClean="0">
                          <a:solidFill>
                            <a:srgbClr val="000000"/>
                          </a:solidFill>
                          <a:latin typeface="Times New Roman"/>
                        </a:rPr>
                        <a:t> и привитие традиционных российских духовно-нравственных ценностей – 100 ед.</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nvGraphicFramePr>
        <p:xfrm>
          <a:off x="357188" y="357188"/>
          <a:ext cx="8501121" cy="6096148"/>
        </p:xfrm>
        <a:graphic>
          <a:graphicData uri="http://schemas.openxmlformats.org/drawingml/2006/table">
            <a:tbl>
              <a:tblPr/>
              <a:tblGrid>
                <a:gridCol w="2500329"/>
                <a:gridCol w="785818"/>
                <a:gridCol w="857256"/>
                <a:gridCol w="785818"/>
                <a:gridCol w="3571900"/>
              </a:tblGrid>
              <a:tr h="654640">
                <a:tc>
                  <a:txBody>
                    <a:bodyPr/>
                    <a:lstStyle/>
                    <a:p>
                      <a:pPr algn="l" fontAlgn="t"/>
                      <a:r>
                        <a:rPr lang="ru-RU" sz="1100" b="0" i="0" u="none" strike="noStrike"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 на 2020-2025 годы"</a:t>
                      </a:r>
                      <a:endParaRPr lang="ru-RU" sz="1100" b="0" i="0" u="none" strike="noStrike" dirty="0">
                        <a:solidFill>
                          <a:srgbClr val="000000"/>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1 153,7</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1 153,7</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FontTx/>
                        <a:buChar char="-"/>
                      </a:pPr>
                      <a:r>
                        <a:rPr lang="ru-RU" sz="1100" b="0" i="0" u="none" strike="noStrike" dirty="0" smtClean="0">
                          <a:solidFill>
                            <a:schemeClr val="tx1"/>
                          </a:solidFill>
                          <a:latin typeface="Times New Roman"/>
                        </a:rPr>
                        <a:t>количество</a:t>
                      </a:r>
                      <a:r>
                        <a:rPr lang="ru-RU" sz="1100" b="0" i="0" u="none" strike="noStrike" baseline="0" dirty="0" smtClean="0">
                          <a:solidFill>
                            <a:schemeClr val="tx1"/>
                          </a:solidFill>
                          <a:latin typeface="Times New Roman"/>
                        </a:rPr>
                        <a:t> изготовленной проектной документации, прошедшей государственную экспертизу– 1 шт.</a:t>
                      </a:r>
                    </a:p>
                    <a:p>
                      <a:pPr algn="l" fontAlgn="b">
                        <a:buFontTx/>
                        <a:buNone/>
                      </a:pPr>
                      <a:endParaRPr lang="ru-RU" sz="1100" b="0" i="0" u="none" strike="noStrike" dirty="0">
                        <a:solidFill>
                          <a:schemeClr val="tx1"/>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1570">
                <a:tc>
                  <a:txBody>
                    <a:bodyPr/>
                    <a:lstStyle/>
                    <a:p>
                      <a:pPr algn="l" fontAlgn="t"/>
                      <a:r>
                        <a:rPr lang="ru-RU" sz="1100" b="0" i="0" u="none" strike="noStrike" dirty="0" smtClean="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на 2021-2025 годы"</a:t>
                      </a:r>
                      <a:endParaRPr lang="ru-RU" sz="1100" b="0" i="0" u="none" strike="noStrike" dirty="0">
                        <a:solidFill>
                          <a:srgbClr val="000000"/>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6 219,5</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6 144,1</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98,8</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endParaRPr lang="ru-RU" sz="1100" b="0" i="0" u="none" strike="noStrike" dirty="0" smtClean="0">
                        <a:solidFill>
                          <a:srgbClr val="000000"/>
                        </a:solidFill>
                        <a:latin typeface="Times New Roman"/>
                      </a:endParaRPr>
                    </a:p>
                    <a:p>
                      <a:pPr algn="l" fontAlgn="t">
                        <a:buFontTx/>
                        <a:buChar char="-"/>
                      </a:pPr>
                      <a:r>
                        <a:rPr lang="ru-RU" sz="1100" b="0" i="0" u="none" strike="noStrike" dirty="0" smtClean="0">
                          <a:solidFill>
                            <a:srgbClr val="000000"/>
                          </a:solidFill>
                          <a:latin typeface="Times New Roman"/>
                        </a:rPr>
                        <a:t>количество обеспеченных жильем молодых семей – 13 семей;</a:t>
                      </a:r>
                    </a:p>
                    <a:p>
                      <a:pPr algn="l" fontAlgn="t">
                        <a:buFontTx/>
                        <a:buChar char="-"/>
                      </a:pPr>
                      <a:endParaRPr lang="ru-RU" sz="1100" b="0" i="0" u="none" strike="noStrike" dirty="0" smtClean="0">
                        <a:solidFill>
                          <a:srgbClr val="000000"/>
                        </a:solidFill>
                        <a:latin typeface="Times New Roman"/>
                      </a:endParaRPr>
                    </a:p>
                    <a:p>
                      <a:pPr algn="l" fontAlgn="t">
                        <a:buFontTx/>
                        <a:buChar char="-"/>
                      </a:pPr>
                      <a:r>
                        <a:rPr lang="ru-RU" sz="1100" b="0" i="0" u="none" strike="noStrike" dirty="0" smtClean="0">
                          <a:solidFill>
                            <a:srgbClr val="000000"/>
                          </a:solidFill>
                          <a:latin typeface="Times New Roman"/>
                        </a:rPr>
                        <a:t>количество</a:t>
                      </a:r>
                      <a:r>
                        <a:rPr lang="ru-RU" sz="1100" b="0" i="0" u="none" strike="noStrike" baseline="0" dirty="0" smtClean="0">
                          <a:solidFill>
                            <a:srgbClr val="000000"/>
                          </a:solidFill>
                          <a:latin typeface="Times New Roman"/>
                        </a:rPr>
                        <a:t> обеспеченных жильем многодетных молодых семей (из общего числа обеспеченных жильем)- 2 семьи</a:t>
                      </a:r>
                      <a:endParaRPr lang="ru-RU" sz="1100" b="0" i="0" u="none" strike="noStrike" dirty="0" smtClean="0">
                        <a:solidFill>
                          <a:srgbClr val="000000"/>
                        </a:solidFill>
                        <a:latin typeface="Times New Roman"/>
                      </a:endParaRPr>
                    </a:p>
                    <a:p>
                      <a:pPr algn="l" fontAlgn="t">
                        <a:buFontTx/>
                        <a:buChar char="-"/>
                      </a:pPr>
                      <a:endParaRPr lang="ru-RU" sz="1100" b="0" i="0" u="none" strike="noStrike" dirty="0">
                        <a:solidFill>
                          <a:srgbClr val="000000"/>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4314">
                <a:tc rowSpan="7">
                  <a:txBody>
                    <a:bodyPr/>
                    <a:lstStyle/>
                    <a:p>
                      <a:pPr algn="l" fontAlgn="t"/>
                      <a:r>
                        <a:rPr lang="ru-RU" sz="1100" b="0" i="0" u="none" strike="noStrike" dirty="0" smtClean="0">
                          <a:solidFill>
                            <a:srgbClr val="000000"/>
                          </a:solidFill>
                          <a:latin typeface="Times New Roman"/>
                        </a:rPr>
                        <a:t>Муниципальная программа "Развитие культуры Пугачевского муниципального района на 2022-2024 годы"</a:t>
                      </a:r>
                      <a:endParaRPr lang="ru-RU" sz="1100" b="0" i="0" u="none" strike="noStrike" dirty="0">
                        <a:solidFill>
                          <a:srgbClr val="000000"/>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114 773,0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109 946,0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95,8</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buFontTx/>
                        <a:buChar char="-"/>
                      </a:pPr>
                      <a:r>
                        <a:rPr lang="ru-RU" sz="1100" b="0" i="0" u="none" strike="noStrike" dirty="0" smtClean="0">
                          <a:solidFill>
                            <a:srgbClr val="000000"/>
                          </a:solidFill>
                          <a:latin typeface="Times New Roman"/>
                        </a:rPr>
                        <a:t>повышение </a:t>
                      </a:r>
                      <a:r>
                        <a:rPr lang="ru-RU" sz="1100" b="0" i="0" u="none" strike="noStrike" dirty="0">
                          <a:solidFill>
                            <a:srgbClr val="000000"/>
                          </a:solidFill>
                          <a:latin typeface="Times New Roman"/>
                        </a:rPr>
                        <a:t>качества предоставляемых услуг </a:t>
                      </a:r>
                      <a:r>
                        <a:rPr lang="ru-RU" sz="1100" b="0" i="0" u="none" strike="noStrike" dirty="0" smtClean="0">
                          <a:solidFill>
                            <a:srgbClr val="000000"/>
                          </a:solidFill>
                          <a:latin typeface="Times New Roman"/>
                        </a:rPr>
                        <a:t>населению</a:t>
                      </a:r>
                    </a:p>
                    <a:p>
                      <a:pPr algn="l" fontAlgn="t">
                        <a:buFontTx/>
                        <a:buNone/>
                      </a:pPr>
                      <a:endParaRPr lang="ru-RU" sz="1100" b="0" i="0" u="none" strike="noStrike" dirty="0">
                        <a:solidFill>
                          <a:srgbClr val="000000"/>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58308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доведение </a:t>
                      </a:r>
                      <a:r>
                        <a:rPr lang="ru-RU" sz="1100" b="0" i="0" u="none" strike="noStrike" dirty="0">
                          <a:solidFill>
                            <a:srgbClr val="000000"/>
                          </a:solidFill>
                          <a:latin typeface="Times New Roman"/>
                        </a:rPr>
                        <a:t>средней заработной платы работников учреждений культуры района до 100% уровня средней заработной платы в Саратовской области</a:t>
                      </a: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5314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buFontTx/>
                        <a:buChar char="-"/>
                      </a:pPr>
                      <a:r>
                        <a:rPr lang="ru-RU" sz="1100" b="0" i="0" u="none" strike="noStrike" dirty="0" smtClean="0">
                          <a:solidFill>
                            <a:srgbClr val="000000"/>
                          </a:solidFill>
                          <a:latin typeface="Times New Roman"/>
                        </a:rPr>
                        <a:t>проведение культурно-массовых мероприятий – 9103 ед.</a:t>
                      </a:r>
                    </a:p>
                    <a:p>
                      <a:pPr algn="l" fontAlgn="t">
                        <a:buFontTx/>
                        <a:buChar char="-"/>
                      </a:pPr>
                      <a:endParaRPr lang="ru-RU" sz="1100" b="0" i="0" u="none" strike="noStrike" dirty="0" smtClean="0">
                        <a:solidFill>
                          <a:srgbClr val="000000"/>
                        </a:solidFill>
                        <a:latin typeface="Times New Roman"/>
                      </a:endParaRPr>
                    </a:p>
                    <a:p>
                      <a:pPr algn="l" fontAlgn="t">
                        <a:buFontTx/>
                        <a:buChar char="-"/>
                      </a:pPr>
                      <a:r>
                        <a:rPr lang="ru-RU" sz="1100" b="0" i="0" u="none" strike="noStrike" dirty="0" smtClean="0">
                          <a:solidFill>
                            <a:srgbClr val="000000"/>
                          </a:solidFill>
                          <a:latin typeface="Times New Roman"/>
                        </a:rPr>
                        <a:t> количество посещений музеев – 59,5 тыс. ед.</a:t>
                      </a:r>
                    </a:p>
                    <a:p>
                      <a:pPr algn="l" fontAlgn="t">
                        <a:buFontTx/>
                        <a:buNone/>
                      </a:pPr>
                      <a:endParaRPr lang="ru-RU" sz="1100" b="0" i="0" u="none" strike="noStrike" dirty="0" smtClean="0">
                        <a:solidFill>
                          <a:srgbClr val="000000"/>
                        </a:solidFill>
                        <a:latin typeface="Times New Roman"/>
                      </a:endParaRPr>
                    </a:p>
                    <a:p>
                      <a:pPr algn="l" fontAlgn="t">
                        <a:buFontTx/>
                        <a:buChar char="-"/>
                      </a:pPr>
                      <a:r>
                        <a:rPr lang="ru-RU" sz="1100" b="0" i="0" u="none" strike="noStrike" baseline="0" dirty="0" smtClean="0">
                          <a:solidFill>
                            <a:srgbClr val="000000"/>
                          </a:solidFill>
                          <a:latin typeface="Times New Roman"/>
                        </a:rPr>
                        <a:t>количество книговыдач – 385,7 тыс. ед.</a:t>
                      </a:r>
                    </a:p>
                    <a:p>
                      <a:pPr algn="l" fontAlgn="t">
                        <a:buFontTx/>
                        <a:buNone/>
                      </a:pPr>
                      <a:endParaRPr lang="ru-RU" sz="1100" b="0" i="0" u="none" strike="noStrike" dirty="0">
                        <a:solidFill>
                          <a:srgbClr val="000000"/>
                        </a:solidFill>
                        <a:latin typeface="Times New Roman"/>
                      </a:endParaRP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2691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развитие </a:t>
                      </a:r>
                      <a:r>
                        <a:rPr lang="ru-RU" sz="1100" b="0" i="0" u="none" strike="noStrike" dirty="0">
                          <a:solidFill>
                            <a:srgbClr val="000000"/>
                          </a:solidFill>
                          <a:latin typeface="Times New Roman"/>
                        </a:rPr>
                        <a:t>форм </a:t>
                      </a:r>
                      <a:r>
                        <a:rPr lang="ru-RU" sz="1100" b="0" i="0" u="none" strike="noStrike" dirty="0" err="1">
                          <a:solidFill>
                            <a:srgbClr val="000000"/>
                          </a:solidFill>
                          <a:latin typeface="Times New Roman"/>
                        </a:rPr>
                        <a:t>культурно-досуговой</a:t>
                      </a:r>
                      <a:r>
                        <a:rPr lang="ru-RU" sz="1100" b="0" i="0" u="none" strike="noStrike" dirty="0">
                          <a:solidFill>
                            <a:srgbClr val="000000"/>
                          </a:solidFill>
                          <a:latin typeface="Times New Roman"/>
                        </a:rPr>
                        <a:t> деятельности и любительского творчества</a:t>
                      </a: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427099">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формирование </a:t>
                      </a:r>
                      <a:r>
                        <a:rPr lang="ru-RU" sz="1100" b="0" i="0" u="none" strike="noStrike" dirty="0">
                          <a:solidFill>
                            <a:srgbClr val="000000"/>
                          </a:solidFill>
                          <a:latin typeface="Times New Roman"/>
                        </a:rPr>
                        <a:t>и обеспечение сохранности библиотечного фонда, организация библиотечного обслуживания</a:t>
                      </a: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428628">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укрепление </a:t>
                      </a:r>
                      <a:r>
                        <a:rPr lang="ru-RU" sz="1100" b="0" i="0" u="none" strike="noStrike" dirty="0">
                          <a:solidFill>
                            <a:srgbClr val="000000"/>
                          </a:solidFill>
                          <a:latin typeface="Times New Roman"/>
                        </a:rPr>
                        <a:t>материально-технической базы учреждений культуры и дополнительного образования</a:t>
                      </a: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95313">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создание </a:t>
                      </a:r>
                      <a:r>
                        <a:rPr lang="ru-RU" sz="1100" b="0" i="0" u="none" strike="noStrike" dirty="0">
                          <a:solidFill>
                            <a:srgbClr val="000000"/>
                          </a:solidFill>
                          <a:latin typeface="Times New Roman"/>
                        </a:rPr>
                        <a:t>условий для творческой деятельности работников культуры</a:t>
                      </a:r>
                    </a:p>
                  </a:txBody>
                  <a:tcPr marL="3668" marR="3668" marT="36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nvGraphicFramePr>
        <p:xfrm>
          <a:off x="251520" y="285750"/>
          <a:ext cx="8606790" cy="6121260"/>
        </p:xfrm>
        <a:graphic>
          <a:graphicData uri="http://schemas.openxmlformats.org/drawingml/2006/table">
            <a:tbl>
              <a:tblPr/>
              <a:tblGrid>
                <a:gridCol w="2520280"/>
                <a:gridCol w="792088"/>
                <a:gridCol w="792088"/>
                <a:gridCol w="720080"/>
                <a:gridCol w="3782254"/>
              </a:tblGrid>
              <a:tr h="857234">
                <a:tc>
                  <a:txBody>
                    <a:bodyPr/>
                    <a:lstStyle/>
                    <a:p>
                      <a:pPr algn="l" fontAlgn="t"/>
                      <a:r>
                        <a:rPr lang="ru-RU" sz="1100" b="0" i="0" u="none" strike="noStrike" dirty="0" smtClean="0">
                          <a:solidFill>
                            <a:schemeClr val="tx1"/>
                          </a:solidFill>
                          <a:latin typeface="Times New Roman"/>
                        </a:rPr>
                        <a:t>Муниципальная программа «Развитие туризма на территории Пугачевского муниципального района на 2022 год"</a:t>
                      </a:r>
                      <a:endParaRPr lang="ru-RU" sz="1100" b="0" i="0" u="none" strike="noStrike" dirty="0">
                        <a:solidFill>
                          <a:schemeClr val="tx1"/>
                        </a:solidFill>
                        <a:latin typeface="Times New Roman"/>
                      </a:endParaRPr>
                    </a:p>
                  </a:txBody>
                  <a:tcPr marL="3327" marR="3327" marT="33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30,0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30,0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100,0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chemeClr val="tx1"/>
                          </a:solidFill>
                          <a:latin typeface="Times New Roman"/>
                        </a:rPr>
                        <a:t>-количество туристов,</a:t>
                      </a:r>
                      <a:r>
                        <a:rPr lang="ru-RU" sz="1100" b="0" i="0" u="none" strike="noStrike" baseline="0" dirty="0" smtClean="0">
                          <a:solidFill>
                            <a:schemeClr val="tx1"/>
                          </a:solidFill>
                          <a:latin typeface="Times New Roman"/>
                        </a:rPr>
                        <a:t> прибывших на территорию Пугачевского муниципального района – 9600 чел.,</a:t>
                      </a:r>
                    </a:p>
                    <a:p>
                      <a:pPr algn="l" fontAlgn="t"/>
                      <a:endParaRPr lang="ru-RU" sz="1100" b="0" i="0" u="none" strike="noStrike" baseline="0" dirty="0" smtClean="0">
                        <a:solidFill>
                          <a:schemeClr val="tx1"/>
                        </a:solidFill>
                        <a:latin typeface="Times New Roman"/>
                      </a:endParaRPr>
                    </a:p>
                    <a:p>
                      <a:pPr algn="l" fontAlgn="t"/>
                      <a:r>
                        <a:rPr lang="ru-RU" sz="1100" b="0" i="0" u="none" strike="noStrike" baseline="0" dirty="0" smtClean="0">
                          <a:solidFill>
                            <a:schemeClr val="tx1"/>
                          </a:solidFill>
                          <a:latin typeface="Times New Roman"/>
                        </a:rPr>
                        <a:t>-количество участников в туристическом слете  - 140 чел. </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37944">
                <a:tc>
                  <a:txBody>
                    <a:bodyPr/>
                    <a:lstStyle/>
                    <a:p>
                      <a:pPr algn="l" fontAlgn="t"/>
                      <a:r>
                        <a:rPr lang="ru-RU" sz="1100" b="0" i="0" u="none" strike="noStrike" dirty="0" smtClean="0">
                          <a:solidFill>
                            <a:schemeClr val="tx1"/>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на 2022  год"</a:t>
                      </a:r>
                      <a:endParaRPr lang="ru-RU" sz="1100" b="0" i="0" u="none" strike="noStrike" dirty="0">
                        <a:solidFill>
                          <a:schemeClr val="tx1"/>
                        </a:solidFill>
                        <a:latin typeface="Times New Roman"/>
                      </a:endParaRPr>
                    </a:p>
                  </a:txBody>
                  <a:tcPr marL="3327" marR="3327" marT="33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90,4</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90,4</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100,0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chemeClr val="tx1"/>
                          </a:solidFill>
                          <a:latin typeface="Times New Roman"/>
                        </a:rPr>
                        <a:t>- закупка и установка</a:t>
                      </a:r>
                      <a:r>
                        <a:rPr lang="ru-RU" sz="1100" b="0" i="0" u="none" strike="noStrike" baseline="0" dirty="0" smtClean="0">
                          <a:solidFill>
                            <a:schemeClr val="tx1"/>
                          </a:solidFill>
                          <a:latin typeface="Times New Roman"/>
                        </a:rPr>
                        <a:t> знаков «Купание запрещено» – 10 шт.</a:t>
                      </a:r>
                    </a:p>
                    <a:p>
                      <a:pPr algn="l" fontAlgn="t"/>
                      <a:endParaRPr lang="ru-RU" sz="1100" b="0" i="0" u="none" strike="noStrike" baseline="0" dirty="0" smtClean="0">
                        <a:solidFill>
                          <a:schemeClr val="tx1"/>
                        </a:solidFill>
                        <a:latin typeface="Times New Roman"/>
                      </a:endParaRPr>
                    </a:p>
                    <a:p>
                      <a:pPr algn="l" fontAlgn="t"/>
                      <a:r>
                        <a:rPr lang="ru-RU" sz="1100" b="0" i="0" u="none" strike="noStrike" baseline="0" dirty="0" smtClean="0">
                          <a:solidFill>
                            <a:schemeClr val="tx1"/>
                          </a:solidFill>
                          <a:latin typeface="Times New Roman"/>
                        </a:rPr>
                        <a:t>- закупка и распространение памяток (листовок) – 2000 шт.</a:t>
                      </a:r>
                    </a:p>
                    <a:p>
                      <a:pPr algn="l" fontAlgn="t"/>
                      <a:endParaRPr lang="ru-RU" sz="1100" b="0" i="0" u="none" strike="noStrike" dirty="0" smtClean="0">
                        <a:solidFill>
                          <a:schemeClr val="tx1"/>
                        </a:solidFill>
                        <a:latin typeface="Times New Roman"/>
                      </a:endParaRPr>
                    </a:p>
                    <a:p>
                      <a:pPr algn="l" fontAlgn="t">
                        <a:buFontTx/>
                        <a:buChar char="-"/>
                      </a:pPr>
                      <a:r>
                        <a:rPr lang="ru-RU" sz="1100" b="0" i="0" u="none" strike="noStrike" dirty="0" smtClean="0">
                          <a:solidFill>
                            <a:schemeClr val="tx1"/>
                          </a:solidFill>
                          <a:latin typeface="Times New Roman"/>
                        </a:rPr>
                        <a:t>закупка воздуходувок</a:t>
                      </a:r>
                      <a:r>
                        <a:rPr lang="ru-RU" sz="1100" b="0" i="0" u="none" strike="noStrike" baseline="0" dirty="0" smtClean="0">
                          <a:solidFill>
                            <a:schemeClr val="tx1"/>
                          </a:solidFill>
                          <a:latin typeface="Times New Roman"/>
                        </a:rPr>
                        <a:t> для тушения пожаров – 2 шт.</a:t>
                      </a:r>
                    </a:p>
                    <a:p>
                      <a:pPr algn="l" fontAlgn="t">
                        <a:buFontTx/>
                        <a:buNone/>
                      </a:pPr>
                      <a:endParaRPr lang="ru-RU" sz="1100" b="0" i="0" u="none" strike="noStrike" baseline="0" dirty="0" smtClean="0">
                        <a:solidFill>
                          <a:schemeClr val="tx1"/>
                        </a:solidFill>
                        <a:latin typeface="Times New Roman"/>
                      </a:endParaRPr>
                    </a:p>
                    <a:p>
                      <a:pPr algn="l" fontAlgn="t">
                        <a:buFontTx/>
                        <a:buChar char="-"/>
                      </a:pPr>
                      <a:r>
                        <a:rPr lang="ru-RU" sz="1100" b="0" i="0" u="none" strike="noStrike" baseline="0" dirty="0" smtClean="0">
                          <a:solidFill>
                            <a:schemeClr val="tx1"/>
                          </a:solidFill>
                          <a:latin typeface="Times New Roman"/>
                        </a:rPr>
                        <a:t>закупка противопожарных ранцев для тушения природных пожаров – 2 шт.</a:t>
                      </a:r>
                    </a:p>
                    <a:p>
                      <a:pPr algn="l" fontAlgn="t">
                        <a:buFontTx/>
                        <a:buNone/>
                      </a:pPr>
                      <a:endParaRPr lang="ru-RU" sz="1100" b="0" i="0" u="none" strike="noStrike" baseline="0" dirty="0" smtClean="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34520">
                <a:tc>
                  <a:txBody>
                    <a:bodyPr/>
                    <a:lstStyle/>
                    <a:p>
                      <a:pPr algn="l" fontAlgn="b"/>
                      <a:r>
                        <a:rPr lang="ru-RU" sz="1100" b="0" i="0" u="none" strike="noStrike" dirty="0" smtClean="0">
                          <a:solidFill>
                            <a:srgbClr val="000000"/>
                          </a:solidFill>
                          <a:latin typeface="Times New Roman"/>
                        </a:rPr>
                        <a:t>Муниципальная программа «Обеспечение градостроительной деятельности</a:t>
                      </a:r>
                      <a:r>
                        <a:rPr lang="ru-RU" sz="1100" b="0" i="0" u="none" strike="noStrike" baseline="0" dirty="0" smtClean="0">
                          <a:solidFill>
                            <a:srgbClr val="000000"/>
                          </a:solidFill>
                          <a:latin typeface="Times New Roman"/>
                        </a:rPr>
                        <a:t> на территории Пугачевского муниципального района Саратовской области на 2022 год»</a:t>
                      </a:r>
                      <a:endParaRPr lang="ru-RU" sz="1100" b="0" i="0" u="none" strike="noStrike" dirty="0">
                        <a:solidFill>
                          <a:srgbClr val="000000"/>
                        </a:solidFill>
                        <a:latin typeface="Times New Roman"/>
                      </a:endParaRPr>
                    </a:p>
                  </a:txBody>
                  <a:tcPr marL="3327" marR="3327" marT="33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1 153,0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1 153,0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FontTx/>
                        <a:buChar char="-"/>
                      </a:pPr>
                      <a:r>
                        <a:rPr lang="ru-RU" sz="1100" b="0" i="0" u="none" strike="noStrike" dirty="0" smtClean="0">
                          <a:solidFill>
                            <a:srgbClr val="000000"/>
                          </a:solidFill>
                          <a:latin typeface="Times New Roman"/>
                        </a:rPr>
                        <a:t>количество выданных градостроительных</a:t>
                      </a:r>
                      <a:r>
                        <a:rPr lang="ru-RU" sz="1100" b="0" i="0" u="none" strike="noStrike" baseline="0" dirty="0" smtClean="0">
                          <a:solidFill>
                            <a:srgbClr val="000000"/>
                          </a:solidFill>
                          <a:latin typeface="Times New Roman"/>
                        </a:rPr>
                        <a:t> планов земельных участков – 284 шт.</a:t>
                      </a:r>
                    </a:p>
                    <a:p>
                      <a:pPr algn="l" fontAlgn="b">
                        <a:buFontTx/>
                        <a:buChar char="-"/>
                      </a:pPr>
                      <a:endParaRPr lang="ru-RU" sz="1100" b="0" i="0" u="none" strike="noStrike" baseline="0" dirty="0" smtClean="0">
                        <a:solidFill>
                          <a:srgbClr val="000000"/>
                        </a:solidFill>
                        <a:latin typeface="Times New Roman"/>
                      </a:endParaRPr>
                    </a:p>
                    <a:p>
                      <a:pPr algn="l" fontAlgn="b">
                        <a:buFontTx/>
                        <a:buChar char="-"/>
                      </a:pPr>
                      <a:r>
                        <a:rPr lang="ru-RU" sz="1100" b="0" i="0" u="none" strike="noStrike" baseline="0" dirty="0" smtClean="0">
                          <a:solidFill>
                            <a:srgbClr val="000000"/>
                          </a:solidFill>
                          <a:latin typeface="Times New Roman"/>
                        </a:rPr>
                        <a:t>выполнение запланированных комплексных кадастровых работ – 100%</a:t>
                      </a:r>
                    </a:p>
                    <a:p>
                      <a:pPr algn="l" fontAlgn="b">
                        <a:buFontTx/>
                        <a:buChar char="-"/>
                      </a:pPr>
                      <a:endParaRPr lang="ru-RU" sz="1100" b="0" i="0" u="none" strike="noStrike" baseline="0" dirty="0" smtClean="0">
                        <a:solidFill>
                          <a:srgbClr val="000000"/>
                        </a:solidFill>
                        <a:latin typeface="Times New Roman"/>
                      </a:endParaRPr>
                    </a:p>
                    <a:p>
                      <a:pPr algn="l" fontAlgn="b">
                        <a:buFontTx/>
                        <a:buChar char="-"/>
                      </a:pPr>
                      <a:r>
                        <a:rPr lang="ru-RU" sz="1100" b="0" i="0" u="none" strike="noStrike" baseline="0" dirty="0" smtClean="0">
                          <a:solidFill>
                            <a:srgbClr val="000000"/>
                          </a:solidFill>
                          <a:latin typeface="Times New Roman"/>
                        </a:rPr>
                        <a:t>количество выданных разрешений на строительство- 206 шт.</a:t>
                      </a:r>
                    </a:p>
                    <a:p>
                      <a:pPr algn="l" fontAlgn="b">
                        <a:buFontTx/>
                        <a:buChar char="-"/>
                      </a:pPr>
                      <a:endParaRPr lang="ru-RU" sz="1100" b="0" i="0" u="none" strike="noStrike" baseline="0" dirty="0" smtClean="0">
                        <a:solidFill>
                          <a:srgbClr val="000000"/>
                        </a:solidFill>
                        <a:latin typeface="Times New Roman"/>
                      </a:endParaRPr>
                    </a:p>
                    <a:p>
                      <a:pPr algn="l" fontAlgn="b">
                        <a:buFontTx/>
                        <a:buChar char="-"/>
                      </a:pPr>
                      <a:r>
                        <a:rPr lang="ru-RU" sz="1100" b="0" i="0" u="none" strike="noStrike" baseline="0" dirty="0" smtClean="0">
                          <a:solidFill>
                            <a:srgbClr val="000000"/>
                          </a:solidFill>
                          <a:latin typeface="Times New Roman"/>
                        </a:rPr>
                        <a:t>количество выданных разрешений на ввод объектов в эксплуатацию – 191 шт.</a:t>
                      </a:r>
                    </a:p>
                    <a:p>
                      <a:pPr algn="l" fontAlgn="b">
                        <a:buFontTx/>
                        <a:buNone/>
                      </a:pPr>
                      <a:endParaRPr lang="ru-RU" sz="1100" b="0" i="0" u="none" strike="noStrike" baseline="0" dirty="0" smtClean="0">
                        <a:solidFill>
                          <a:srgbClr val="000000"/>
                        </a:solidFill>
                        <a:latin typeface="Times New Roman"/>
                      </a:endParaRPr>
                    </a:p>
                    <a:p>
                      <a:pPr algn="l" fontAlgn="b">
                        <a:buFontTx/>
                        <a:buNone/>
                      </a:pP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41744">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100" b="0" i="0" u="none" strike="noStrike" dirty="0" smtClean="0">
                          <a:solidFill>
                            <a:schemeClr val="tx1"/>
                          </a:solidFill>
                          <a:latin typeface="Times New Roman"/>
                        </a:rPr>
                        <a:t>Муниципальная программа «Энергосбережение и повышение энергетической эффективности в Пугачевском муниципальном районе Саратовской области на 2022-2024</a:t>
                      </a:r>
                      <a:r>
                        <a:rPr lang="ru-RU" sz="1100" b="0" i="0" u="none" strike="noStrike" baseline="0" dirty="0" smtClean="0">
                          <a:solidFill>
                            <a:schemeClr val="tx1"/>
                          </a:solidFill>
                          <a:latin typeface="Times New Roman"/>
                        </a:rPr>
                        <a:t> годы»</a:t>
                      </a:r>
                      <a:endParaRPr lang="ru-RU" sz="1100" b="0" i="0" u="none" strike="noStrike" dirty="0" smtClean="0">
                        <a:solidFill>
                          <a:schemeClr val="tx1"/>
                        </a:solidFill>
                        <a:latin typeface="Times New Roman"/>
                      </a:endParaRPr>
                    </a:p>
                    <a:p>
                      <a:pPr algn="l" fontAlgn="b"/>
                      <a:endParaRPr lang="ru-RU" sz="1100" b="0" i="0" u="none" strike="noStrike" dirty="0">
                        <a:solidFill>
                          <a:srgbClr val="000000"/>
                        </a:solidFill>
                        <a:latin typeface="Times New Roman"/>
                      </a:endParaRPr>
                    </a:p>
                  </a:txBody>
                  <a:tcPr marL="3327" marR="3327" marT="33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3 980,0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3 980,0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chemeClr val="tx1"/>
                          </a:solidFill>
                          <a:latin typeface="Times New Roman"/>
                        </a:rPr>
                        <a:t>- количество модернизированных систем отопления</a:t>
                      </a:r>
                      <a:r>
                        <a:rPr lang="ru-RU" sz="1100" b="0" i="0" u="none" strike="noStrike" baseline="0" dirty="0" smtClean="0">
                          <a:solidFill>
                            <a:schemeClr val="tx1"/>
                          </a:solidFill>
                          <a:latin typeface="Times New Roman"/>
                        </a:rPr>
                        <a:t> – 1 шт.</a:t>
                      </a:r>
                    </a:p>
                    <a:p>
                      <a:pPr algn="l" fontAlgn="t"/>
                      <a:endParaRPr lang="ru-RU" sz="1100" b="0" i="0" u="none" strike="noStrike" baseline="0" dirty="0" smtClean="0">
                        <a:solidFill>
                          <a:schemeClr val="tx1"/>
                        </a:solidFill>
                        <a:latin typeface="Times New Roman"/>
                      </a:endParaRPr>
                    </a:p>
                    <a:p>
                      <a:pPr algn="l" fontAlgn="t"/>
                      <a:r>
                        <a:rPr lang="ru-RU" sz="1100" b="0" i="0" u="none" strike="noStrike" baseline="0" dirty="0" smtClean="0">
                          <a:solidFill>
                            <a:schemeClr val="tx1"/>
                          </a:solidFill>
                          <a:latin typeface="Times New Roman"/>
                        </a:rPr>
                        <a:t>- удельный расход топлива на выработку тепловой энергии на котельных – 0,26492 </a:t>
                      </a:r>
                      <a:r>
                        <a:rPr lang="ru-RU" sz="1100" b="0" i="0" u="none" strike="noStrike" baseline="0" dirty="0" err="1" smtClean="0">
                          <a:solidFill>
                            <a:schemeClr val="tx1"/>
                          </a:solidFill>
                          <a:latin typeface="Times New Roman"/>
                        </a:rPr>
                        <a:t>т.у.т.млн</a:t>
                      </a:r>
                      <a:r>
                        <a:rPr lang="ru-RU" sz="1100" b="0" i="0" u="none" strike="noStrike" baseline="0" dirty="0" smtClean="0">
                          <a:solidFill>
                            <a:schemeClr val="tx1"/>
                          </a:solidFill>
                          <a:latin typeface="Times New Roman"/>
                        </a:rPr>
                        <a:t>. Гкал</a:t>
                      </a:r>
                    </a:p>
                    <a:p>
                      <a:pPr algn="l" fontAlgn="t"/>
                      <a:endParaRPr lang="ru-RU" sz="1100" b="0" i="0" u="none" strike="noStrike" dirty="0" smtClean="0">
                        <a:solidFill>
                          <a:schemeClr val="tx1"/>
                        </a:solidFill>
                        <a:latin typeface="Times New Roman"/>
                      </a:endParaRPr>
                    </a:p>
                    <a:p>
                      <a:pPr algn="l" fontAlgn="t">
                        <a:buFontTx/>
                        <a:buChar char="-"/>
                      </a:pPr>
                      <a:r>
                        <a:rPr lang="ru-RU" sz="1100" b="0" i="0" u="none" strike="noStrike" dirty="0" smtClean="0">
                          <a:solidFill>
                            <a:schemeClr val="tx1"/>
                          </a:solidFill>
                          <a:latin typeface="Times New Roman"/>
                        </a:rPr>
                        <a:t>доля потери тепловой энергии при ее передаче в общем объеме переданной тепловой энергии – 4%</a:t>
                      </a:r>
                      <a:endParaRPr lang="ru-RU" sz="1100" b="0" i="0" u="none" strike="noStrike" baseline="0" dirty="0" smtClean="0">
                        <a:solidFill>
                          <a:schemeClr val="tx1"/>
                        </a:solidFill>
                        <a:latin typeface="Times New Roman"/>
                      </a:endParaRPr>
                    </a:p>
                    <a:p>
                      <a:pPr algn="l" fontAlgn="b"/>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628">
                <a:tc>
                  <a:txBody>
                    <a:bodyPr/>
                    <a:lstStyle/>
                    <a:p>
                      <a:pPr algn="l" fontAlgn="b"/>
                      <a:r>
                        <a:rPr lang="ru-RU" sz="1100" b="1" i="0" u="none" strike="noStrike" dirty="0">
                          <a:solidFill>
                            <a:srgbClr val="000000"/>
                          </a:solidFill>
                          <a:latin typeface="Times New Roman"/>
                        </a:rPr>
                        <a:t>Всего</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1 055 837,1</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1 029 180,4</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97,5</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88" y="262444"/>
            <a:ext cx="8358187" cy="6478697"/>
          </a:xfrm>
          <a:prstGeom prst="rect">
            <a:avLst/>
          </a:prstGeom>
          <a:noFill/>
          <a:ln w="9525">
            <a:noFill/>
            <a:miter lim="800000"/>
            <a:headEnd/>
            <a:tailEnd/>
          </a:ln>
          <a:effectLst/>
        </p:spPr>
        <p:txBody>
          <a:bodyPr wrap="square" anchor="ctr">
            <a:spAutoFit/>
          </a:bodyPr>
          <a:lstStyle/>
          <a:p>
            <a:pPr algn="ctr"/>
            <a:r>
              <a:rPr lang="ru-RU" sz="2500" b="1" dirty="0">
                <a:solidFill>
                  <a:srgbClr val="7030A0"/>
                </a:solidFill>
                <a:latin typeface="Times New Roman" pitchFamily="18" charset="0"/>
                <a:cs typeface="Times New Roman" pitchFamily="18" charset="0"/>
              </a:rPr>
              <a:t>Финансирование социально - значимых проектов Пугачевского муниципального района Саратовской области</a:t>
            </a:r>
          </a:p>
          <a:p>
            <a:pPr algn="ctr"/>
            <a:endParaRPr lang="ru-RU" sz="600" dirty="0"/>
          </a:p>
          <a:p>
            <a:pPr eaLnBrk="0" hangingPunct="0"/>
            <a:r>
              <a:rPr lang="ru-RU" sz="1600" dirty="0">
                <a:latin typeface="Georgia" pitchFamily="18" charset="0"/>
                <a:cs typeface="Times New Roman" pitchFamily="18" charset="0"/>
              </a:rPr>
              <a:t>В </a:t>
            </a:r>
            <a:r>
              <a:rPr lang="ru-RU" sz="1600" dirty="0" smtClean="0">
                <a:latin typeface="Georgia" pitchFamily="18" charset="0"/>
                <a:cs typeface="Times New Roman" pitchFamily="18" charset="0"/>
              </a:rPr>
              <a:t>2022 </a:t>
            </a:r>
            <a:r>
              <a:rPr lang="ru-RU" sz="1600" dirty="0">
                <a:latin typeface="Georgia" pitchFamily="18" charset="0"/>
                <a:cs typeface="Times New Roman" pitchFamily="18" charset="0"/>
              </a:rPr>
              <a:t>году выполнены обязательства по финансированию следующих </a:t>
            </a:r>
            <a:r>
              <a:rPr lang="ru-RU" sz="1600" dirty="0" err="1">
                <a:latin typeface="Georgia" pitchFamily="18" charset="0"/>
                <a:cs typeface="Times New Roman" pitchFamily="18" charset="0"/>
              </a:rPr>
              <a:t>социально-значимымых</a:t>
            </a:r>
            <a:r>
              <a:rPr lang="ru-RU" sz="1600" dirty="0">
                <a:latin typeface="Georgia" pitchFamily="18" charset="0"/>
                <a:cs typeface="Times New Roman" pitchFamily="18" charset="0"/>
              </a:rPr>
              <a:t> проектов: </a:t>
            </a:r>
          </a:p>
          <a:p>
            <a:pPr eaLnBrk="0" hangingPunct="0"/>
            <a:endParaRPr lang="ru-RU" sz="1600" dirty="0">
              <a:solidFill>
                <a:srgbClr val="FF0000"/>
              </a:solidFill>
              <a:ea typeface="Times New Roman" pitchFamily="18" charset="0"/>
            </a:endParaRPr>
          </a:p>
          <a:p>
            <a:pPr algn="just" eaLnBrk="0" hangingPunct="0">
              <a:buFontTx/>
              <a:buChar char="•"/>
            </a:pPr>
            <a:r>
              <a:rPr lang="ru-RU" sz="1600" dirty="0" smtClean="0">
                <a:latin typeface="Times New Roman" pitchFamily="18" charset="0"/>
                <a:cs typeface="Times New Roman" pitchFamily="18" charset="0"/>
              </a:rPr>
              <a:t>  В рамках муниципальной программы «Развитие транспортной системы, обеспечение безопасности дорожного движения Пугачевского муниципального района Саратовской области на 2022-2024 годы " был произведен  капитальный ремонт центральной части автомобильной дороги по Революционному проспекту. Стоимость работ в 2022 году составила 40 186,3 тыс.руб.</a:t>
            </a:r>
            <a:endParaRPr lang="ru-RU" sz="1600" dirty="0">
              <a:latin typeface="Times New Roman" pitchFamily="18" charset="0"/>
              <a:cs typeface="Times New Roman" pitchFamily="18" charset="0"/>
            </a:endParaRPr>
          </a:p>
          <a:p>
            <a:pPr algn="just" eaLnBrk="0" hangingPunct="0">
              <a:buFontTx/>
              <a:buChar char="-"/>
            </a:pPr>
            <a:endParaRPr lang="ru-RU" sz="1600" dirty="0">
              <a:solidFill>
                <a:srgbClr val="FF0000"/>
              </a:solidFill>
              <a:latin typeface="Georgia" pitchFamily="18" charset="0"/>
              <a:cs typeface="Times New Roman" pitchFamily="18" charset="0"/>
            </a:endParaRPr>
          </a:p>
          <a:p>
            <a:pPr algn="just">
              <a:buFont typeface="Arial" pitchFamily="34" charset="0"/>
              <a:buChar char="•"/>
            </a:pPr>
            <a:r>
              <a:rPr lang="ru-RU" sz="1600" dirty="0" smtClean="0">
                <a:latin typeface="Times New Roman" pitchFamily="18" charset="0"/>
                <a:cs typeface="Times New Roman" pitchFamily="18" charset="0"/>
              </a:rPr>
              <a:t>  В рамках национального проекта «Образование» федерального проекта «Современная школа» в 2022 году открылся центр </a:t>
            </a:r>
            <a:r>
              <a:rPr lang="ru-RU" sz="1600" dirty="0" err="1" smtClean="0">
                <a:latin typeface="Times New Roman" pitchFamily="18" charset="0"/>
                <a:cs typeface="Times New Roman" pitchFamily="18" charset="0"/>
              </a:rPr>
              <a:t>естественно-научного</a:t>
            </a:r>
            <a:r>
              <a:rPr lang="ru-RU" sz="1600" dirty="0" smtClean="0">
                <a:latin typeface="Times New Roman" pitchFamily="18" charset="0"/>
                <a:cs typeface="Times New Roman" pitchFamily="18" charset="0"/>
              </a:rPr>
              <a:t> и технологического профилей в МОУ «СОШ с.Преображенка». Центры «Точка роста» функционируют в 8 общеобразовательных учреждениях. В них программы дополнительного образования осваивают 2150 обучающихся.</a:t>
            </a:r>
          </a:p>
          <a:p>
            <a:pPr algn="just"/>
            <a:endParaRPr lang="ru-RU" sz="1600" dirty="0" smtClean="0">
              <a:latin typeface="Times New Roman" pitchFamily="18" charset="0"/>
              <a:cs typeface="Times New Roman" pitchFamily="18" charset="0"/>
            </a:endParaRPr>
          </a:p>
          <a:p>
            <a:pPr algn="just">
              <a:buFont typeface="Arial" pitchFamily="34" charset="0"/>
              <a:buChar char="•"/>
            </a:pPr>
            <a:r>
              <a:rPr lang="ru-RU" sz="1600" dirty="0" smtClean="0">
                <a:latin typeface="Times New Roman" pitchFamily="18" charset="0"/>
                <a:cs typeface="Times New Roman" pitchFamily="18" charset="0"/>
              </a:rPr>
              <a:t>  В рамках федерального проекта «Успех каждого ребенка» закуплен спортивный инвентарь в МАУ ДО «ДЮСШ г. Пугачева имени </a:t>
            </a:r>
            <a:r>
              <a:rPr lang="ru-RU" sz="1600" dirty="0" err="1" smtClean="0">
                <a:latin typeface="Times New Roman" pitchFamily="18" charset="0"/>
                <a:cs typeface="Times New Roman" pitchFamily="18" charset="0"/>
              </a:rPr>
              <a:t>Мущерова</a:t>
            </a:r>
            <a:r>
              <a:rPr lang="ru-RU" sz="1600" dirty="0" smtClean="0">
                <a:latin typeface="Times New Roman" pitchFamily="18" charset="0"/>
                <a:cs typeface="Times New Roman" pitchFamily="18" charset="0"/>
              </a:rPr>
              <a:t>» для создания новых мест в дополнительном образовании на сумму 79,2 тыс. рублей. С сентября 2022 года 2 группы по 12 человек занимаются общей физической подготовкой.</a:t>
            </a:r>
          </a:p>
          <a:p>
            <a:pPr algn="just"/>
            <a:endParaRPr lang="ru-RU" sz="1400" dirty="0" smtClean="0">
              <a:latin typeface="Times New Roman" pitchFamily="18" charset="0"/>
              <a:cs typeface="Times New Roman" pitchFamily="18" charset="0"/>
            </a:endParaRPr>
          </a:p>
          <a:p>
            <a:pPr algn="just" eaLnBrk="0" hangingPunct="0">
              <a:buFontTx/>
              <a:buChar char="•"/>
            </a:pPr>
            <a:endParaRPr lang="ru-RU" sz="1600" dirty="0">
              <a:solidFill>
                <a:srgbClr val="000000"/>
              </a:solidFill>
              <a:latin typeface="Georgia"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23528" y="293464"/>
            <a:ext cx="8496944"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 typeface="Arial" pitchFamily="34" charset="0"/>
              <a:buChar char="•"/>
              <a:tabLst/>
            </a:pPr>
            <a:endParaRPr lang="ru-RU" sz="1400" dirty="0" smtClean="0">
              <a:latin typeface="Times New Roman" pitchFamily="18" charset="0"/>
              <a:ea typeface="Calibri" pitchFamily="34" charset="0"/>
              <a:cs typeface="Times New Roman" pitchFamily="18" charset="0"/>
            </a:endParaRPr>
          </a:p>
          <a:p>
            <a:pPr indent="450850" algn="just">
              <a:buFont typeface="Arial" pitchFamily="34" charset="0"/>
              <a:buChar char="•"/>
            </a:pPr>
            <a:r>
              <a:rPr lang="ru-RU" sz="1600" dirty="0" smtClean="0">
                <a:latin typeface="Times New Roman" pitchFamily="18" charset="0"/>
                <a:cs typeface="Times New Roman" pitchFamily="18" charset="0"/>
              </a:rPr>
              <a:t>В рамках национального проекта «Образование» регионального проекта «Цифровая образовательная среда»  в 2022 году для  8 школ района закуплено оборудование (компьютеры, МФУ) на сумму 8,9 млн. рублей.</a:t>
            </a:r>
          </a:p>
          <a:p>
            <a:pPr marL="0" marR="0" lvl="0" indent="450850" algn="just" defTabSz="914400" rtl="0" eaLnBrk="1" fontAlgn="base" latinLnBrk="0" hangingPunct="1">
              <a:lnSpc>
                <a:spcPct val="100000"/>
              </a:lnSpc>
              <a:spcBef>
                <a:spcPct val="0"/>
              </a:spcBef>
              <a:spcAft>
                <a:spcPct val="0"/>
              </a:spcAft>
              <a:buClrTx/>
              <a:buSzTx/>
              <a:tabLst/>
            </a:pPr>
            <a:endPar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рамках регионального проекта Саратовской области «Развитие инфраструктуры образовательных организаций Саратовской области» на 2022-2026 годы «100 школ», «100 детских садов» в 4 образовательных учреждениях проведен капитальный ремонт (МОУ «СОШ с. Преображенка», МДОУ «Детский сад с.Давыдовка» - капитальный ремонт кровли; МОУ ООШ с. Селезниха; МДОУ «Детский сад №5 г.Пугачева» – замена оконных блоков) на общую сумму 4 639,1 тыс.руб.</a:t>
            </a:r>
          </a:p>
          <a:p>
            <a:pPr marL="0" marR="0" lvl="0" indent="450850" algn="just" defTabSz="914400" rtl="0" eaLnBrk="1" fontAlgn="base" latinLnBrk="0" hangingPunct="1">
              <a:lnSpc>
                <a:spcPct val="100000"/>
              </a:lnSpc>
              <a:spcBef>
                <a:spcPct val="0"/>
              </a:spcBef>
              <a:spcAft>
                <a:spcPct val="0"/>
              </a:spcAft>
              <a:buClrTx/>
              <a:buSzTx/>
              <a:tabLst/>
            </a:pPr>
            <a:endPar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indent="450850" algn="just">
              <a:buFont typeface="Arial" pitchFamily="34" charset="0"/>
              <a:buChar char="•"/>
            </a:pPr>
            <a:r>
              <a:rPr lang="ru-RU" sz="1600" dirty="0" smtClean="0">
                <a:latin typeface="Times New Roman" pitchFamily="18" charset="0"/>
                <a:cs typeface="Times New Roman" pitchFamily="18" charset="0"/>
              </a:rPr>
              <a:t>Центральная детская библиотека в 2022 году приняла участие в реализации федерального проекта «Культурная среда» национального проекта «Культура» создание модельной библиотеки. Закуплены книги, мебель, изготовлена корпусная мебель. Проведены внутренние ремонтные работы. Произведен ремонт крыши: покрытие мягкая кровля. Произведен ремонт фасада, </a:t>
            </a:r>
            <a:r>
              <a:rPr lang="ru-RU" sz="1600" dirty="0" err="1" smtClean="0">
                <a:latin typeface="Times New Roman" pitchFamily="18" charset="0"/>
                <a:cs typeface="Times New Roman" pitchFamily="18" charset="0"/>
              </a:rPr>
              <a:t>отмостки</a:t>
            </a:r>
            <a:r>
              <a:rPr lang="ru-RU" sz="1600" dirty="0" smtClean="0">
                <a:latin typeface="Times New Roman" pitchFamily="18" charset="0"/>
                <a:cs typeface="Times New Roman" pitchFamily="18" charset="0"/>
              </a:rPr>
              <a:t>. По решению Собрания Пугачевского муниципального района библиотеке присвоено имя А.Н. Толстого.  Стоимость работ 8 596,7 тыс. рублей.</a:t>
            </a:r>
          </a:p>
          <a:p>
            <a:pPr indent="450850" algn="just">
              <a:buFont typeface="Arial" pitchFamily="34" charset="0"/>
              <a:buChar char="•"/>
            </a:pPr>
            <a:endParaRPr lang="ru-RU" sz="1600" dirty="0" smtClean="0">
              <a:latin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7" name="AutoShape 3" descr="Основное изображение для учреждения Центральная детская библиотека имени А.Н. Толстого г. Пугаче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9" name="AutoShape 5" descr="C:\Users\Klyushina\Desktop\%D1%84%D0%BE%D1%82%D0%BE %D0%B1%D0%B8%D0%B1%D0%BB.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500063" y="357188"/>
            <a:ext cx="8286750" cy="5448300"/>
          </a:xfrm>
          <a:prstGeom prst="rect">
            <a:avLst/>
          </a:prstGeom>
          <a:noFill/>
          <a:ln w="9525">
            <a:noFill/>
            <a:miter lim="800000"/>
            <a:headEnd/>
            <a:tailEnd/>
          </a:ln>
        </p:spPr>
        <p:txBody>
          <a:bodyPr anchor="ctr">
            <a:spAutoFit/>
          </a:bodyPr>
          <a:lstStyle/>
          <a:p>
            <a:pPr algn="ctr"/>
            <a:r>
              <a:rPr lang="ru-RU" sz="2400" b="1" dirty="0">
                <a:solidFill>
                  <a:srgbClr val="0070C0"/>
                </a:solidFill>
                <a:latin typeface="Bookman Old Style" pitchFamily="18" charset="0"/>
                <a:cs typeface="Times New Roman" pitchFamily="18" charset="0"/>
              </a:rPr>
              <a:t>Объем и динамика муниципального</a:t>
            </a:r>
            <a:endParaRPr lang="ru-RU" sz="600" b="1" dirty="0">
              <a:latin typeface="Bookman Old Style" pitchFamily="18" charset="0"/>
            </a:endParaRPr>
          </a:p>
          <a:p>
            <a:pPr algn="ctr" eaLnBrk="0" hangingPunct="0"/>
            <a:r>
              <a:rPr lang="ru-RU" sz="2400" b="1" dirty="0">
                <a:solidFill>
                  <a:srgbClr val="0070C0"/>
                </a:solidFill>
                <a:latin typeface="Bookman Old Style" pitchFamily="18" charset="0"/>
                <a:cs typeface="Times New Roman" pitchFamily="18" charset="0"/>
              </a:rPr>
              <a:t>долга района</a:t>
            </a:r>
          </a:p>
          <a:p>
            <a:pPr algn="ctr" eaLnBrk="0" hangingPunct="0"/>
            <a:endParaRPr lang="ru-RU" sz="2400" b="1" dirty="0">
              <a:solidFill>
                <a:srgbClr val="0070C0"/>
              </a:solidFill>
              <a:latin typeface="Bookman Old Style" pitchFamily="18" charset="0"/>
              <a:cs typeface="Times New Roman" pitchFamily="18" charset="0"/>
            </a:endParaRPr>
          </a:p>
          <a:p>
            <a:pPr eaLnBrk="0" hangingPunct="0"/>
            <a:endParaRPr lang="ru-RU" sz="600" dirty="0"/>
          </a:p>
          <a:p>
            <a:pPr algn="just" eaLnBrk="0" hangingPunct="0"/>
            <a:r>
              <a:rPr lang="ru-RU" b="1" dirty="0">
                <a:solidFill>
                  <a:srgbClr val="000000"/>
                </a:solidFill>
                <a:latin typeface="Times New Roman" pitchFamily="18" charset="0"/>
                <a:cs typeface="Times New Roman" pitchFamily="18" charset="0"/>
              </a:rPr>
              <a:t>Муниципальный долг</a:t>
            </a:r>
            <a:r>
              <a:rPr lang="en-US" dirty="0">
                <a:solidFill>
                  <a:srgbClr val="000000"/>
                </a:solidFill>
                <a:latin typeface="Times New Roman" pitchFamily="18" charset="0"/>
                <a:cs typeface="Times New Roman" pitchFamily="18" charset="0"/>
              </a:rPr>
              <a:t> </a:t>
            </a:r>
            <a:r>
              <a:rPr lang="ru-RU" dirty="0">
                <a:solidFill>
                  <a:srgbClr val="000000"/>
                </a:solidFill>
                <a:latin typeface="Times New Roman" pitchFamily="18" charset="0"/>
                <a:cs typeface="Times New Roman" pitchFamily="18" charset="0"/>
              </a:rPr>
              <a:t>—</a:t>
            </a:r>
            <a:r>
              <a:rPr lang="en-US" dirty="0">
                <a:solidFill>
                  <a:srgbClr val="000000"/>
                </a:solidFill>
                <a:latin typeface="Times New Roman" pitchFamily="18" charset="0"/>
                <a:cs typeface="Times New Roman" pitchFamily="18" charset="0"/>
              </a:rPr>
              <a:t> </a:t>
            </a:r>
            <a:r>
              <a:rPr lang="ru-RU" dirty="0">
                <a:latin typeface="Times New Roman" pitchFamily="18" charset="0"/>
                <a:cs typeface="Times New Roman" pitchFamily="18" charset="0"/>
              </a:rPr>
              <a:t>обязательства, возникающие из муниципальных заимствований, гарантий по обязательствам третьих лиц, другие обязательства в соответствии с видами долговых обязательств, установленными Бюджетным Кодексом РФ, принятые на себя муниципальным образованием.</a:t>
            </a:r>
            <a:endParaRPr lang="ru-RU" dirty="0"/>
          </a:p>
          <a:p>
            <a:pPr algn="just" eaLnBrk="0" hangingPunct="0"/>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b="1" dirty="0">
                <a:solidFill>
                  <a:srgbClr val="000000"/>
                </a:solidFill>
                <a:latin typeface="Times New Roman" pitchFamily="18" charset="0"/>
                <a:cs typeface="Times New Roman" pitchFamily="18" charset="0"/>
              </a:rPr>
              <a:t>Предельный объем долга муниципального образования (муниципального долга)</a:t>
            </a:r>
            <a:r>
              <a:rPr lang="en-US" dirty="0">
                <a:solidFill>
                  <a:srgbClr val="000000"/>
                </a:solidFill>
                <a:latin typeface="Times New Roman" pitchFamily="18" charset="0"/>
                <a:cs typeface="Times New Roman" pitchFamily="18" charset="0"/>
              </a:rPr>
              <a:t> </a:t>
            </a:r>
            <a:r>
              <a:rPr lang="ru-RU" dirty="0">
                <a:solidFill>
                  <a:srgbClr val="000000"/>
                </a:solidFill>
                <a:latin typeface="Times New Roman" pitchFamily="18" charset="0"/>
                <a:cs typeface="Times New Roman" pitchFamily="18" charset="0"/>
              </a:rPr>
              <a:t>— это объем муниципального долга, который не может быть превышен при исполнении соответствующего бюджета, который не должен превышать утвержденный общий годовой объем доходов бюджета муниципального образования без учета утвержденного объема безвозмездных поступлений.</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p>
          <a:p>
            <a:pPr algn="just" eaLnBrk="0" hangingPunct="0"/>
            <a:r>
              <a:rPr lang="ru-RU" dirty="0">
                <a:latin typeface="Times New Roman" pitchFamily="18" charset="0"/>
                <a:cs typeface="Times New Roman" pitchFamily="18" charset="0"/>
              </a:rPr>
              <a:t>Объем и динамика муниципального долга района за </a:t>
            </a:r>
            <a:r>
              <a:rPr lang="ru-RU" dirty="0" smtClean="0">
                <a:latin typeface="Times New Roman" pitchFamily="18" charset="0"/>
                <a:cs typeface="Times New Roman" pitchFamily="18" charset="0"/>
              </a:rPr>
              <a:t>2021-2025 </a:t>
            </a:r>
            <a:r>
              <a:rPr lang="ru-RU" dirty="0">
                <a:latin typeface="Times New Roman" pitchFamily="18" charset="0"/>
                <a:cs typeface="Times New Roman" pitchFamily="18" charset="0"/>
              </a:rPr>
              <a:t>годы, предельный объем муниципального долга и расходы на его обслуживание представлены в таблицах.</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71500" y="1071563"/>
          <a:ext cx="8143875" cy="3281680"/>
        </p:xfrm>
        <a:graphic>
          <a:graphicData uri="http://schemas.openxmlformats.org/drawingml/2006/table">
            <a:tbl>
              <a:tblPr/>
              <a:tblGrid>
                <a:gridCol w="2327275"/>
                <a:gridCol w="1163638"/>
                <a:gridCol w="1162050"/>
                <a:gridCol w="1163637"/>
                <a:gridCol w="1163638"/>
                <a:gridCol w="1163637"/>
              </a:tblGrid>
              <a:tr h="357188">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Наименование</a:t>
                      </a:r>
                      <a:endParaRPr kumimoji="0" lang="ru-RU"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01.01.20</a:t>
                      </a: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22</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г.</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01.01.202</a:t>
                      </a: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3</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г.</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01.01.202</a:t>
                      </a: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4</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г.</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На 01.01.2025г.</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На 01.01.2026г.</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Муниципальный долг района</a:t>
                      </a: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 всего</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26 999,5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1" u="none" strike="noStrike" cap="none" normalizeH="0" baseline="0" smtClean="0">
                          <a:ln>
                            <a:noFill/>
                          </a:ln>
                          <a:solidFill>
                            <a:schemeClr val="tx1"/>
                          </a:solidFill>
                          <a:effectLst/>
                          <a:latin typeface="Times New Roman" pitchFamily="18" charset="0"/>
                          <a:cs typeface="Times New Roman" pitchFamily="18" charset="0"/>
                        </a:rPr>
                        <a:t>в том числе:</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Кредиты, привлеченные местным бюджетом от банков и иных кредитных организаций</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Бюджетные ссуды, полученные местным бюджетом от бюджетов других уровней</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0,0</a:t>
                      </a:r>
                    </a:p>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10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Верхний предел муниципального внутреннего долга района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26 999,5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 name="Таблица 2"/>
          <p:cNvGraphicFramePr>
            <a:graphicFrameLocks noGrp="1"/>
          </p:cNvGraphicFramePr>
          <p:nvPr/>
        </p:nvGraphicFramePr>
        <p:xfrm>
          <a:off x="571500" y="5286375"/>
          <a:ext cx="8143875" cy="1214438"/>
        </p:xfrm>
        <a:graphic>
          <a:graphicData uri="http://schemas.openxmlformats.org/drawingml/2006/table">
            <a:tbl>
              <a:tblPr/>
              <a:tblGrid>
                <a:gridCol w="2247900"/>
                <a:gridCol w="1122363"/>
                <a:gridCol w="1193800"/>
                <a:gridCol w="1193800"/>
                <a:gridCol w="1192212"/>
                <a:gridCol w="1193800"/>
              </a:tblGrid>
              <a:tr h="2587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Наименование</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20</a:t>
                      </a: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21 </a:t>
                      </a: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год</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20</a:t>
                      </a: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22 </a:t>
                      </a: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год</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20</a:t>
                      </a: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23</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год</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2024 год</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2025 год</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556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Расходы на обслуживание муниципального долга</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36,3</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23,2</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6940" name="Rectangle 1"/>
          <p:cNvSpPr>
            <a:spLocks noChangeArrowheads="1"/>
          </p:cNvSpPr>
          <p:nvPr/>
        </p:nvSpPr>
        <p:spPr bwMode="auto">
          <a:xfrm>
            <a:off x="285750" y="285750"/>
            <a:ext cx="8501063" cy="5000625"/>
          </a:xfrm>
          <a:prstGeom prst="rect">
            <a:avLst/>
          </a:prstGeom>
          <a:noFill/>
          <a:ln w="9525">
            <a:noFill/>
            <a:miter lim="800000"/>
            <a:headEnd/>
            <a:tailEnd/>
          </a:ln>
        </p:spPr>
        <p:txBody>
          <a:bodyPr anchor="ctr">
            <a:spAutoFit/>
          </a:bodyPr>
          <a:lstStyle/>
          <a:p>
            <a:pPr algn="r"/>
            <a:r>
              <a:rPr lang="en-US" sz="1600" dirty="0" err="1">
                <a:latin typeface="Times New Roman" pitchFamily="18" charset="0"/>
                <a:cs typeface="Times New Roman" pitchFamily="18" charset="0"/>
              </a:rPr>
              <a:t>Таблица</a:t>
            </a:r>
            <a:r>
              <a:rPr lang="en-US" sz="1600" dirty="0">
                <a:latin typeface="Times New Roman" pitchFamily="18" charset="0"/>
                <a:cs typeface="Times New Roman" pitchFamily="18" charset="0"/>
              </a:rPr>
              <a:t> 5</a:t>
            </a:r>
            <a:endParaRPr lang="ru-RU" sz="1600" dirty="0">
              <a:latin typeface="Times New Roman" pitchFamily="18" charset="0"/>
              <a:cs typeface="Times New Roman" pitchFamily="18" charset="0"/>
            </a:endParaRPr>
          </a:p>
          <a:p>
            <a:pPr algn="r"/>
            <a:endParaRPr lang="ru-RU" sz="600" dirty="0"/>
          </a:p>
          <a:p>
            <a:pPr algn="r" eaLnBrk="0" hangingPunct="0"/>
            <a:r>
              <a:rPr lang="en-US" sz="1200" dirty="0" err="1">
                <a:latin typeface="Times New Roman" pitchFamily="18" charset="0"/>
                <a:cs typeface="Times New Roman" pitchFamily="18" charset="0"/>
              </a:rPr>
              <a:t>тыс</a:t>
            </a:r>
            <a:r>
              <a:rPr lang="en-US"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руб</a:t>
            </a:r>
            <a:r>
              <a:rPr lang="en-US" sz="1200" dirty="0">
                <a:latin typeface="Times New Roman" pitchFamily="18" charset="0"/>
                <a:cs typeface="Times New Roman" pitchFamily="18" charset="0"/>
              </a:rPr>
              <a:t>.</a:t>
            </a:r>
            <a:endParaRPr lang="ru-RU" sz="1200" dirty="0">
              <a:latin typeface="Times New Roman" pitchFamily="18" charset="0"/>
              <a:cs typeface="Times New Roman" pitchFamily="18" charset="0"/>
            </a:endParaRPr>
          </a:p>
          <a:p>
            <a:pPr algn="r" eaLnBrk="0" hangingPunct="0"/>
            <a:endParaRPr lang="ru-RU" sz="1400" dirty="0" smtClean="0">
              <a:latin typeface="Times New Roman" pitchFamily="18" charset="0"/>
              <a:cs typeface="Times New Roman" pitchFamily="18" charset="0"/>
            </a:endParaRPr>
          </a:p>
          <a:p>
            <a:pPr algn="r" eaLnBrk="0" hangingPunct="0"/>
            <a:endParaRPr lang="ru-RU" sz="1200" dirty="0">
              <a:latin typeface="Times New Roman" pitchFamily="18" charset="0"/>
              <a:cs typeface="Times New Roman" pitchFamily="18" charset="0"/>
            </a:endParaRPr>
          </a:p>
          <a:p>
            <a:pPr algn="r" eaLnBrk="0" hangingPunct="0"/>
            <a:endParaRPr lang="ru-RU" sz="1200" dirty="0">
              <a:latin typeface="Times New Roman" pitchFamily="18" charset="0"/>
              <a:cs typeface="Times New Roman" pitchFamily="18" charset="0"/>
            </a:endParaRPr>
          </a:p>
          <a:p>
            <a:pPr algn="r" eaLnBrk="0" hangingPunct="0"/>
            <a:endParaRPr lang="ru-RU" sz="1200" dirty="0">
              <a:latin typeface="Times New Roman" pitchFamily="18" charset="0"/>
              <a:cs typeface="Times New Roman" pitchFamily="18" charset="0"/>
            </a:endParaRPr>
          </a:p>
          <a:p>
            <a:pPr algn="r" eaLnBrk="0" hangingPunct="0"/>
            <a:endParaRPr lang="ru-RU" sz="1200" dirty="0">
              <a:latin typeface="Times New Roman" pitchFamily="18" charset="0"/>
              <a:cs typeface="Times New Roman" pitchFamily="18" charset="0"/>
            </a:endParaRPr>
          </a:p>
          <a:p>
            <a:pPr algn="r" eaLnBrk="0" hangingPunct="0"/>
            <a:endParaRPr lang="ru-RU" sz="1200" dirty="0">
              <a:latin typeface="Times New Roman" pitchFamily="18" charset="0"/>
              <a:cs typeface="Times New Roman" pitchFamily="18" charset="0"/>
            </a:endParaRPr>
          </a:p>
          <a:p>
            <a:pPr algn="r" eaLnBrk="0" hangingPunct="0"/>
            <a:endParaRPr lang="ru-RU" sz="1200" dirty="0">
              <a:latin typeface="Times New Roman" pitchFamily="18" charset="0"/>
              <a:cs typeface="Times New Roman" pitchFamily="18" charset="0"/>
            </a:endParaRPr>
          </a:p>
          <a:p>
            <a:pPr algn="r" eaLnBrk="0" hangingPunct="0"/>
            <a:endParaRPr lang="ru-RU" sz="1400" dirty="0">
              <a:latin typeface="Times New Roman" pitchFamily="18" charset="0"/>
              <a:cs typeface="Times New Roman" pitchFamily="18" charset="0"/>
            </a:endParaRPr>
          </a:p>
          <a:p>
            <a:pPr algn="r" eaLnBrk="0" hangingPunct="0"/>
            <a:endParaRPr lang="ru-RU" sz="1400" dirty="0">
              <a:latin typeface="Times New Roman" pitchFamily="18" charset="0"/>
              <a:cs typeface="Times New Roman" pitchFamily="18" charset="0"/>
            </a:endParaRPr>
          </a:p>
          <a:p>
            <a:pPr algn="ctr" eaLnBrk="0" hangingPunct="0"/>
            <a:endParaRPr lang="ru-RU" sz="1400" dirty="0">
              <a:latin typeface="Times New Roman" pitchFamily="18" charset="0"/>
              <a:cs typeface="Times New Roman" pitchFamily="18" charset="0"/>
            </a:endParaRPr>
          </a:p>
          <a:p>
            <a:pPr algn="r" eaLnBrk="0" hangingPunct="0"/>
            <a:endParaRPr lang="ru-RU" sz="1400" dirty="0">
              <a:latin typeface="Times New Roman" pitchFamily="18" charset="0"/>
              <a:cs typeface="Times New Roman" pitchFamily="18" charset="0"/>
            </a:endParaRPr>
          </a:p>
          <a:p>
            <a:pPr algn="r" eaLnBrk="0" hangingPunct="0"/>
            <a:endParaRPr lang="ru-RU" sz="1400" dirty="0">
              <a:latin typeface="Times New Roman" pitchFamily="18" charset="0"/>
              <a:cs typeface="Times New Roman" pitchFamily="18" charset="0"/>
            </a:endParaRPr>
          </a:p>
          <a:p>
            <a:pPr algn="r" eaLnBrk="0" hangingPunct="0"/>
            <a:endParaRPr lang="ru-RU" sz="1600" dirty="0">
              <a:latin typeface="Times New Roman" pitchFamily="18" charset="0"/>
              <a:cs typeface="Times New Roman" pitchFamily="18" charset="0"/>
            </a:endParaRPr>
          </a:p>
          <a:p>
            <a:pPr algn="r" eaLnBrk="0" hangingPunct="0"/>
            <a:endParaRPr lang="ru-RU" sz="1600" dirty="0">
              <a:latin typeface="Times New Roman" pitchFamily="18" charset="0"/>
              <a:cs typeface="Times New Roman" pitchFamily="18" charset="0"/>
            </a:endParaRPr>
          </a:p>
          <a:p>
            <a:pPr algn="r" eaLnBrk="0" hangingPunct="0"/>
            <a:endParaRPr lang="ru-RU" sz="1600" dirty="0">
              <a:latin typeface="Times New Roman" pitchFamily="18" charset="0"/>
              <a:cs typeface="Times New Roman" pitchFamily="18" charset="0"/>
            </a:endParaRPr>
          </a:p>
          <a:p>
            <a:pPr algn="r" eaLnBrk="0" hangingPunct="0"/>
            <a:endParaRPr lang="ru-RU" sz="1600" dirty="0">
              <a:latin typeface="Times New Roman" pitchFamily="18" charset="0"/>
              <a:cs typeface="Times New Roman" pitchFamily="18" charset="0"/>
            </a:endParaRPr>
          </a:p>
          <a:p>
            <a:pPr algn="r" eaLnBrk="0" hangingPunct="0"/>
            <a:endParaRPr lang="ru-RU" sz="1600" dirty="0">
              <a:latin typeface="Times New Roman" pitchFamily="18" charset="0"/>
              <a:cs typeface="Times New Roman" pitchFamily="18" charset="0"/>
            </a:endParaRPr>
          </a:p>
          <a:p>
            <a:pPr algn="r" eaLnBrk="0" hangingPunct="0"/>
            <a:endParaRPr lang="ru-RU" sz="1600" dirty="0">
              <a:latin typeface="Times New Roman" pitchFamily="18" charset="0"/>
              <a:cs typeface="Times New Roman" pitchFamily="18" charset="0"/>
            </a:endParaRPr>
          </a:p>
          <a:p>
            <a:pPr algn="r" eaLnBrk="0" hangingPunct="0"/>
            <a:r>
              <a:rPr lang="en-US" sz="1600" dirty="0" err="1">
                <a:latin typeface="Times New Roman" pitchFamily="18" charset="0"/>
                <a:cs typeface="Times New Roman" pitchFamily="18" charset="0"/>
              </a:rPr>
              <a:t>Таблица</a:t>
            </a:r>
            <a:r>
              <a:rPr lang="en-US" sz="1600" dirty="0">
                <a:latin typeface="Times New Roman" pitchFamily="18" charset="0"/>
                <a:cs typeface="Times New Roman" pitchFamily="18" charset="0"/>
              </a:rPr>
              <a:t> 6</a:t>
            </a:r>
            <a:endParaRPr lang="ru-RU" sz="1400" dirty="0">
              <a:latin typeface="Times New Roman" pitchFamily="18" charset="0"/>
              <a:cs typeface="Times New Roman" pitchFamily="18" charset="0"/>
            </a:endParaRPr>
          </a:p>
          <a:p>
            <a:pPr algn="r" eaLnBrk="0" hangingPunct="0"/>
            <a:endParaRPr lang="ru-RU" sz="600" dirty="0"/>
          </a:p>
          <a:p>
            <a:pPr algn="r" eaLnBrk="0" hangingPunct="0"/>
            <a:r>
              <a:rPr lang="en-US" sz="1100" dirty="0" err="1">
                <a:latin typeface="Times New Roman" pitchFamily="18" charset="0"/>
                <a:cs typeface="Times New Roman" pitchFamily="18" charset="0"/>
              </a:rPr>
              <a:t>тыс</a:t>
            </a:r>
            <a:r>
              <a:rPr lang="en-US" sz="1100" dirty="0">
                <a:latin typeface="Times New Roman" pitchFamily="18" charset="0"/>
                <a:cs typeface="Times New Roman" pitchFamily="18" charset="0"/>
              </a:rPr>
              <a:t>. </a:t>
            </a:r>
            <a:r>
              <a:rPr lang="en-US" sz="1100" dirty="0" err="1">
                <a:latin typeface="Times New Roman" pitchFamily="18" charset="0"/>
                <a:cs typeface="Times New Roman" pitchFamily="18" charset="0"/>
              </a:rPr>
              <a:t>руб</a:t>
            </a:r>
            <a:r>
              <a:rPr lang="en-US" sz="1100" dirty="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428625" y="285750"/>
            <a:ext cx="8429625" cy="6286500"/>
          </a:xfrm>
          <a:prstGeom prst="rect">
            <a:avLst/>
          </a:prstGeom>
          <a:noFill/>
          <a:ln w="9525">
            <a:noFill/>
            <a:miter lim="800000"/>
            <a:headEnd/>
            <a:tailEnd/>
          </a:ln>
        </p:spPr>
        <p:txBody>
          <a:bodyPr anchor="ctr">
            <a:spAutoFit/>
          </a:bodyPr>
          <a:lstStyle/>
          <a:p>
            <a:pPr algn="ctr"/>
            <a:r>
              <a:rPr lang="ru-RU" sz="2800" b="1" i="1" dirty="0">
                <a:solidFill>
                  <a:srgbClr val="C00000"/>
                </a:solidFill>
                <a:latin typeface="Palatino Linotype" pitchFamily="18" charset="0"/>
                <a:cs typeface="Times New Roman" pitchFamily="18" charset="0"/>
              </a:rPr>
              <a:t>Контактная информация</a:t>
            </a:r>
            <a:endParaRPr lang="ru-RU" sz="600" i="1" dirty="0">
              <a:latin typeface="Palatino Linotype" pitchFamily="18" charset="0"/>
            </a:endParaRPr>
          </a:p>
          <a:p>
            <a:pPr algn="ctr" eaLnBrk="0" hangingPunct="0"/>
            <a:r>
              <a:rPr lang="ru-RU" sz="2800" b="1" i="1" dirty="0">
                <a:solidFill>
                  <a:srgbClr val="C00000"/>
                </a:solidFill>
                <a:latin typeface="Palatino Linotype" pitchFamily="18" charset="0"/>
                <a:cs typeface="Times New Roman" pitchFamily="18" charset="0"/>
              </a:rPr>
              <a:t>для обратной связи с гражданами</a:t>
            </a:r>
          </a:p>
          <a:p>
            <a:pPr algn="ctr" eaLnBrk="0" hangingPunct="0"/>
            <a:endParaRPr lang="ru-RU" sz="600" i="1" dirty="0">
              <a:latin typeface="Palatino Linotype" pitchFamily="18" charset="0"/>
            </a:endParaRPr>
          </a:p>
          <a:p>
            <a:pPr eaLnBrk="0" hangingPunct="0"/>
            <a:r>
              <a:rPr lang="ru-RU" sz="2400" b="1" u="sng" dirty="0">
                <a:latin typeface="Monotype Corsiva" pitchFamily="66" charset="0"/>
                <a:cs typeface="Times New Roman" pitchFamily="18" charset="0"/>
              </a:rPr>
              <a:t>Администрация Пугачевского муниципального района </a:t>
            </a:r>
          </a:p>
          <a:p>
            <a:pPr eaLnBrk="0" hangingPunct="0"/>
            <a:r>
              <a:rPr lang="ru-RU" sz="2400" b="1" u="sng" dirty="0">
                <a:latin typeface="Monotype Corsiva" pitchFamily="66" charset="0"/>
                <a:cs typeface="Times New Roman" pitchFamily="18" charset="0"/>
              </a:rPr>
              <a:t>Саратовской области</a:t>
            </a:r>
            <a:endParaRPr lang="ru-RU" sz="2400" dirty="0"/>
          </a:p>
          <a:p>
            <a:pPr eaLnBrk="0" hangingPunct="0"/>
            <a:r>
              <a:rPr lang="ru-RU" sz="2400" dirty="0">
                <a:solidFill>
                  <a:srgbClr val="1D1D1D"/>
                </a:solidFill>
                <a:latin typeface="Monotype Corsiva" pitchFamily="66" charset="0"/>
                <a:cs typeface="Times New Roman" pitchFamily="18" charset="0"/>
              </a:rPr>
              <a:t>413720 Саратовская обл., </a:t>
            </a:r>
            <a:endParaRPr lang="ru-RU" sz="2400" dirty="0"/>
          </a:p>
          <a:p>
            <a:pPr eaLnBrk="0" hangingPunct="0"/>
            <a:r>
              <a:rPr lang="ru-RU" sz="2400" dirty="0">
                <a:solidFill>
                  <a:srgbClr val="1D1D1D"/>
                </a:solidFill>
                <a:latin typeface="Monotype Corsiva" pitchFamily="66" charset="0"/>
                <a:cs typeface="Times New Roman" pitchFamily="18" charset="0"/>
              </a:rPr>
              <a:t>г. Пугачев, ул. Пушкинская, д.280</a:t>
            </a:r>
            <a:endParaRPr lang="ru-RU" sz="2400" dirty="0"/>
          </a:p>
          <a:p>
            <a:pPr eaLnBrk="0" hangingPunct="0"/>
            <a:r>
              <a:rPr lang="ru-RU" sz="2400" dirty="0">
                <a:solidFill>
                  <a:srgbClr val="1D1D1D"/>
                </a:solidFill>
                <a:latin typeface="Monotype Corsiva" pitchFamily="66" charset="0"/>
                <a:cs typeface="Times New Roman" pitchFamily="18" charset="0"/>
              </a:rPr>
              <a:t> Телефон: 8 (84574) 2-38-30,</a:t>
            </a:r>
            <a:br>
              <a:rPr lang="ru-RU" sz="2400" dirty="0">
                <a:solidFill>
                  <a:srgbClr val="1D1D1D"/>
                </a:solidFill>
                <a:latin typeface="Monotype Corsiva" pitchFamily="66" charset="0"/>
                <a:cs typeface="Times New Roman" pitchFamily="18" charset="0"/>
              </a:rPr>
            </a:br>
            <a:r>
              <a:rPr lang="ru-RU" sz="2400" dirty="0">
                <a:solidFill>
                  <a:srgbClr val="1D1D1D"/>
                </a:solidFill>
                <a:latin typeface="Monotype Corsiva" pitchFamily="66" charset="0"/>
                <a:cs typeface="Times New Roman" pitchFamily="18" charset="0"/>
              </a:rPr>
              <a:t>Факс: 8 (84574) 2-28-26</a:t>
            </a:r>
            <a:br>
              <a:rPr lang="ru-RU" sz="2400" dirty="0">
                <a:solidFill>
                  <a:srgbClr val="1D1D1D"/>
                </a:solidFill>
                <a:latin typeface="Monotype Corsiva" pitchFamily="66" charset="0"/>
                <a:cs typeface="Times New Roman" pitchFamily="18" charset="0"/>
              </a:rPr>
            </a:br>
            <a:r>
              <a:rPr lang="en-US" sz="2400" dirty="0">
                <a:solidFill>
                  <a:srgbClr val="1D1D1D"/>
                </a:solidFill>
                <a:latin typeface="Monotype Corsiva" pitchFamily="66" charset="0"/>
                <a:cs typeface="Times New Roman" pitchFamily="18" charset="0"/>
              </a:rPr>
              <a:t>e</a:t>
            </a:r>
            <a:r>
              <a:rPr lang="ru-RU" sz="2400" dirty="0">
                <a:solidFill>
                  <a:srgbClr val="1D1D1D"/>
                </a:solidFill>
                <a:latin typeface="Monotype Corsiva" pitchFamily="66" charset="0"/>
                <a:cs typeface="Times New Roman" pitchFamily="18" charset="0"/>
              </a:rPr>
              <a:t>-</a:t>
            </a:r>
            <a:r>
              <a:rPr lang="en-US" sz="2400" dirty="0">
                <a:solidFill>
                  <a:srgbClr val="1D1D1D"/>
                </a:solidFill>
                <a:latin typeface="Monotype Corsiva" pitchFamily="66" charset="0"/>
                <a:cs typeface="Times New Roman" pitchFamily="18" charset="0"/>
              </a:rPr>
              <a:t>mail</a:t>
            </a:r>
            <a:r>
              <a:rPr lang="ru-RU" sz="2400" dirty="0">
                <a:solidFill>
                  <a:srgbClr val="1D1D1D"/>
                </a:solidFill>
                <a:latin typeface="Monotype Corsiva" pitchFamily="66" charset="0"/>
                <a:cs typeface="Times New Roman" pitchFamily="18" charset="0"/>
              </a:rPr>
              <a:t>: </a:t>
            </a:r>
            <a:r>
              <a:rPr lang="en-US" sz="2400" i="1" dirty="0">
                <a:latin typeface="Monotype Corsiva" pitchFamily="66" charset="0"/>
                <a:cs typeface="Times New Roman" pitchFamily="18" charset="0"/>
                <a:hlinkClick r:id="rId2"/>
              </a:rPr>
              <a:t>p</a:t>
            </a:r>
            <a:r>
              <a:rPr lang="ru-RU" sz="2400" i="1" dirty="0">
                <a:latin typeface="Monotype Corsiva" pitchFamily="66" charset="0"/>
                <a:cs typeface="Times New Roman" pitchFamily="18" charset="0"/>
                <a:hlinkClick r:id="rId2"/>
              </a:rPr>
              <a:t>@</a:t>
            </a:r>
            <a:r>
              <a:rPr lang="en-US" sz="2400" i="1" dirty="0">
                <a:latin typeface="Monotype Corsiva" pitchFamily="66" charset="0"/>
                <a:cs typeface="Times New Roman" pitchFamily="18" charset="0"/>
                <a:hlinkClick r:id="rId2"/>
              </a:rPr>
              <a:t>pug</a:t>
            </a:r>
            <a:r>
              <a:rPr lang="ru-RU" sz="2400" i="1" dirty="0">
                <a:latin typeface="Monotype Corsiva" pitchFamily="66" charset="0"/>
                <a:cs typeface="Times New Roman" pitchFamily="18" charset="0"/>
                <a:hlinkClick r:id="rId2"/>
              </a:rPr>
              <a:t>1.</a:t>
            </a:r>
            <a:r>
              <a:rPr lang="en-US" sz="2400" i="1" dirty="0" err="1">
                <a:latin typeface="Monotype Corsiva" pitchFamily="66" charset="0"/>
                <a:cs typeface="Times New Roman" pitchFamily="18" charset="0"/>
                <a:hlinkClick r:id="rId2"/>
              </a:rPr>
              <a:t>ru</a:t>
            </a:r>
            <a:endParaRPr lang="ru-RU" sz="2400" dirty="0"/>
          </a:p>
          <a:p>
            <a:pPr eaLnBrk="0" hangingPunct="0"/>
            <a:r>
              <a:rPr lang="ru-RU" sz="2400" b="1" u="sng" dirty="0">
                <a:solidFill>
                  <a:srgbClr val="1D1D1D"/>
                </a:solidFill>
                <a:latin typeface="Monotype Corsiva" pitchFamily="66" charset="0"/>
                <a:cs typeface="Times New Roman" pitchFamily="18" charset="0"/>
              </a:rPr>
              <a:t>Финансовое управление администрации Пугачевского </a:t>
            </a:r>
          </a:p>
          <a:p>
            <a:pPr eaLnBrk="0" hangingPunct="0"/>
            <a:r>
              <a:rPr lang="ru-RU" sz="2400" b="1" u="sng" dirty="0">
                <a:solidFill>
                  <a:srgbClr val="1D1D1D"/>
                </a:solidFill>
                <a:latin typeface="Monotype Corsiva" pitchFamily="66" charset="0"/>
                <a:cs typeface="Times New Roman" pitchFamily="18" charset="0"/>
              </a:rPr>
              <a:t>муниципального района Саратовской области</a:t>
            </a:r>
            <a:endParaRPr lang="ru-RU" sz="2400" dirty="0"/>
          </a:p>
          <a:p>
            <a:pPr eaLnBrk="0" hangingPunct="0"/>
            <a:r>
              <a:rPr lang="ru-RU" sz="2400" i="1" dirty="0">
                <a:solidFill>
                  <a:srgbClr val="1D1D1D"/>
                </a:solidFill>
                <a:latin typeface="Monotype Corsiva" pitchFamily="66" charset="0"/>
                <a:cs typeface="Times New Roman" pitchFamily="18" charset="0"/>
              </a:rPr>
              <a:t>Адрес: 413722, Саратовская область,             </a:t>
            </a:r>
            <a:endParaRPr lang="ru-RU" sz="2400" dirty="0"/>
          </a:p>
          <a:p>
            <a:pPr eaLnBrk="0" hangingPunct="0"/>
            <a:r>
              <a:rPr lang="ru-RU" sz="2400" i="1" dirty="0">
                <a:solidFill>
                  <a:srgbClr val="1D1D1D"/>
                </a:solidFill>
                <a:latin typeface="Monotype Corsiva" pitchFamily="66" charset="0"/>
                <a:cs typeface="Times New Roman" pitchFamily="18" charset="0"/>
              </a:rPr>
              <a:t>г. Пугачев, ул. </a:t>
            </a:r>
            <a:r>
              <a:rPr lang="en-US" sz="2400" i="1" dirty="0" err="1">
                <a:solidFill>
                  <a:srgbClr val="1D1D1D"/>
                </a:solidFill>
                <a:latin typeface="Monotype Corsiva" pitchFamily="66" charset="0"/>
                <a:cs typeface="Times New Roman" pitchFamily="18" charset="0"/>
              </a:rPr>
              <a:t>Топорковская</a:t>
            </a:r>
            <a:r>
              <a:rPr lang="en-US" sz="2400" i="1" dirty="0">
                <a:solidFill>
                  <a:srgbClr val="1D1D1D"/>
                </a:solidFill>
                <a:latin typeface="Monotype Corsiva" pitchFamily="66" charset="0"/>
                <a:cs typeface="Times New Roman" pitchFamily="18" charset="0"/>
              </a:rPr>
              <a:t>, д.17 </a:t>
            </a:r>
            <a:endParaRPr lang="ru-RU" sz="2400" dirty="0"/>
          </a:p>
          <a:p>
            <a:pPr eaLnBrk="0" hangingPunct="0"/>
            <a:r>
              <a:rPr lang="en-US" sz="2400" i="1" dirty="0" err="1">
                <a:solidFill>
                  <a:srgbClr val="1D1D1D"/>
                </a:solidFill>
                <a:latin typeface="Monotype Corsiva" pitchFamily="66" charset="0"/>
                <a:cs typeface="Times New Roman" pitchFamily="18" charset="0"/>
              </a:rPr>
              <a:t>Телефон</a:t>
            </a:r>
            <a:r>
              <a:rPr lang="en-US" sz="2400" i="1" dirty="0">
                <a:solidFill>
                  <a:srgbClr val="1D1D1D"/>
                </a:solidFill>
                <a:latin typeface="Monotype Corsiva" pitchFamily="66" charset="0"/>
                <a:cs typeface="Times New Roman" pitchFamily="18" charset="0"/>
              </a:rPr>
              <a:t> (84574) 2-28-10, </a:t>
            </a:r>
            <a:endParaRPr lang="ru-RU" sz="2400" dirty="0"/>
          </a:p>
          <a:p>
            <a:pPr eaLnBrk="0" hangingPunct="0"/>
            <a:r>
              <a:rPr lang="en-US" sz="2400" i="1" dirty="0" err="1">
                <a:solidFill>
                  <a:srgbClr val="1D1D1D"/>
                </a:solidFill>
                <a:latin typeface="Monotype Corsiva" pitchFamily="66" charset="0"/>
                <a:cs typeface="Times New Roman" pitchFamily="18" charset="0"/>
              </a:rPr>
              <a:t>Факс</a:t>
            </a:r>
            <a:r>
              <a:rPr lang="en-US" sz="2400" i="1" dirty="0">
                <a:solidFill>
                  <a:srgbClr val="1D1D1D"/>
                </a:solidFill>
                <a:latin typeface="Monotype Corsiva" pitchFamily="66" charset="0"/>
                <a:cs typeface="Times New Roman" pitchFamily="18" charset="0"/>
              </a:rPr>
              <a:t> (84574) 2-28-10 </a:t>
            </a:r>
            <a:endParaRPr lang="ru-RU" sz="2400" dirty="0"/>
          </a:p>
          <a:p>
            <a:pPr eaLnBrk="0" hangingPunct="0"/>
            <a:r>
              <a:rPr lang="en-US" sz="2400" i="1" dirty="0">
                <a:solidFill>
                  <a:srgbClr val="1D1D1D"/>
                </a:solidFill>
                <a:latin typeface="Monotype Corsiva" pitchFamily="66" charset="0"/>
                <a:cs typeface="Times New Roman" pitchFamily="18" charset="0"/>
              </a:rPr>
              <a:t>e-mail: </a:t>
            </a:r>
            <a:r>
              <a:rPr lang="en-US" sz="2400" i="1" dirty="0">
                <a:latin typeface="Monotype Corsiva" pitchFamily="66" charset="0"/>
                <a:cs typeface="Times New Roman" pitchFamily="18" charset="0"/>
                <a:hlinkClick r:id="rId3"/>
              </a:rPr>
              <a:t>fo35pugach@mail.ru</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75" y="1643063"/>
          <a:ext cx="7929563" cy="4786313"/>
        </p:xfrm>
        <a:graphic>
          <a:graphicData uri="http://schemas.openxmlformats.org/drawingml/2006/table">
            <a:tbl>
              <a:tblPr/>
              <a:tblGrid>
                <a:gridCol w="415925"/>
                <a:gridCol w="4070350"/>
                <a:gridCol w="1042988"/>
                <a:gridCol w="939800"/>
                <a:gridCol w="1460500"/>
              </a:tblGrid>
              <a:tr h="9826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п</a:t>
                      </a: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4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Наименование показателей</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Прогноз на 2022 год</a:t>
                      </a:r>
                      <a:endParaRPr kumimoji="0" lang="ru-RU" sz="14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Факт 2022 года</a:t>
                      </a:r>
                      <a:endParaRPr kumimoji="0" lang="ru-RU" sz="14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Выполнение прогнозных показателей,  %</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Объем отгруженных товаров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2 353,2</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3 875,1</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164,7</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Оборот розничной торговли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6 496,9</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7 142,1</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109,9</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Оборот общественного питания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124,3</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141,3</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113,7</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94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Объем валовой продукции сельского хозяйства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8 443,7</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10 611,1</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125,7</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Численность работающих (чел.)</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11 243</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10 853</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96,5</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Фонд заработной платы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4 100,7</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4 239,2</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103,4</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Численность детей до 18 лет (чел.)</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10 599</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10 594</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100,0</a:t>
                      </a:r>
                      <a:endParaRPr kumimoji="0" lang="ru-RU" sz="1600" b="0" i="0" u="none" strike="noStrike" cap="none" normalizeH="0" baseline="0" dirty="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418" name="Rectangle 1"/>
          <p:cNvSpPr>
            <a:spLocks noChangeArrowheads="1"/>
          </p:cNvSpPr>
          <p:nvPr/>
        </p:nvSpPr>
        <p:spPr bwMode="auto">
          <a:xfrm>
            <a:off x="285750" y="357188"/>
            <a:ext cx="8572500" cy="1077912"/>
          </a:xfrm>
          <a:prstGeom prst="rect">
            <a:avLst/>
          </a:prstGeom>
          <a:noFill/>
          <a:ln w="9525">
            <a:noFill/>
            <a:miter lim="800000"/>
            <a:headEnd/>
            <a:tailEnd/>
          </a:ln>
        </p:spPr>
        <p:txBody>
          <a:bodyPr anchor="ctr">
            <a:spAutoFit/>
          </a:bodyPr>
          <a:lstStyle/>
          <a:p>
            <a:pPr algn="ctr"/>
            <a:r>
              <a:rPr lang="ru-RU" sz="1600" b="1" dirty="0">
                <a:latin typeface="Georgia" pitchFamily="18" charset="0"/>
                <a:cs typeface="Times New Roman" pitchFamily="18" charset="0"/>
              </a:rPr>
              <a:t>Сведения</a:t>
            </a:r>
            <a:endParaRPr lang="ru-RU" sz="1600" dirty="0"/>
          </a:p>
          <a:p>
            <a:pPr algn="ctr" eaLnBrk="0" hangingPunct="0"/>
            <a:r>
              <a:rPr lang="ru-RU" sz="1600" b="1" dirty="0">
                <a:latin typeface="Georgia" pitchFamily="18" charset="0"/>
                <a:cs typeface="Times New Roman" pitchFamily="18" charset="0"/>
              </a:rPr>
              <a:t>о прогнозируемых и фактических значениях основных показателей социально-экономического развития Пугачевского муниципального района за </a:t>
            </a:r>
            <a:r>
              <a:rPr lang="ru-RU" sz="1600" b="1" dirty="0" smtClean="0">
                <a:latin typeface="Georgia" pitchFamily="18" charset="0"/>
                <a:cs typeface="Times New Roman" pitchFamily="18" charset="0"/>
              </a:rPr>
              <a:t>2022 </a:t>
            </a:r>
            <a:r>
              <a:rPr lang="ru-RU" sz="1600" b="1" dirty="0">
                <a:latin typeface="Georgia" pitchFamily="18" charset="0"/>
                <a:cs typeface="Times New Roman" pitchFamily="18" charset="0"/>
              </a:rPr>
              <a:t>год</a:t>
            </a:r>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1"/>
          <p:cNvSpPr>
            <a:spLocks noChangeArrowheads="1"/>
          </p:cNvSpPr>
          <p:nvPr/>
        </p:nvSpPr>
        <p:spPr bwMode="auto">
          <a:xfrm>
            <a:off x="3500438" y="1571625"/>
            <a:ext cx="2695575" cy="804863"/>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flatTx/>
          </a:bodyPr>
          <a:lstStyle/>
          <a:p>
            <a:pPr indent="355600" algn="ctr">
              <a:tabLst>
                <a:tab pos="2876550" algn="l"/>
              </a:tabLst>
            </a:pPr>
            <a:r>
              <a:rPr lang="ru-RU" sz="1000" b="1" dirty="0">
                <a:latin typeface="Times New Roman" pitchFamily="18" charset="0"/>
                <a:cs typeface="Times New Roman" pitchFamily="18" charset="0"/>
              </a:rPr>
              <a:t>ВСЕГО ДОХОДОВ  </a:t>
            </a:r>
          </a:p>
          <a:p>
            <a:pPr indent="355600" algn="ctr">
              <a:tabLst>
                <a:tab pos="2876550" algn="l"/>
              </a:tabLst>
            </a:pPr>
            <a:r>
              <a:rPr lang="ru-RU" sz="1000" b="1" dirty="0">
                <a:latin typeface="Times New Roman" pitchFamily="18" charset="0"/>
                <a:cs typeface="Times New Roman" pitchFamily="18" charset="0"/>
              </a:rPr>
              <a:t>   </a:t>
            </a:r>
          </a:p>
          <a:p>
            <a:pPr indent="355600" algn="ctr">
              <a:tabLst>
                <a:tab pos="2876550" algn="l"/>
              </a:tabLst>
            </a:pPr>
            <a:r>
              <a:rPr lang="ru-RU" sz="1000" b="1" dirty="0">
                <a:latin typeface="Times New Roman" pitchFamily="18" charset="0"/>
                <a:cs typeface="Times New Roman" pitchFamily="18" charset="0"/>
              </a:rPr>
              <a:t> План  </a:t>
            </a:r>
            <a:r>
              <a:rPr lang="ru-RU" sz="1000" b="1" dirty="0" smtClean="0">
                <a:latin typeface="Times New Roman" pitchFamily="18" charset="0"/>
                <a:cs typeface="Times New Roman" pitchFamily="18" charset="0"/>
              </a:rPr>
              <a:t>1 268 421,3 </a:t>
            </a:r>
            <a:r>
              <a:rPr lang="ru-RU" sz="1000" b="1" dirty="0">
                <a:latin typeface="Times New Roman" pitchFamily="18" charset="0"/>
                <a:cs typeface="Times New Roman" pitchFamily="18" charset="0"/>
              </a:rPr>
              <a:t>тыс.рублей</a:t>
            </a:r>
            <a:endParaRPr lang="ru-RU" sz="1000" b="1" dirty="0"/>
          </a:p>
          <a:p>
            <a:pPr indent="355600" algn="ctr">
              <a:tabLst>
                <a:tab pos="2876550" algn="l"/>
              </a:tabLst>
            </a:pPr>
            <a:r>
              <a:rPr lang="ru-RU" sz="1000" b="1" dirty="0">
                <a:latin typeface="Times New Roman" pitchFamily="18" charset="0"/>
                <a:cs typeface="Times New Roman" pitchFamily="18" charset="0"/>
              </a:rPr>
              <a:t>Факт  </a:t>
            </a:r>
            <a:r>
              <a:rPr lang="ru-RU" sz="1000" b="1" dirty="0" smtClean="0">
                <a:latin typeface="Times New Roman" pitchFamily="18" charset="0"/>
                <a:cs typeface="Times New Roman" pitchFamily="18" charset="0"/>
              </a:rPr>
              <a:t>1 248 759,5 </a:t>
            </a:r>
            <a:r>
              <a:rPr lang="ru-RU" sz="1000" b="1" dirty="0">
                <a:latin typeface="Times New Roman" pitchFamily="18" charset="0"/>
                <a:cs typeface="Times New Roman" pitchFamily="18" charset="0"/>
              </a:rPr>
              <a:t>тыс.рублей  </a:t>
            </a:r>
            <a:r>
              <a:rPr lang="ru-RU" sz="800" b="1" dirty="0">
                <a:latin typeface="Times New Roman" pitchFamily="18" charset="0"/>
                <a:cs typeface="Times New Roman" pitchFamily="18" charset="0"/>
              </a:rPr>
              <a:t> </a:t>
            </a:r>
            <a:endParaRPr lang="ru-RU" sz="200" b="1" dirty="0"/>
          </a:p>
          <a:p>
            <a:pPr indent="355600" eaLnBrk="0" hangingPunct="0">
              <a:tabLst>
                <a:tab pos="2876550" algn="l"/>
              </a:tabLst>
            </a:pPr>
            <a:endParaRPr lang="ru-RU" sz="1100" dirty="0"/>
          </a:p>
        </p:txBody>
      </p:sp>
      <p:sp>
        <p:nvSpPr>
          <p:cNvPr id="16387" name="Rectangle 6"/>
          <p:cNvSpPr>
            <a:spLocks noChangeArrowheads="1"/>
          </p:cNvSpPr>
          <p:nvPr/>
        </p:nvSpPr>
        <p:spPr bwMode="auto">
          <a:xfrm>
            <a:off x="1285875" y="4071938"/>
            <a:ext cx="2643188" cy="1011237"/>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flatTx/>
          </a:bodyPr>
          <a:lstStyle/>
          <a:p>
            <a:pPr algn="ctr"/>
            <a:endParaRPr lang="ru-RU" sz="1000" b="1" dirty="0">
              <a:latin typeface="Times New Roman" pitchFamily="18" charset="0"/>
              <a:cs typeface="Times New Roman" pitchFamily="18" charset="0"/>
            </a:endParaRPr>
          </a:p>
          <a:p>
            <a:pPr algn="ctr"/>
            <a:r>
              <a:rPr lang="ru-RU" sz="1000" b="1" dirty="0">
                <a:latin typeface="Times New Roman" pitchFamily="18" charset="0"/>
                <a:cs typeface="Times New Roman" pitchFamily="18" charset="0"/>
              </a:rPr>
              <a:t>Налоговые и неналоговые доходы </a:t>
            </a:r>
          </a:p>
          <a:p>
            <a:pPr algn="ctr"/>
            <a:endParaRPr lang="ru-RU" sz="1000" b="1" dirty="0">
              <a:latin typeface="Times New Roman" pitchFamily="18" charset="0"/>
              <a:cs typeface="Times New Roman" pitchFamily="18" charset="0"/>
            </a:endParaRPr>
          </a:p>
          <a:p>
            <a:pPr algn="ctr"/>
            <a:r>
              <a:rPr lang="ru-RU" sz="1000" b="1" dirty="0">
                <a:latin typeface="Times New Roman" pitchFamily="18" charset="0"/>
                <a:cs typeface="Times New Roman" pitchFamily="18" charset="0"/>
              </a:rPr>
              <a:t> </a:t>
            </a:r>
            <a:r>
              <a:rPr lang="ru-RU" sz="1000" dirty="0">
                <a:latin typeface="Times New Roman" pitchFamily="18" charset="0"/>
                <a:cs typeface="Times New Roman" pitchFamily="18" charset="0"/>
              </a:rPr>
              <a:t>План    </a:t>
            </a:r>
            <a:r>
              <a:rPr lang="ru-RU" sz="1000" dirty="0" smtClean="0">
                <a:latin typeface="Times New Roman" pitchFamily="18" charset="0"/>
                <a:cs typeface="Times New Roman" pitchFamily="18" charset="0"/>
              </a:rPr>
              <a:t>303 093,2 тыс.рублей                          </a:t>
            </a:r>
            <a:r>
              <a:rPr lang="ru-RU" sz="1000" dirty="0">
                <a:latin typeface="Times New Roman" pitchFamily="18" charset="0"/>
                <a:cs typeface="Times New Roman" pitchFamily="18" charset="0"/>
              </a:rPr>
              <a:t>Факт    </a:t>
            </a:r>
            <a:r>
              <a:rPr lang="ru-RU" sz="1000" dirty="0" smtClean="0">
                <a:latin typeface="Times New Roman" pitchFamily="18" charset="0"/>
                <a:cs typeface="Times New Roman" pitchFamily="18" charset="0"/>
              </a:rPr>
              <a:t>285 797,3  </a:t>
            </a:r>
            <a:r>
              <a:rPr lang="ru-RU" sz="1000" dirty="0">
                <a:latin typeface="Times New Roman" pitchFamily="18" charset="0"/>
                <a:cs typeface="Times New Roman" pitchFamily="18" charset="0"/>
              </a:rPr>
              <a:t>тыс.рублей</a:t>
            </a:r>
            <a:endParaRPr lang="ru-RU" sz="1000" dirty="0"/>
          </a:p>
          <a:p>
            <a:endParaRPr lang="ru-RU" sz="400" dirty="0"/>
          </a:p>
          <a:p>
            <a:endParaRPr lang="ru-RU" sz="1000" dirty="0">
              <a:latin typeface="Calibri" pitchFamily="34" charset="0"/>
            </a:endParaRPr>
          </a:p>
        </p:txBody>
      </p:sp>
      <p:sp>
        <p:nvSpPr>
          <p:cNvPr id="16388" name="Rectangle 5"/>
          <p:cNvSpPr>
            <a:spLocks noChangeArrowheads="1"/>
          </p:cNvSpPr>
          <p:nvPr/>
        </p:nvSpPr>
        <p:spPr bwMode="auto">
          <a:xfrm>
            <a:off x="5429250" y="4071938"/>
            <a:ext cx="2643188" cy="1000125"/>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flatTx/>
          </a:bodyPr>
          <a:lstStyle/>
          <a:p>
            <a:pPr algn="ctr"/>
            <a:r>
              <a:rPr lang="ru-RU" b="1" dirty="0">
                <a:latin typeface="Times New Roman" pitchFamily="18" charset="0"/>
                <a:cs typeface="Times New Roman" pitchFamily="18" charset="0"/>
              </a:rPr>
              <a:t> </a:t>
            </a:r>
            <a:r>
              <a:rPr lang="ru-RU" sz="1000" b="1" dirty="0">
                <a:latin typeface="Times New Roman" pitchFamily="18" charset="0"/>
                <a:cs typeface="Times New Roman" pitchFamily="18" charset="0"/>
              </a:rPr>
              <a:t>Безвозмездные поступления</a:t>
            </a:r>
          </a:p>
          <a:p>
            <a:pPr algn="ctr"/>
            <a:endParaRPr lang="ru-RU" sz="1000" b="1" dirty="0">
              <a:latin typeface="Times New Roman" pitchFamily="18" charset="0"/>
              <a:cs typeface="Times New Roman" pitchFamily="18" charset="0"/>
            </a:endParaRPr>
          </a:p>
          <a:p>
            <a:pPr algn="ctr"/>
            <a:r>
              <a:rPr lang="ru-RU" sz="1000" b="1" dirty="0">
                <a:latin typeface="Times New Roman" pitchFamily="18" charset="0"/>
                <a:cs typeface="Times New Roman" pitchFamily="18" charset="0"/>
              </a:rPr>
              <a:t> </a:t>
            </a:r>
            <a:r>
              <a:rPr lang="ru-RU" sz="1000" dirty="0">
                <a:latin typeface="Times New Roman" pitchFamily="18" charset="0"/>
                <a:cs typeface="Times New Roman" pitchFamily="18" charset="0"/>
              </a:rPr>
              <a:t>План  </a:t>
            </a:r>
            <a:r>
              <a:rPr lang="ru-RU" sz="1000" dirty="0" smtClean="0">
                <a:latin typeface="Times New Roman" pitchFamily="18" charset="0"/>
                <a:cs typeface="Times New Roman" pitchFamily="18" charset="0"/>
              </a:rPr>
              <a:t>965 328,1 тыс.рублей                          </a:t>
            </a:r>
            <a:r>
              <a:rPr lang="ru-RU" sz="1000" dirty="0">
                <a:latin typeface="Times New Roman" pitchFamily="18" charset="0"/>
                <a:cs typeface="Times New Roman" pitchFamily="18" charset="0"/>
              </a:rPr>
              <a:t>Факт   </a:t>
            </a:r>
            <a:r>
              <a:rPr lang="ru-RU" sz="1000" dirty="0" smtClean="0">
                <a:latin typeface="Times New Roman" pitchFamily="18" charset="0"/>
                <a:cs typeface="Times New Roman" pitchFamily="18" charset="0"/>
              </a:rPr>
              <a:t>962 962,2 тыс.рублей</a:t>
            </a:r>
            <a:endParaRPr lang="ru-RU" sz="400" dirty="0"/>
          </a:p>
          <a:p>
            <a:endParaRPr lang="ru-RU" sz="1000" dirty="0">
              <a:latin typeface="Calibri" pitchFamily="34" charset="0"/>
            </a:endParaRPr>
          </a:p>
        </p:txBody>
      </p:sp>
      <p:sp>
        <p:nvSpPr>
          <p:cNvPr id="17409" name="AutoShape 1"/>
          <p:cNvSpPr>
            <a:spLocks noChangeArrowheads="1"/>
          </p:cNvSpPr>
          <p:nvPr/>
        </p:nvSpPr>
        <p:spPr bwMode="auto">
          <a:xfrm>
            <a:off x="1071563" y="5643563"/>
            <a:ext cx="2381250" cy="962025"/>
          </a:xfrm>
          <a:prstGeom prst="can">
            <a:avLst>
              <a:gd name="adj" fmla="val 25000"/>
            </a:avLst>
          </a:prstGeom>
          <a:solidFill>
            <a:srgbClr val="D19049"/>
          </a:solidFill>
          <a:ln w="38100">
            <a:solidFill>
              <a:srgbClr val="F2F2F2"/>
            </a:solidFill>
            <a:round/>
            <a:headEnd/>
            <a:tailEnd/>
          </a:ln>
          <a:effectLst>
            <a:outerShdw dist="28398" dir="3806097" algn="ctr" rotWithShape="0">
              <a:srgbClr val="6F471C">
                <a:alpha val="50000"/>
              </a:srgbClr>
            </a:outerShdw>
          </a:effectLst>
        </p:spPr>
        <p:txBody>
          <a:bodyPr/>
          <a:lstStyle/>
          <a:p>
            <a:endParaRPr lang="ru-RU" sz="1200" dirty="0">
              <a:latin typeface="Times New Roman" pitchFamily="18" charset="0"/>
              <a:cs typeface="Times New Roman" pitchFamily="18" charset="0"/>
            </a:endParaRPr>
          </a:p>
          <a:p>
            <a:pPr algn="ctr"/>
            <a:r>
              <a:rPr lang="ru-RU" sz="1200" dirty="0">
                <a:latin typeface="Times New Roman" pitchFamily="18" charset="0"/>
                <a:cs typeface="Times New Roman" pitchFamily="18" charset="0"/>
              </a:rPr>
              <a:t>Удельный вес  -  </a:t>
            </a:r>
            <a:r>
              <a:rPr lang="ru-RU" sz="1200" dirty="0" smtClean="0">
                <a:latin typeface="Times New Roman" pitchFamily="18" charset="0"/>
                <a:cs typeface="Times New Roman" pitchFamily="18" charset="0"/>
              </a:rPr>
              <a:t>22,9 </a:t>
            </a:r>
            <a:r>
              <a:rPr lang="ru-RU" sz="1200" dirty="0">
                <a:latin typeface="Times New Roman" pitchFamily="18" charset="0"/>
                <a:cs typeface="Times New Roman" pitchFamily="18" charset="0"/>
              </a:rPr>
              <a:t>%</a:t>
            </a:r>
            <a:endParaRPr lang="ru-RU" sz="1200" dirty="0">
              <a:latin typeface="Calibri" pitchFamily="34" charset="0"/>
            </a:endParaRPr>
          </a:p>
        </p:txBody>
      </p:sp>
      <p:sp>
        <p:nvSpPr>
          <p:cNvPr id="17410" name="AutoShape 2"/>
          <p:cNvSpPr>
            <a:spLocks noChangeArrowheads="1"/>
          </p:cNvSpPr>
          <p:nvPr/>
        </p:nvSpPr>
        <p:spPr bwMode="auto">
          <a:xfrm>
            <a:off x="6000750" y="5643563"/>
            <a:ext cx="2381250" cy="1012825"/>
          </a:xfrm>
          <a:prstGeom prst="can">
            <a:avLst>
              <a:gd name="adj" fmla="val 25000"/>
            </a:avLst>
          </a:prstGeom>
          <a:solidFill>
            <a:srgbClr val="D19049"/>
          </a:solidFill>
          <a:ln w="38100">
            <a:solidFill>
              <a:srgbClr val="F2F2F2"/>
            </a:solidFill>
            <a:round/>
            <a:headEnd/>
            <a:tailEnd/>
          </a:ln>
          <a:effectLst>
            <a:outerShdw dist="28398" dir="3806097" algn="ctr" rotWithShape="0">
              <a:srgbClr val="6F471C">
                <a:alpha val="50000"/>
              </a:srgbClr>
            </a:outerShdw>
          </a:effectLst>
        </p:spPr>
        <p:txBody>
          <a:bodyPr/>
          <a:lstStyle/>
          <a:p>
            <a:pPr algn="ctr"/>
            <a:endParaRPr lang="ru-RU" sz="1200" dirty="0">
              <a:latin typeface="Times New Roman" pitchFamily="18" charset="0"/>
              <a:cs typeface="Times New Roman" pitchFamily="18" charset="0"/>
            </a:endParaRPr>
          </a:p>
          <a:p>
            <a:pPr algn="ctr"/>
            <a:r>
              <a:rPr lang="ru-RU" sz="1200" dirty="0">
                <a:latin typeface="Times New Roman" pitchFamily="18" charset="0"/>
                <a:cs typeface="Times New Roman" pitchFamily="18" charset="0"/>
              </a:rPr>
              <a:t>Удельный вес  - </a:t>
            </a:r>
            <a:r>
              <a:rPr lang="ru-RU" sz="1200" dirty="0" smtClean="0">
                <a:latin typeface="Times New Roman" pitchFamily="18" charset="0"/>
                <a:cs typeface="Times New Roman" pitchFamily="18" charset="0"/>
              </a:rPr>
              <a:t>77,1 %</a:t>
            </a:r>
            <a:endParaRPr lang="ru-RU" sz="1200" dirty="0">
              <a:latin typeface="Calibri" pitchFamily="34" charset="0"/>
            </a:endParaRPr>
          </a:p>
        </p:txBody>
      </p:sp>
      <p:sp>
        <p:nvSpPr>
          <p:cNvPr id="16391" name="Rectangle 12"/>
          <p:cNvSpPr>
            <a:spLocks noChangeArrowheads="1"/>
          </p:cNvSpPr>
          <p:nvPr/>
        </p:nvSpPr>
        <p:spPr bwMode="auto">
          <a:xfrm>
            <a:off x="357188" y="0"/>
            <a:ext cx="8786812" cy="1570038"/>
          </a:xfrm>
          <a:prstGeom prst="rect">
            <a:avLst/>
          </a:prstGeom>
          <a:noFill/>
          <a:ln w="9525">
            <a:noFill/>
            <a:miter lim="800000"/>
            <a:headEnd/>
            <a:tailEnd/>
          </a:ln>
        </p:spPr>
        <p:txBody>
          <a:bodyPr anchor="ctr">
            <a:spAutoFit/>
          </a:bodyPr>
          <a:lstStyle/>
          <a:p>
            <a:pPr indent="355600" algn="ctr"/>
            <a:r>
              <a:rPr lang="ru-RU" sz="2600" b="1" dirty="0">
                <a:solidFill>
                  <a:srgbClr val="0070C0"/>
                </a:solidFill>
                <a:latin typeface="Times New Roman" pitchFamily="18" charset="0"/>
                <a:cs typeface="Times New Roman" pitchFamily="18" charset="0"/>
              </a:rPr>
              <a:t>Основные параметры бюджета</a:t>
            </a:r>
            <a:endParaRPr lang="ru-RU" sz="600" dirty="0"/>
          </a:p>
          <a:p>
            <a:pPr indent="355600" algn="ctr" eaLnBrk="0" hangingPunct="0"/>
            <a:r>
              <a:rPr lang="ru-RU" sz="2600" b="1" dirty="0">
                <a:solidFill>
                  <a:srgbClr val="0070C0"/>
                </a:solidFill>
                <a:latin typeface="Times New Roman" pitchFamily="18" charset="0"/>
                <a:cs typeface="Times New Roman" pitchFamily="18" charset="0"/>
              </a:rPr>
              <a:t>Пугачевского муниципального района </a:t>
            </a:r>
            <a:endParaRPr lang="ru-RU" sz="600" dirty="0"/>
          </a:p>
          <a:p>
            <a:pPr indent="355600" algn="ctr" eaLnBrk="0" hangingPunct="0"/>
            <a:r>
              <a:rPr lang="ru-RU" sz="2600" b="1" dirty="0">
                <a:solidFill>
                  <a:srgbClr val="0070C0"/>
                </a:solidFill>
                <a:latin typeface="Times New Roman" pitchFamily="18" charset="0"/>
                <a:cs typeface="Times New Roman" pitchFamily="18" charset="0"/>
              </a:rPr>
              <a:t>за </a:t>
            </a:r>
            <a:r>
              <a:rPr lang="ru-RU" sz="2600" b="1" dirty="0" smtClean="0">
                <a:solidFill>
                  <a:srgbClr val="0070C0"/>
                </a:solidFill>
                <a:latin typeface="Times New Roman" pitchFamily="18" charset="0"/>
                <a:cs typeface="Times New Roman" pitchFamily="18" charset="0"/>
              </a:rPr>
              <a:t>2022 </a:t>
            </a:r>
            <a:r>
              <a:rPr lang="ru-RU" sz="2600" b="1" dirty="0">
                <a:solidFill>
                  <a:srgbClr val="0070C0"/>
                </a:solidFill>
                <a:latin typeface="Times New Roman" pitchFamily="18" charset="0"/>
                <a:cs typeface="Times New Roman" pitchFamily="18" charset="0"/>
              </a:rPr>
              <a:t>год</a:t>
            </a:r>
            <a:endParaRPr lang="ru-RU" sz="600" dirty="0"/>
          </a:p>
          <a:p>
            <a:pPr indent="355600" eaLnBrk="0" hangingPunct="0"/>
            <a:endParaRPr lang="ru-RU" dirty="0"/>
          </a:p>
        </p:txBody>
      </p:sp>
      <p:sp>
        <p:nvSpPr>
          <p:cNvPr id="16392" name="Rectangle 1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indent="355600"/>
            <a:r>
              <a:rPr lang="ru-RU"/>
              <a:t/>
            </a:r>
            <a:br>
              <a:rPr lang="ru-RU"/>
            </a:br>
            <a:endParaRPr lang="ru-RU"/>
          </a:p>
          <a:p>
            <a:pPr indent="355600" eaLnBrk="0" hangingPunct="0"/>
            <a:endParaRPr lang="ru-RU"/>
          </a:p>
        </p:txBody>
      </p:sp>
      <p:sp>
        <p:nvSpPr>
          <p:cNvPr id="16393" name="Rectangle 16"/>
          <p:cNvSpPr>
            <a:spLocks noChangeArrowheads="1"/>
          </p:cNvSpPr>
          <p:nvPr/>
        </p:nvSpPr>
        <p:spPr bwMode="auto">
          <a:xfrm>
            <a:off x="0" y="457200"/>
            <a:ext cx="3365500" cy="430213"/>
          </a:xfrm>
          <a:prstGeom prst="rect">
            <a:avLst/>
          </a:prstGeom>
          <a:noFill/>
          <a:ln w="9525">
            <a:noFill/>
            <a:miter lim="800000"/>
            <a:headEnd/>
            <a:tailEnd/>
          </a:ln>
        </p:spPr>
        <p:txBody>
          <a:bodyPr wrap="none" anchor="ctr">
            <a:spAutoFit/>
          </a:bodyPr>
          <a:lstStyle/>
          <a:p>
            <a:pPr indent="355600"/>
            <a:r>
              <a:rPr lang="ru-RU" sz="1100">
                <a:latin typeface="Times New Roman" pitchFamily="18" charset="0"/>
                <a:cs typeface="Times New Roman" pitchFamily="18" charset="0"/>
              </a:rPr>
              <a:t>                                                                                </a:t>
            </a:r>
            <a:endParaRPr lang="ru-RU" sz="600"/>
          </a:p>
          <a:p>
            <a:pPr indent="355600" eaLnBrk="0" hangingPunct="0"/>
            <a:r>
              <a:rPr lang="ru-RU" sz="1100" b="1">
                <a:latin typeface="Times New Roman" pitchFamily="18" charset="0"/>
                <a:cs typeface="Times New Roman" pitchFamily="18" charset="0"/>
              </a:rPr>
              <a:t>	</a:t>
            </a:r>
            <a:endParaRPr lang="ru-RU" sz="600"/>
          </a:p>
        </p:txBody>
      </p:sp>
      <p:sp>
        <p:nvSpPr>
          <p:cNvPr id="16394" name="Rectangle 17"/>
          <p:cNvSpPr>
            <a:spLocks noChangeArrowheads="1"/>
          </p:cNvSpPr>
          <p:nvPr/>
        </p:nvSpPr>
        <p:spPr bwMode="auto">
          <a:xfrm>
            <a:off x="0" y="457200"/>
            <a:ext cx="544513" cy="646113"/>
          </a:xfrm>
          <a:prstGeom prst="rect">
            <a:avLst/>
          </a:prstGeom>
          <a:noFill/>
          <a:ln w="9525">
            <a:noFill/>
            <a:miter lim="800000"/>
            <a:headEnd/>
            <a:tailEnd/>
          </a:ln>
        </p:spPr>
        <p:txBody>
          <a:bodyPr wrap="none" anchor="ctr">
            <a:spAutoFit/>
          </a:bodyPr>
          <a:lstStyle/>
          <a:p>
            <a:pPr indent="355600"/>
            <a:r>
              <a:rPr lang="ru-RU"/>
              <a:t/>
            </a:r>
            <a:br>
              <a:rPr lang="ru-RU"/>
            </a:br>
            <a:endParaRPr lang="ru-RU"/>
          </a:p>
        </p:txBody>
      </p:sp>
      <p:sp>
        <p:nvSpPr>
          <p:cNvPr id="17426" name="Rectangle 18"/>
          <p:cNvSpPr>
            <a:spLocks noChangeArrowheads="1"/>
          </p:cNvSpPr>
          <p:nvPr/>
        </p:nvSpPr>
        <p:spPr bwMode="auto">
          <a:xfrm>
            <a:off x="0" y="457200"/>
            <a:ext cx="2659063" cy="600075"/>
          </a:xfrm>
          <a:prstGeom prst="rect">
            <a:avLst/>
          </a:prstGeom>
          <a:noFill/>
          <a:ln w="9525">
            <a:noFill/>
            <a:miter lim="800000"/>
            <a:headEnd/>
            <a:tailEnd/>
          </a:ln>
          <a:effectLst/>
        </p:spPr>
        <p:txBody>
          <a:bodyPr wrap="none" anchor="ctr">
            <a:spAutoFit/>
          </a:bodyPr>
          <a:lstStyle/>
          <a:p>
            <a:pPr algn="ctr">
              <a:defRPr/>
            </a:pPr>
            <a:endParaRPr lang="ru-RU" sz="1100" dirty="0">
              <a:latin typeface="Times New Roman" pitchFamily="18" charset="0"/>
              <a:ea typeface="Times New Roman" pitchFamily="18" charset="0"/>
              <a:cs typeface="Times New Roman" pitchFamily="18" charset="0"/>
            </a:endParaRPr>
          </a:p>
          <a:p>
            <a:pPr indent="355600" algn="ctr" eaLnBrk="0" hangingPunct="0">
              <a:defRPr/>
            </a:pPr>
            <a:r>
              <a:rPr lang="ru-RU" sz="1100" dirty="0">
                <a:latin typeface="Times New Roman" pitchFamily="18" charset="0"/>
                <a:ea typeface="Times New Roman" pitchFamily="18" charset="0"/>
                <a:cs typeface="Times New Roman" pitchFamily="18" charset="0"/>
              </a:rPr>
              <a:t>                                                            </a:t>
            </a:r>
            <a:endParaRPr lang="ru-RU" sz="600" dirty="0">
              <a:latin typeface="Arial" pitchFamily="34" charset="0"/>
              <a:cs typeface="Arial" pitchFamily="34" charset="0"/>
            </a:endParaRPr>
          </a:p>
          <a:p>
            <a:pPr indent="355600" algn="ctr" eaLnBrk="0" hangingPunct="0">
              <a:defRPr/>
            </a:pPr>
            <a:r>
              <a:rPr lang="ru-RU" sz="1100" dirty="0">
                <a:latin typeface="Times New Roman" pitchFamily="18" charset="0"/>
                <a:ea typeface="Times New Roman" pitchFamily="18" charset="0"/>
                <a:cs typeface="Times New Roman" pitchFamily="18" charset="0"/>
              </a:rPr>
              <a:t>                        </a:t>
            </a:r>
            <a:endParaRPr lang="ru-RU" sz="600" dirty="0">
              <a:latin typeface="Arial" pitchFamily="34" charset="0"/>
              <a:cs typeface="Arial" pitchFamily="34" charset="0"/>
            </a:endParaRPr>
          </a:p>
        </p:txBody>
      </p:sp>
      <p:cxnSp>
        <p:nvCxnSpPr>
          <p:cNvPr id="16396" name="AutoShape 19"/>
          <p:cNvCxnSpPr>
            <a:cxnSpLocks noChangeShapeType="1"/>
          </p:cNvCxnSpPr>
          <p:nvPr/>
        </p:nvCxnSpPr>
        <p:spPr bwMode="auto">
          <a:xfrm rot="5400000">
            <a:off x="4429919" y="2713832"/>
            <a:ext cx="714375" cy="1587"/>
          </a:xfrm>
          <a:prstGeom prst="straightConnector1">
            <a:avLst/>
          </a:prstGeom>
          <a:noFill/>
          <a:ln w="76200">
            <a:solidFill>
              <a:srgbClr val="7030A0"/>
            </a:solidFill>
            <a:round/>
            <a:headEnd/>
            <a:tailEnd type="triangle" w="med" len="med"/>
          </a:ln>
        </p:spPr>
      </p:cxnSp>
      <p:cxnSp>
        <p:nvCxnSpPr>
          <p:cNvPr id="16397" name="AutoShape 20"/>
          <p:cNvCxnSpPr>
            <a:cxnSpLocks noChangeShapeType="1"/>
          </p:cNvCxnSpPr>
          <p:nvPr/>
        </p:nvCxnSpPr>
        <p:spPr bwMode="auto">
          <a:xfrm>
            <a:off x="2928938" y="3071813"/>
            <a:ext cx="3598862" cy="1587"/>
          </a:xfrm>
          <a:prstGeom prst="straightConnector1">
            <a:avLst/>
          </a:prstGeom>
          <a:noFill/>
          <a:ln w="63500">
            <a:solidFill>
              <a:srgbClr val="7030A0"/>
            </a:solidFill>
            <a:round/>
            <a:headEnd/>
            <a:tailEnd/>
          </a:ln>
        </p:spPr>
      </p:cxnSp>
      <p:cxnSp>
        <p:nvCxnSpPr>
          <p:cNvPr id="16398" name="AutoShape 21"/>
          <p:cNvCxnSpPr>
            <a:cxnSpLocks noChangeShapeType="1"/>
          </p:cNvCxnSpPr>
          <p:nvPr/>
        </p:nvCxnSpPr>
        <p:spPr bwMode="auto">
          <a:xfrm>
            <a:off x="2928938" y="3071813"/>
            <a:ext cx="0" cy="828675"/>
          </a:xfrm>
          <a:prstGeom prst="straightConnector1">
            <a:avLst/>
          </a:prstGeom>
          <a:noFill/>
          <a:ln w="76200">
            <a:solidFill>
              <a:srgbClr val="7030A0"/>
            </a:solidFill>
            <a:round/>
            <a:headEnd/>
            <a:tailEnd type="triangle" w="med" len="med"/>
          </a:ln>
        </p:spPr>
      </p:cxnSp>
      <p:cxnSp>
        <p:nvCxnSpPr>
          <p:cNvPr id="16399" name="AutoShape 22"/>
          <p:cNvCxnSpPr>
            <a:cxnSpLocks noChangeShapeType="1"/>
          </p:cNvCxnSpPr>
          <p:nvPr/>
        </p:nvCxnSpPr>
        <p:spPr bwMode="auto">
          <a:xfrm rot="5400000">
            <a:off x="6072188" y="3500438"/>
            <a:ext cx="858837" cy="1587"/>
          </a:xfrm>
          <a:prstGeom prst="straightConnector1">
            <a:avLst/>
          </a:prstGeom>
          <a:noFill/>
          <a:ln w="76200">
            <a:solidFill>
              <a:srgbClr val="7030A0"/>
            </a:solidFill>
            <a:round/>
            <a:headEnd/>
            <a:tailEnd type="triangle" w="med" len="med"/>
          </a:ln>
        </p:spPr>
      </p:cxnSp>
      <p:cxnSp>
        <p:nvCxnSpPr>
          <p:cNvPr id="16400" name="AutoShape 23"/>
          <p:cNvCxnSpPr>
            <a:cxnSpLocks noChangeShapeType="1"/>
          </p:cNvCxnSpPr>
          <p:nvPr/>
        </p:nvCxnSpPr>
        <p:spPr bwMode="auto">
          <a:xfrm rot="5400000">
            <a:off x="6715919" y="5358606"/>
            <a:ext cx="571500" cy="1588"/>
          </a:xfrm>
          <a:prstGeom prst="straightConnector1">
            <a:avLst/>
          </a:prstGeom>
          <a:noFill/>
          <a:ln w="76200">
            <a:solidFill>
              <a:srgbClr val="7030A0"/>
            </a:solidFill>
            <a:round/>
            <a:headEnd/>
            <a:tailEnd type="triangle" w="med" len="med"/>
          </a:ln>
        </p:spPr>
      </p:cxnSp>
      <p:cxnSp>
        <p:nvCxnSpPr>
          <p:cNvPr id="16401" name="AutoShape 24"/>
          <p:cNvCxnSpPr>
            <a:cxnSpLocks noChangeShapeType="1"/>
          </p:cNvCxnSpPr>
          <p:nvPr/>
        </p:nvCxnSpPr>
        <p:spPr bwMode="auto">
          <a:xfrm rot="5400000">
            <a:off x="2142332" y="5358606"/>
            <a:ext cx="571500" cy="1587"/>
          </a:xfrm>
          <a:prstGeom prst="straightConnector1">
            <a:avLst/>
          </a:prstGeom>
          <a:noFill/>
          <a:ln w="76200">
            <a:solidFill>
              <a:srgbClr val="7030A0"/>
            </a:solidFill>
            <a:round/>
            <a:headEnd/>
            <a:tailEnd type="triangl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8"/>
            <a:ext cx="8362950" cy="1441450"/>
          </a:xfrm>
        </p:spPr>
        <p:txBody>
          <a:bodyPr rtlCol="0">
            <a:normAutofit fontScale="90000"/>
          </a:bodyPr>
          <a:lstStyle/>
          <a:p>
            <a:pPr algn="l" fontAlgn="auto">
              <a:spcAft>
                <a:spcPts val="0"/>
              </a:spcAft>
              <a:defRPr/>
            </a:pPr>
            <a:r>
              <a:rPr lang="ru-RU" sz="1600" dirty="0" smtClean="0"/>
              <a:t>          </a:t>
            </a:r>
            <a:br>
              <a:rPr lang="ru-RU" sz="1600" dirty="0" smtClean="0"/>
            </a:br>
            <a:r>
              <a:rPr lang="ru-RU" sz="1600" dirty="0" smtClean="0"/>
              <a:t/>
            </a:r>
            <a:br>
              <a:rPr lang="ru-RU" sz="1600" dirty="0" smtClean="0"/>
            </a:br>
            <a:r>
              <a:rPr lang="ru-RU" sz="1600" dirty="0" smtClean="0"/>
              <a:t>            </a:t>
            </a:r>
            <a:r>
              <a:rPr lang="ru-RU" sz="1600" dirty="0" smtClean="0">
                <a:latin typeface="Times New Roman" pitchFamily="18" charset="0"/>
                <a:cs typeface="Times New Roman" pitchFamily="18" charset="0"/>
              </a:rPr>
              <a:t>Доходная часть бюджета за 2022 год исполнена в сумме 1 248 759,5 тыс.рублей, из которых налоговые, неналоговые доходы исполнены в сумме 285 797,3 тыс.рублей и составили 22,9 процентов доходов бюджета, безвозмездные поступления исполнены в сумме 962 962,2 тыс.рублей и составили 77,1 процентов всех доходов бюджета.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(См. таблицу 1).  </a:t>
            </a:r>
            <a:br>
              <a:rPr lang="ru-RU" sz="1600"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17411" name="Прямоугольник 4"/>
          <p:cNvSpPr>
            <a:spLocks noChangeArrowheads="1"/>
          </p:cNvSpPr>
          <p:nvPr/>
        </p:nvSpPr>
        <p:spPr bwMode="auto">
          <a:xfrm>
            <a:off x="684213" y="1052513"/>
            <a:ext cx="7991475" cy="769937"/>
          </a:xfrm>
          <a:prstGeom prst="rect">
            <a:avLst/>
          </a:prstGeom>
          <a:noFill/>
          <a:ln w="9525">
            <a:noFill/>
            <a:miter lim="800000"/>
            <a:headEnd/>
            <a:tailEnd/>
          </a:ln>
        </p:spPr>
        <p:txBody>
          <a:bodyPr>
            <a:spAutoFit/>
          </a:bodyPr>
          <a:lstStyle/>
          <a:p>
            <a:pPr indent="630238" algn="r"/>
            <a:r>
              <a:rPr lang="ru-RU" sz="1200" dirty="0">
                <a:latin typeface="Times New Roman" pitchFamily="18" charset="0"/>
                <a:cs typeface="Times New Roman" pitchFamily="18" charset="0"/>
              </a:rPr>
              <a:t>Таблица 1</a:t>
            </a:r>
            <a:endParaRPr lang="ru-RU" sz="1200" dirty="0"/>
          </a:p>
          <a:p>
            <a:pPr indent="630238" algn="ctr" eaLnBrk="0" hangingPunct="0"/>
            <a:r>
              <a:rPr lang="ru-RU" sz="1600" b="1" dirty="0">
                <a:solidFill>
                  <a:srgbClr val="0070C0"/>
                </a:solidFill>
                <a:latin typeface="Times New Roman" pitchFamily="18" charset="0"/>
                <a:cs typeface="Times New Roman" pitchFamily="18" charset="0"/>
              </a:rPr>
              <a:t>Исполнение бюджета</a:t>
            </a:r>
            <a:endParaRPr lang="ru-RU" sz="1600" dirty="0"/>
          </a:p>
          <a:p>
            <a:pPr indent="630238" algn="ctr" eaLnBrk="0" hangingPunct="0"/>
            <a:r>
              <a:rPr lang="ru-RU" sz="1600" b="1" dirty="0">
                <a:solidFill>
                  <a:srgbClr val="0070C0"/>
                </a:solidFill>
                <a:latin typeface="Times New Roman" pitchFamily="18" charset="0"/>
                <a:cs typeface="Times New Roman" pitchFamily="18" charset="0"/>
              </a:rPr>
              <a:t>Пугачевского муниципального района по доходам за </a:t>
            </a:r>
            <a:r>
              <a:rPr lang="ru-RU" sz="1600" b="1" dirty="0" smtClean="0">
                <a:solidFill>
                  <a:srgbClr val="0070C0"/>
                </a:solidFill>
                <a:latin typeface="Times New Roman" pitchFamily="18" charset="0"/>
                <a:cs typeface="Times New Roman" pitchFamily="18" charset="0"/>
              </a:rPr>
              <a:t>2022 </a:t>
            </a:r>
            <a:r>
              <a:rPr lang="ru-RU" sz="1600" b="1" dirty="0">
                <a:solidFill>
                  <a:srgbClr val="0070C0"/>
                </a:solidFill>
                <a:latin typeface="Times New Roman" pitchFamily="18" charset="0"/>
                <a:cs typeface="Times New Roman" pitchFamily="18" charset="0"/>
              </a:rPr>
              <a:t>год (тыс.рублей)</a:t>
            </a:r>
            <a:endParaRPr lang="ru-RU" sz="1000" dirty="0"/>
          </a:p>
        </p:txBody>
      </p:sp>
      <p:graphicFrame>
        <p:nvGraphicFramePr>
          <p:cNvPr id="8" name="Таблица 7"/>
          <p:cNvGraphicFramePr>
            <a:graphicFrameLocks noGrp="1"/>
          </p:cNvGraphicFramePr>
          <p:nvPr/>
        </p:nvGraphicFramePr>
        <p:xfrm>
          <a:off x="611560" y="1988844"/>
          <a:ext cx="8136904" cy="4512618"/>
        </p:xfrm>
        <a:graphic>
          <a:graphicData uri="http://schemas.openxmlformats.org/drawingml/2006/table">
            <a:tbl>
              <a:tblPr/>
              <a:tblGrid>
                <a:gridCol w="4968552"/>
                <a:gridCol w="1149774"/>
                <a:gridCol w="1017113"/>
                <a:gridCol w="1001465"/>
              </a:tblGrid>
              <a:tr h="458200">
                <a:tc>
                  <a:txBody>
                    <a:bodyPr/>
                    <a:lstStyle/>
                    <a:p>
                      <a:pPr algn="ctr" fontAlgn="ctr"/>
                      <a:r>
                        <a:rPr lang="ru-RU" sz="1100" b="0" i="0" u="none" strike="noStrike" dirty="0">
                          <a:solidFill>
                            <a:srgbClr val="000000"/>
                          </a:solidFill>
                          <a:latin typeface="Times New Roman"/>
                        </a:rPr>
                        <a:t>Доходы </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smtClean="0">
                          <a:solidFill>
                            <a:srgbClr val="000000"/>
                          </a:solidFill>
                          <a:latin typeface="Times New Roman"/>
                        </a:rPr>
                        <a:t>Утвержденный </a:t>
                      </a:r>
                      <a:r>
                        <a:rPr lang="ru-RU" sz="1100" b="0" i="0" u="none" strike="noStrike" dirty="0">
                          <a:solidFill>
                            <a:srgbClr val="000000"/>
                          </a:solidFill>
                          <a:latin typeface="Times New Roman"/>
                        </a:rPr>
                        <a:t>план на 2022 год </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Исполнено за 2022 год </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Процент исполнения плана </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1" i="0" u="none" strike="noStrike">
                          <a:solidFill>
                            <a:srgbClr val="000000"/>
                          </a:solidFill>
                          <a:latin typeface="Times New Roman"/>
                        </a:rPr>
                        <a:t>Налоговые и неналоговые доходы</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dirty="0">
                          <a:solidFill>
                            <a:srgbClr val="000000"/>
                          </a:solidFill>
                          <a:latin typeface="Times New Roman"/>
                        </a:rPr>
                        <a:t>303 093,2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dirty="0">
                          <a:solidFill>
                            <a:srgbClr val="000000"/>
                          </a:solidFill>
                          <a:latin typeface="Times New Roman"/>
                        </a:rPr>
                        <a:t>285 797,3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94,3%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1" i="0" u="none" strike="noStrike">
                          <a:solidFill>
                            <a:srgbClr val="000000"/>
                          </a:solidFill>
                          <a:latin typeface="Times New Roman"/>
                        </a:rPr>
                        <a:t>Налоговые доходы</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276 575,0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dirty="0">
                          <a:solidFill>
                            <a:srgbClr val="000000"/>
                          </a:solidFill>
                          <a:latin typeface="Times New Roman"/>
                        </a:rPr>
                        <a:t>260 827,4</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94,3%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Налог на доходы физических лиц</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178 744,5</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165 681,7</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92,7%</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dirty="0">
                          <a:solidFill>
                            <a:srgbClr val="000000"/>
                          </a:solidFill>
                          <a:latin typeface="Times New Roman"/>
                        </a:rPr>
                        <a:t>Акцизы на нефтепродукты</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19 246,4</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19 041,3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98,9%</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Единый налог на вмененный доход</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202,0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222,1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110,0%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Единый сельскохозяйственный налог</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26 613,5</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20 998,3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78,9%</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9346">
                <a:tc>
                  <a:txBody>
                    <a:bodyPr/>
                    <a:lstStyle/>
                    <a:p>
                      <a:pPr algn="l" fontAlgn="t"/>
                      <a:r>
                        <a:rPr lang="ru-RU" sz="1100" b="0" i="0" u="none" strike="noStrike" dirty="0">
                          <a:solidFill>
                            <a:srgbClr val="000000"/>
                          </a:solidFill>
                          <a:latin typeface="Times New Roman"/>
                        </a:rPr>
                        <a:t>Налог, взимаемый, в связи с применением патентной системы налогообложения</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10 500,0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9 691,0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92,3%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Транспортный налог</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35 218,6</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38 793,0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110,1%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dirty="0">
                          <a:solidFill>
                            <a:srgbClr val="000000"/>
                          </a:solidFill>
                          <a:latin typeface="Times New Roman"/>
                        </a:rPr>
                        <a:t>Государственная пошлина</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6 050,0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6 400,0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105,8%</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2494">
                <a:tc>
                  <a:txBody>
                    <a:bodyPr/>
                    <a:lstStyle/>
                    <a:p>
                      <a:pPr algn="l" fontAlgn="t"/>
                      <a:r>
                        <a:rPr lang="ru-RU" sz="1100" b="1" i="0" u="none" strike="noStrike">
                          <a:solidFill>
                            <a:srgbClr val="000000"/>
                          </a:solidFill>
                          <a:latin typeface="Times New Roman"/>
                        </a:rPr>
                        <a:t>Неналоговые доходы</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26 518,2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24 969,9</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94,2%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27974">
                <a:tc>
                  <a:txBody>
                    <a:bodyPr/>
                    <a:lstStyle/>
                    <a:p>
                      <a:pPr algn="l" fontAlgn="t"/>
                      <a:r>
                        <a:rPr lang="ru-RU" sz="1100" b="0" i="0" u="none" strike="noStrike" dirty="0">
                          <a:solidFill>
                            <a:srgbClr val="000000"/>
                          </a:solidFill>
                          <a:latin typeface="Times New Roman"/>
                        </a:rPr>
                        <a:t>Доходы от использования </a:t>
                      </a:r>
                      <a:r>
                        <a:rPr lang="ru-RU" sz="1100" b="0" i="0" u="none" strike="noStrike" dirty="0" smtClean="0">
                          <a:solidFill>
                            <a:srgbClr val="000000"/>
                          </a:solidFill>
                          <a:latin typeface="Times New Roman"/>
                        </a:rPr>
                        <a:t>муниципального имущества</a:t>
                      </a:r>
                      <a:endParaRPr lang="ru-RU" sz="1100" b="0" i="0" u="none" strike="noStrike" dirty="0">
                        <a:solidFill>
                          <a:srgbClr val="000000"/>
                        </a:solidFill>
                        <a:latin typeface="Times New Roman"/>
                      </a:endParaRP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9 303,0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8 589,7</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92,3%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5449">
                <a:tc>
                  <a:txBody>
                    <a:bodyPr/>
                    <a:lstStyle/>
                    <a:p>
                      <a:pPr algn="l" fontAlgn="t"/>
                      <a:r>
                        <a:rPr lang="ru-RU" sz="1100" b="0" i="0" u="none" strike="noStrike" dirty="0">
                          <a:solidFill>
                            <a:srgbClr val="000000"/>
                          </a:solidFill>
                          <a:latin typeface="Times New Roman"/>
                        </a:rPr>
                        <a:t>Плата за негативное воздействие на окружающую среду</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500,0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492,6</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98,5%</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9666">
                <a:tc>
                  <a:txBody>
                    <a:bodyPr/>
                    <a:lstStyle/>
                    <a:p>
                      <a:pPr algn="l" fontAlgn="t"/>
                      <a:r>
                        <a:rPr lang="ru-RU" sz="1100" b="0" i="0" u="none" strike="noStrike">
                          <a:solidFill>
                            <a:srgbClr val="000000"/>
                          </a:solidFill>
                          <a:latin typeface="Times New Roman"/>
                        </a:rPr>
                        <a:t>Прочие доходы от оказания платных услуг и компенсации затрат бюджетов</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128,7</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128,9</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100,2%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Доходы от продажи материальных и нематериальных активов</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15 282,4</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14 918,9</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97,6%</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Штрафы, санкции, возмещение ущерба</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1 304,1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839,8</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64,4%</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1" i="0" u="none" strike="noStrike">
                          <a:solidFill>
                            <a:srgbClr val="000000"/>
                          </a:solidFill>
                          <a:latin typeface="Times New Roman"/>
                        </a:rPr>
                        <a:t>Безвозмездные перечисления</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965 328,1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962 962,2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99,8%</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Дотации бюджетам муниципальных районов </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199 990,1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199 990,1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100,0%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Субсидии бюджетам муниципальных районов </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102 642,2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101 822,7</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99,2%</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Субвенции бюджетам муницип. районов </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623 314,1</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621 809,7</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99,8%</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l" fontAlgn="t"/>
                      <a:r>
                        <a:rPr lang="ru-RU" sz="1100" b="0" i="0" u="none" strike="noStrike">
                          <a:solidFill>
                            <a:srgbClr val="000000"/>
                          </a:solidFill>
                          <a:latin typeface="Times New Roman"/>
                        </a:rPr>
                        <a:t>Иные межбюджетные трансферты</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39 388,5</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39 346,5</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99,9%</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07821">
                <a:tc>
                  <a:txBody>
                    <a:bodyPr/>
                    <a:lstStyle/>
                    <a:p>
                      <a:pPr algn="l" fontAlgn="t"/>
                      <a:r>
                        <a:rPr lang="ru-RU" sz="1100" b="0" i="0" u="none" strike="noStrike">
                          <a:solidFill>
                            <a:srgbClr val="000000"/>
                          </a:solidFill>
                          <a:latin typeface="Times New Roman"/>
                        </a:rPr>
                        <a:t>Возврат остатков субсидий, субвенций и иных межбюджетных трансфертов, имеющих целевое назначение, прошлых лет</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-6,8</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-6,8</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100,0%</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7442">
                <a:tc>
                  <a:txBody>
                    <a:bodyPr/>
                    <a:lstStyle/>
                    <a:p>
                      <a:pPr algn="ctr" fontAlgn="t"/>
                      <a:r>
                        <a:rPr lang="ru-RU" sz="1100" b="1" i="0" u="none" strike="noStrike">
                          <a:solidFill>
                            <a:srgbClr val="000000"/>
                          </a:solidFill>
                          <a:latin typeface="Times New Roman"/>
                        </a:rPr>
                        <a:t>ВСЕГО ДОХОДОВ</a:t>
                      </a:r>
                    </a:p>
                  </a:txBody>
                  <a:tcPr marL="5726" marR="5726" marT="572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1 268 421,3</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0" u="none" strike="noStrike">
                          <a:solidFill>
                            <a:srgbClr val="000000"/>
                          </a:solidFill>
                          <a:latin typeface="Times New Roman"/>
                        </a:rPr>
                        <a:t>1 248 759,5</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dirty="0">
                          <a:solidFill>
                            <a:srgbClr val="000000"/>
                          </a:solidFill>
                          <a:latin typeface="Times New Roman"/>
                        </a:rPr>
                        <a:t>98,4%</a:t>
                      </a:r>
                    </a:p>
                  </a:txBody>
                  <a:tcPr marL="5726" marR="5726" marT="57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ctrTitle"/>
          </p:nvPr>
        </p:nvSpPr>
        <p:spPr>
          <a:xfrm>
            <a:off x="685800" y="549275"/>
            <a:ext cx="8134350" cy="431800"/>
          </a:xfrm>
        </p:spPr>
        <p:txBody>
          <a:bodyPr/>
          <a:lstStyle/>
          <a:p>
            <a:r>
              <a:rPr lang="ru-RU" sz="1800" b="1" dirty="0" smtClean="0">
                <a:latin typeface="Times New Roman" pitchFamily="18" charset="0"/>
                <a:cs typeface="Times New Roman" pitchFamily="18" charset="0"/>
              </a:rPr>
              <a:t>Причины отклонения плановых назначений на 2022 год </a:t>
            </a:r>
            <a:br>
              <a:rPr lang="ru-RU" sz="1800" b="1"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от фактического исполнения за 2022 год</a:t>
            </a:r>
          </a:p>
        </p:txBody>
      </p:sp>
      <p:sp>
        <p:nvSpPr>
          <p:cNvPr id="18435" name="Подзаголовок 2"/>
          <p:cNvSpPr>
            <a:spLocks noGrp="1"/>
          </p:cNvSpPr>
          <p:nvPr>
            <p:ph type="subTitle" idx="1"/>
          </p:nvPr>
        </p:nvSpPr>
        <p:spPr>
          <a:xfrm>
            <a:off x="755650" y="1268413"/>
            <a:ext cx="7920038" cy="4824412"/>
          </a:xfrm>
        </p:spPr>
        <p:txBody>
          <a:bodyPr/>
          <a:lstStyle/>
          <a:p>
            <a:pPr algn="just"/>
            <a:r>
              <a:rPr lang="ru-RU" sz="1400" dirty="0" smtClean="0">
                <a:solidFill>
                  <a:schemeClr val="tx1"/>
                </a:solidFill>
                <a:latin typeface="Times New Roman" pitchFamily="18" charset="0"/>
                <a:cs typeface="Times New Roman" pitchFamily="18" charset="0"/>
              </a:rPr>
              <a:t>    Налог на доходы физических лиц исполнен в 2022 году в сумме 165 681,7 тыс. рублей, что составило 92,7% от плановых назначений (план 178 744,5 тыс.рублей).  Фактически фонд оплаты труда работающих в экономике района сложился в меньшем объеме, чем запланировано.  </a:t>
            </a:r>
          </a:p>
          <a:p>
            <a:pPr algn="just"/>
            <a:r>
              <a:rPr lang="ru-RU" sz="1400" dirty="0" smtClean="0">
                <a:solidFill>
                  <a:schemeClr val="tx1"/>
                </a:solidFill>
                <a:latin typeface="Times New Roman" pitchFamily="18" charset="0"/>
                <a:cs typeface="Times New Roman" pitchFamily="18" charset="0"/>
              </a:rPr>
              <a:t>    Акцизы  на нефтепродукты исполнены на 98,9% от плановых назначений (план 19246,4 тыс.рублей, факт 19041,3 тыс.рублей). Низкое исполнение сложилось вследствие изменения цен на нефтепродукты. </a:t>
            </a:r>
          </a:p>
          <a:p>
            <a:pPr algn="just"/>
            <a:r>
              <a:rPr lang="ru-RU" sz="1400" dirty="0" smtClean="0">
                <a:solidFill>
                  <a:schemeClr val="tx1"/>
                </a:solidFill>
                <a:latin typeface="Times New Roman" pitchFamily="18" charset="0"/>
                <a:cs typeface="Times New Roman" pitchFamily="18" charset="0"/>
              </a:rPr>
              <a:t>    Единый сельскохозяйственный налог исполнен в сумме 20998,3 тыс.рублей  или на 78,9% от плановых назначений (уменьшилась прибыль </a:t>
            </a:r>
            <a:r>
              <a:rPr lang="ru-RU" sz="1400" dirty="0" err="1" smtClean="0">
                <a:solidFill>
                  <a:schemeClr val="tx1"/>
                </a:solidFill>
                <a:latin typeface="Times New Roman" pitchFamily="18" charset="0"/>
                <a:cs typeface="Times New Roman" pitchFamily="18" charset="0"/>
              </a:rPr>
              <a:t>сельхозтоваропроизводителей</a:t>
            </a:r>
            <a:r>
              <a:rPr lang="ru-RU" sz="1400" dirty="0" smtClean="0">
                <a:solidFill>
                  <a:schemeClr val="tx1"/>
                </a:solidFill>
                <a:latin typeface="Times New Roman" pitchFamily="18" charset="0"/>
                <a:cs typeface="Times New Roman" pitchFamily="18" charset="0"/>
              </a:rPr>
              <a:t>).</a:t>
            </a:r>
          </a:p>
          <a:p>
            <a:pPr algn="just"/>
            <a:r>
              <a:rPr lang="ru-RU" sz="1400" dirty="0" smtClean="0">
                <a:solidFill>
                  <a:schemeClr val="tx1"/>
                </a:solidFill>
                <a:latin typeface="Times New Roman" pitchFamily="18" charset="0"/>
                <a:cs typeface="Times New Roman" pitchFamily="18" charset="0"/>
              </a:rPr>
              <a:t>    Доходы от использования имущества исполнены в сумме 8589,7 тыс.рублей, что составило 92,3% от плановых назначений (план 9303,0 тыс.рублей).  Исполнено ниже плана сложилось в связи с уменьшением площадей арендуемых земельных участков и переходе их в собственность (выкуп земельных участков).</a:t>
            </a:r>
          </a:p>
          <a:p>
            <a:pPr algn="just"/>
            <a:r>
              <a:rPr lang="ru-RU" sz="1400" dirty="0" smtClean="0">
                <a:solidFill>
                  <a:schemeClr val="tx1"/>
                </a:solidFill>
                <a:latin typeface="Times New Roman" pitchFamily="18" charset="0"/>
                <a:cs typeface="Times New Roman" pitchFamily="18" charset="0"/>
              </a:rPr>
              <a:t>           Доходы от продажи материальных и нематериальных активов исполнены на 97,6 % (план 15282,4 тыс.рублей, факт 14918,9 тыс.рублей) не все объекты муниципальной собственности согласно утвержденного Плана приватизации  муниципального имущества реализованы на аукционе. </a:t>
            </a:r>
          </a:p>
          <a:p>
            <a:pPr algn="just"/>
            <a:r>
              <a:rPr lang="ru-RU" sz="1400" dirty="0" smtClean="0">
                <a:solidFill>
                  <a:schemeClr val="tx1"/>
                </a:solidFill>
                <a:latin typeface="Times New Roman" pitchFamily="18" charset="0"/>
                <a:cs typeface="Times New Roman" pitchFamily="18" charset="0"/>
              </a:rPr>
              <a:t>           По безвозмездным поступлениям запланировано на 2022 год 965328,1 тыс.рублей, поступило из вышестоящих бюджетов 962962,2 тыс.рублей, план исполнен на 99,8 %. Субсидии на обеспечение условий для создания центров образования цифрового и гуманитарного профилей, центров образования естественнонаучной и технологической направленностей в общеобразовательных организациях  и  прочие субсидии и субвенции исполнены под фактическую потребность. </a:t>
            </a:r>
          </a:p>
          <a:p>
            <a:pPr algn="just"/>
            <a:r>
              <a:rPr lang="ru-RU" sz="1400" dirty="0" smtClean="0">
                <a:solidFill>
                  <a:schemeClr val="tx1"/>
                </a:solidFill>
                <a:latin typeface="Times New Roman" pitchFamily="18" charset="0"/>
                <a:cs typeface="Times New Roman" pitchFamily="18" charset="0"/>
              </a:rPr>
              <a:t>         </a:t>
            </a:r>
          </a:p>
          <a:p>
            <a:pPr algn="just"/>
            <a:r>
              <a:rPr lang="ru-RU" sz="1400" dirty="0" smtClean="0">
                <a:solidFill>
                  <a:schemeClr val="tx1"/>
                </a:solidFill>
                <a:latin typeface="Times New Roman" pitchFamily="18" charset="0"/>
                <a:cs typeface="Times New Roman" pitchFamily="18" charset="0"/>
              </a:rPr>
              <a:t>          (См. таблицу 2)</a:t>
            </a: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a:p>
            <a:pPr algn="just"/>
            <a:endParaRPr lang="ru-RU" sz="1400" dirty="0" smtClean="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457200" y="476250"/>
            <a:ext cx="8229600" cy="431800"/>
          </a:xfrm>
        </p:spPr>
        <p:txBody>
          <a:bodyPr/>
          <a:lstStyle/>
          <a:p>
            <a:r>
              <a:rPr lang="ru-RU" sz="1200" dirty="0" smtClean="0">
                <a:latin typeface="Times New Roman" pitchFamily="18" charset="0"/>
                <a:cs typeface="Times New Roman" pitchFamily="18" charset="0"/>
              </a:rPr>
              <a:t>                                                                                                                                                                                                  Таблица 2</a:t>
            </a: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Причины отклонения  фактического исполнения доходов за 2022 год</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от плановых назначений на 2022 год</a:t>
            </a: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endParaRPr lang="ru-RU" sz="1800" b="1" dirty="0" smtClean="0">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nvPr>
        </p:nvGraphicFramePr>
        <p:xfrm>
          <a:off x="755576" y="836713"/>
          <a:ext cx="8280919" cy="5702756"/>
        </p:xfrm>
        <a:graphic>
          <a:graphicData uri="http://schemas.openxmlformats.org/drawingml/2006/table">
            <a:tbl>
              <a:tblPr/>
              <a:tblGrid>
                <a:gridCol w="1368152"/>
                <a:gridCol w="720080"/>
                <a:gridCol w="648072"/>
                <a:gridCol w="720080"/>
                <a:gridCol w="576064"/>
                <a:gridCol w="4248471"/>
              </a:tblGrid>
              <a:tr h="720079">
                <a:tc>
                  <a:txBody>
                    <a:bodyPr/>
                    <a:lstStyle/>
                    <a:p>
                      <a:pPr algn="ctr" fontAlgn="t"/>
                      <a:r>
                        <a:rPr lang="ru-RU" sz="1000" b="0" i="0" u="none" strike="noStrike" dirty="0">
                          <a:solidFill>
                            <a:srgbClr val="000000"/>
                          </a:solidFill>
                          <a:latin typeface="Times New Roman"/>
                        </a:rPr>
                        <a:t>Доходы </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0" i="0" u="none" strike="noStrike" dirty="0" err="1" smtClean="0">
                          <a:solidFill>
                            <a:srgbClr val="000000"/>
                          </a:solidFill>
                          <a:latin typeface="Times New Roman"/>
                        </a:rPr>
                        <a:t>Утвер</a:t>
                      </a:r>
                      <a:r>
                        <a:rPr lang="ru-RU" sz="1000" b="0" i="0" u="none" strike="noStrike" dirty="0" smtClean="0">
                          <a:solidFill>
                            <a:srgbClr val="000000"/>
                          </a:solidFill>
                          <a:latin typeface="Times New Roman"/>
                        </a:rPr>
                        <a:t> </a:t>
                      </a:r>
                      <a:r>
                        <a:rPr lang="ru-RU" sz="1000" b="0" i="0" u="none" strike="noStrike" dirty="0" err="1" smtClean="0">
                          <a:solidFill>
                            <a:srgbClr val="000000"/>
                          </a:solidFill>
                          <a:latin typeface="Times New Roman"/>
                        </a:rPr>
                        <a:t>жденный</a:t>
                      </a:r>
                      <a:r>
                        <a:rPr lang="ru-RU" sz="1000" b="0" i="0" u="none" strike="noStrike" dirty="0" smtClean="0">
                          <a:solidFill>
                            <a:srgbClr val="000000"/>
                          </a:solidFill>
                          <a:latin typeface="Times New Roman"/>
                        </a:rPr>
                        <a:t> </a:t>
                      </a:r>
                      <a:r>
                        <a:rPr lang="ru-RU" sz="1000" b="0" i="0" u="none" strike="noStrike" dirty="0">
                          <a:solidFill>
                            <a:srgbClr val="000000"/>
                          </a:solidFill>
                          <a:latin typeface="Times New Roman"/>
                        </a:rPr>
                        <a:t>план на 2022 год </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0" i="0" u="none" strike="noStrike" dirty="0">
                          <a:solidFill>
                            <a:srgbClr val="000000"/>
                          </a:solidFill>
                          <a:latin typeface="Times New Roman"/>
                        </a:rPr>
                        <a:t>Исполнено за 2022 год </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0" i="1" u="none" strike="noStrike" dirty="0" err="1" smtClean="0">
                          <a:solidFill>
                            <a:srgbClr val="000000"/>
                          </a:solidFill>
                          <a:latin typeface="Times New Roman"/>
                        </a:rPr>
                        <a:t>Отклоне-ния</a:t>
                      </a:r>
                      <a:r>
                        <a:rPr lang="ru-RU" sz="1000" b="0" i="1" u="none" strike="noStrike" dirty="0" smtClean="0">
                          <a:solidFill>
                            <a:srgbClr val="000000"/>
                          </a:solidFill>
                          <a:latin typeface="Times New Roman"/>
                        </a:rPr>
                        <a:t> </a:t>
                      </a:r>
                      <a:r>
                        <a:rPr lang="ru-RU" sz="1000" b="0" i="1" u="none" strike="noStrike" dirty="0" err="1" smtClean="0">
                          <a:solidFill>
                            <a:srgbClr val="000000"/>
                          </a:solidFill>
                          <a:latin typeface="Times New Roman"/>
                        </a:rPr>
                        <a:t>факти-ческого</a:t>
                      </a:r>
                      <a:r>
                        <a:rPr lang="ru-RU" sz="1000" b="0" i="1" u="none" strike="noStrike" dirty="0" smtClean="0">
                          <a:solidFill>
                            <a:srgbClr val="000000"/>
                          </a:solidFill>
                          <a:latin typeface="Times New Roman"/>
                        </a:rPr>
                        <a:t> исполнения от плана</a:t>
                      </a:r>
                      <a:endParaRPr lang="ru-RU" sz="1000" b="0" i="1" u="none" strike="noStrike" dirty="0">
                        <a:solidFill>
                          <a:srgbClr val="000000"/>
                        </a:solidFill>
                        <a:latin typeface="Times New Roman"/>
                      </a:endParaRP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0" i="1" u="none" strike="noStrike" dirty="0" smtClean="0">
                          <a:solidFill>
                            <a:srgbClr val="000000"/>
                          </a:solidFill>
                          <a:latin typeface="Times New Roman"/>
                        </a:rPr>
                        <a:t>Процент </a:t>
                      </a:r>
                      <a:r>
                        <a:rPr lang="ru-RU" sz="1000" b="0" i="1" u="none" strike="noStrike" dirty="0" err="1" smtClean="0">
                          <a:solidFill>
                            <a:srgbClr val="000000"/>
                          </a:solidFill>
                          <a:latin typeface="Times New Roman"/>
                        </a:rPr>
                        <a:t>испол</a:t>
                      </a:r>
                      <a:r>
                        <a:rPr lang="ru-RU" sz="1000" b="0" i="1" u="none" strike="noStrike" dirty="0" smtClean="0">
                          <a:solidFill>
                            <a:srgbClr val="000000"/>
                          </a:solidFill>
                          <a:latin typeface="Times New Roman"/>
                        </a:rPr>
                        <a:t> нения </a:t>
                      </a:r>
                      <a:r>
                        <a:rPr lang="ru-RU" sz="1000" b="0" i="1" u="none" strike="noStrike" dirty="0">
                          <a:solidFill>
                            <a:srgbClr val="000000"/>
                          </a:solidFill>
                          <a:latin typeface="Times New Roman"/>
                        </a:rPr>
                        <a:t>плана </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1" u="none" strike="noStrike">
                          <a:solidFill>
                            <a:srgbClr val="000000"/>
                          </a:solidFill>
                          <a:latin typeface="Times New Roman"/>
                        </a:rPr>
                        <a:t>Причины отклонения фактического исполнения от плановых назначений</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29330">
                <a:tc>
                  <a:txBody>
                    <a:bodyPr/>
                    <a:lstStyle/>
                    <a:p>
                      <a:pPr algn="l" fontAlgn="t"/>
                      <a:r>
                        <a:rPr lang="ru-RU" sz="1000" b="0" i="0" u="none" strike="noStrike" dirty="0">
                          <a:solidFill>
                            <a:srgbClr val="000000"/>
                          </a:solidFill>
                          <a:latin typeface="Times New Roman"/>
                        </a:rPr>
                        <a:t>Налог на доходы физических лиц</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178 744,5</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165 681,7</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-13 062,8</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92,7%</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Уменьшение фонда оплаты труда работающих в экономике, уменьшение количества </a:t>
                      </a:r>
                      <a:r>
                        <a:rPr lang="ru-RU" sz="1000" b="0" i="1" u="none" strike="noStrike" dirty="0" smtClean="0">
                          <a:solidFill>
                            <a:srgbClr val="000000"/>
                          </a:solidFill>
                          <a:latin typeface="Times New Roman"/>
                        </a:rPr>
                        <a:t>работающих в экономике района</a:t>
                      </a:r>
                      <a:endParaRPr lang="ru-RU" sz="1000" b="0" i="1" u="none" strike="noStrike" dirty="0">
                        <a:solidFill>
                          <a:srgbClr val="000000"/>
                        </a:solidFill>
                        <a:latin typeface="Times New Roman"/>
                      </a:endParaRP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67636">
                <a:tc>
                  <a:txBody>
                    <a:bodyPr/>
                    <a:lstStyle/>
                    <a:p>
                      <a:pPr algn="l" fontAlgn="t"/>
                      <a:r>
                        <a:rPr lang="ru-RU" sz="1000" b="0" i="0" u="none" strike="noStrike" dirty="0">
                          <a:solidFill>
                            <a:srgbClr val="000000"/>
                          </a:solidFill>
                          <a:latin typeface="Times New Roman"/>
                        </a:rPr>
                        <a:t>Акцизы на нефтепродукты</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19 246,4</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19 041,3</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-205,1</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98,9%</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Изменение стоимости нефтепродуктов</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346057">
                <a:tc>
                  <a:txBody>
                    <a:bodyPr/>
                    <a:lstStyle/>
                    <a:p>
                      <a:pPr algn="l" fontAlgn="t"/>
                      <a:r>
                        <a:rPr lang="ru-RU" sz="1000" b="0" i="0" u="none" strike="noStrike">
                          <a:solidFill>
                            <a:srgbClr val="000000"/>
                          </a:solidFill>
                          <a:latin typeface="Times New Roman"/>
                        </a:rPr>
                        <a:t>Единый налог на вмененный доход</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202,0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222,1</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20,1</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110,0%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a:solidFill>
                            <a:srgbClr val="000000"/>
                          </a:solidFill>
                          <a:latin typeface="Times New Roman"/>
                        </a:rPr>
                        <a:t>налог отменен с 01.01.2021 года. В 2022 году поступала задолженность прошлых лет, которая поступила в бюджет в объеме выше планируемого</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478858">
                <a:tc>
                  <a:txBody>
                    <a:bodyPr/>
                    <a:lstStyle/>
                    <a:p>
                      <a:pPr algn="l" fontAlgn="t"/>
                      <a:r>
                        <a:rPr lang="ru-RU" sz="1000" b="0" i="0" u="none" strike="noStrike" dirty="0">
                          <a:solidFill>
                            <a:srgbClr val="000000"/>
                          </a:solidFill>
                          <a:latin typeface="Times New Roman"/>
                        </a:rPr>
                        <a:t>Единый сельскохозяйственный налог</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26 613,5</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20 998,3</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-5 615,2</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78,9%</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В 2022 году </a:t>
                      </a:r>
                      <a:r>
                        <a:rPr lang="ru-RU" sz="1000" b="0" i="1" u="none" strike="noStrike" dirty="0" err="1" smtClean="0">
                          <a:solidFill>
                            <a:srgbClr val="000000"/>
                          </a:solidFill>
                          <a:latin typeface="Times New Roman"/>
                        </a:rPr>
                        <a:t>сельхоз-товаропроизводители</a:t>
                      </a:r>
                      <a:r>
                        <a:rPr lang="ru-RU" sz="1000" b="0" i="1" u="none" strike="noStrike" dirty="0" smtClean="0">
                          <a:solidFill>
                            <a:srgbClr val="000000"/>
                          </a:solidFill>
                          <a:latin typeface="Times New Roman"/>
                        </a:rPr>
                        <a:t> </a:t>
                      </a:r>
                      <a:r>
                        <a:rPr lang="ru-RU" sz="1000" b="0" i="1" u="none" strike="noStrike" dirty="0">
                          <a:solidFill>
                            <a:srgbClr val="000000"/>
                          </a:solidFill>
                          <a:latin typeface="Times New Roman"/>
                        </a:rPr>
                        <a:t>уплачивали прибыль полученную по итогам работы за 2021 год. В 2021 году прибыль по факту сложилась меньше запланированной из-за уменьшения объема реализованной продукции</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432048">
                <a:tc>
                  <a:txBody>
                    <a:bodyPr/>
                    <a:lstStyle/>
                    <a:p>
                      <a:pPr algn="l" fontAlgn="t"/>
                      <a:r>
                        <a:rPr lang="ru-RU" sz="1000" b="0" i="0" u="none" strike="noStrike" dirty="0">
                          <a:solidFill>
                            <a:srgbClr val="000000"/>
                          </a:solidFill>
                          <a:latin typeface="Times New Roman"/>
                        </a:rPr>
                        <a:t>Налог, взимаемый, в связи с применением </a:t>
                      </a:r>
                      <a:r>
                        <a:rPr lang="ru-RU" sz="1000" b="0" i="0" u="none" strike="noStrike" dirty="0" smtClean="0">
                          <a:solidFill>
                            <a:srgbClr val="000000"/>
                          </a:solidFill>
                          <a:latin typeface="Times New Roman"/>
                        </a:rPr>
                        <a:t>патента</a:t>
                      </a:r>
                      <a:endParaRPr lang="ru-RU" sz="1000" b="0" i="0" u="none" strike="noStrike" dirty="0">
                        <a:solidFill>
                          <a:srgbClr val="000000"/>
                        </a:solidFill>
                        <a:latin typeface="Times New Roman"/>
                      </a:endParaRP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10 500,0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9 691,0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-809,0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92,3%</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Уменьшение количества предпринимателей, применяющих патентную систему налогообложения. Переход предпринимателей на иные режимы налогообложения.</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47044">
                <a:tc>
                  <a:txBody>
                    <a:bodyPr/>
                    <a:lstStyle/>
                    <a:p>
                      <a:pPr algn="l" fontAlgn="t"/>
                      <a:r>
                        <a:rPr lang="ru-RU" sz="1000" b="0" i="0" u="none" strike="noStrike">
                          <a:solidFill>
                            <a:srgbClr val="000000"/>
                          </a:solidFill>
                          <a:latin typeface="Times New Roman"/>
                        </a:rPr>
                        <a:t>Транспортный налог</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35 218,6</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38 793,0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3 574,4</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110,1%</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Поступление налога после утверждения решения о бюджете на 2022 год</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329330">
                <a:tc>
                  <a:txBody>
                    <a:bodyPr/>
                    <a:lstStyle/>
                    <a:p>
                      <a:pPr algn="l" fontAlgn="t"/>
                      <a:r>
                        <a:rPr lang="ru-RU" sz="1000" b="0" i="0" u="none" strike="noStrike" dirty="0">
                          <a:solidFill>
                            <a:srgbClr val="000000"/>
                          </a:solidFill>
                          <a:latin typeface="Times New Roman"/>
                        </a:rPr>
                        <a:t>Государственная пошлина</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6 050,0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6 400,0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350,0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105,8%</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Увеличение числа регистрационных действий, за совершение которых уплачивается госпошлина</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359061">
                <a:tc>
                  <a:txBody>
                    <a:bodyPr/>
                    <a:lstStyle/>
                    <a:p>
                      <a:pPr algn="l" fontAlgn="t"/>
                      <a:r>
                        <a:rPr lang="ru-RU" sz="1000" b="0" i="0" u="none" strike="noStrike" dirty="0">
                          <a:solidFill>
                            <a:srgbClr val="000000"/>
                          </a:solidFill>
                          <a:latin typeface="Times New Roman"/>
                        </a:rPr>
                        <a:t>Доходы от использования </a:t>
                      </a:r>
                      <a:r>
                        <a:rPr lang="ru-RU" sz="1000" b="0" i="0" u="none" strike="noStrike" dirty="0" smtClean="0">
                          <a:solidFill>
                            <a:srgbClr val="000000"/>
                          </a:solidFill>
                          <a:latin typeface="Times New Roman"/>
                        </a:rPr>
                        <a:t>муниципального имущества</a:t>
                      </a:r>
                      <a:endParaRPr lang="ru-RU" sz="1000" b="0" i="0" u="none" strike="noStrike" dirty="0">
                        <a:solidFill>
                          <a:srgbClr val="000000"/>
                        </a:solidFill>
                        <a:latin typeface="Times New Roman"/>
                      </a:endParaRP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9 303,0</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8 589,7</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-713,3</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92,3%</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smtClean="0">
                          <a:solidFill>
                            <a:srgbClr val="000000"/>
                          </a:solidFill>
                          <a:latin typeface="Times New Roman"/>
                        </a:rPr>
                        <a:t>Количество </a:t>
                      </a:r>
                      <a:r>
                        <a:rPr lang="ru-RU" sz="1000" b="0" i="1" u="none" strike="noStrike" dirty="0">
                          <a:solidFill>
                            <a:srgbClr val="000000"/>
                          </a:solidFill>
                          <a:latin typeface="Times New Roman"/>
                        </a:rPr>
                        <a:t>заключенных договоров аренды уменьшилось в результате продажи земельных участков</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329330">
                <a:tc>
                  <a:txBody>
                    <a:bodyPr/>
                    <a:lstStyle/>
                    <a:p>
                      <a:pPr algn="l" fontAlgn="t"/>
                      <a:r>
                        <a:rPr lang="ru-RU" sz="1000" b="0" i="0" u="none" strike="noStrike" dirty="0">
                          <a:solidFill>
                            <a:srgbClr val="000000"/>
                          </a:solidFill>
                          <a:latin typeface="Times New Roman"/>
                        </a:rPr>
                        <a:t>Доходы от продажи </a:t>
                      </a:r>
                      <a:r>
                        <a:rPr lang="ru-RU" sz="1000" b="0" i="0" u="none" strike="noStrike" dirty="0" smtClean="0">
                          <a:solidFill>
                            <a:srgbClr val="000000"/>
                          </a:solidFill>
                          <a:latin typeface="Times New Roman"/>
                        </a:rPr>
                        <a:t>муниципального имущества</a:t>
                      </a:r>
                      <a:endParaRPr lang="ru-RU" sz="1000" b="0" i="0" u="none" strike="noStrike" dirty="0">
                        <a:solidFill>
                          <a:srgbClr val="000000"/>
                        </a:solidFill>
                        <a:latin typeface="Times New Roman"/>
                      </a:endParaRP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15 282,4</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14 918,9</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-363,5</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97,6%</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Не все планируемые к продаже объекты недвижимости и земельные участки реализованы на аукционах</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336151">
                <a:tc>
                  <a:txBody>
                    <a:bodyPr/>
                    <a:lstStyle/>
                    <a:p>
                      <a:pPr algn="l" fontAlgn="t"/>
                      <a:r>
                        <a:rPr lang="ru-RU" sz="1000" b="0" i="0" u="none" strike="noStrike">
                          <a:solidFill>
                            <a:srgbClr val="000000"/>
                          </a:solidFill>
                          <a:latin typeface="Times New Roman"/>
                        </a:rPr>
                        <a:t>Штрафы, санкции, возмещение ущерба</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1 304,1</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839,8</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-464,3</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64,4%</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В 2022 году составлено протоколов об административных правонарушениях меньше, чем планировалось</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547701">
                <a:tc>
                  <a:txBody>
                    <a:bodyPr/>
                    <a:lstStyle/>
                    <a:p>
                      <a:pPr algn="l" fontAlgn="t"/>
                      <a:r>
                        <a:rPr lang="ru-RU" sz="1000" b="0" i="0" u="none" strike="noStrike" dirty="0">
                          <a:solidFill>
                            <a:srgbClr val="000000"/>
                          </a:solidFill>
                          <a:latin typeface="Times New Roman"/>
                        </a:rPr>
                        <a:t>Субсидии бюджетам муниципальных районов </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102 642,2</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101 822,7</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-819,5</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a:solidFill>
                            <a:srgbClr val="000000"/>
                          </a:solidFill>
                          <a:latin typeface="Times New Roman"/>
                        </a:rPr>
                        <a:t>99,2%</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Субсидии молодым семьям, субсидии на обеспечение условий для создания центров образования цифрового и гуманитарного профилей, </a:t>
                      </a:r>
                      <a:r>
                        <a:rPr lang="ru-RU" sz="1000" b="0" i="1" u="none" strike="noStrike" dirty="0" smtClean="0">
                          <a:solidFill>
                            <a:srgbClr val="000000"/>
                          </a:solidFill>
                          <a:latin typeface="Times New Roman"/>
                        </a:rPr>
                        <a:t>в </a:t>
                      </a:r>
                      <a:r>
                        <a:rPr lang="ru-RU" sz="1000" b="0" i="1" u="none" strike="noStrike" dirty="0">
                          <a:solidFill>
                            <a:srgbClr val="000000"/>
                          </a:solidFill>
                          <a:latin typeface="Times New Roman"/>
                        </a:rPr>
                        <a:t>общеобразовательных организациях исполнены под </a:t>
                      </a:r>
                      <a:r>
                        <a:rPr lang="ru-RU" sz="1000" b="0" i="1" u="none" strike="noStrike" dirty="0" smtClean="0">
                          <a:solidFill>
                            <a:srgbClr val="000000"/>
                          </a:solidFill>
                          <a:latin typeface="Times New Roman"/>
                        </a:rPr>
                        <a:t>фактическую потребность</a:t>
                      </a:r>
                      <a:r>
                        <a:rPr lang="ru-RU" sz="1000" b="0" i="1" u="none" strike="noStrike" baseline="0" dirty="0" smtClean="0">
                          <a:solidFill>
                            <a:srgbClr val="000000"/>
                          </a:solidFill>
                          <a:latin typeface="Times New Roman"/>
                        </a:rPr>
                        <a:t> на текущий год</a:t>
                      </a:r>
                      <a:endParaRPr lang="ru-RU" sz="1000" b="0" i="1" u="none" strike="noStrike" dirty="0">
                        <a:solidFill>
                          <a:srgbClr val="000000"/>
                        </a:solidFill>
                        <a:latin typeface="Times New Roman"/>
                      </a:endParaRP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491023">
                <a:tc>
                  <a:txBody>
                    <a:bodyPr/>
                    <a:lstStyle/>
                    <a:p>
                      <a:pPr algn="l" fontAlgn="t"/>
                      <a:r>
                        <a:rPr lang="ru-RU" sz="1000" b="0" i="0" u="none" strike="noStrike">
                          <a:solidFill>
                            <a:srgbClr val="000000"/>
                          </a:solidFill>
                          <a:latin typeface="Times New Roman"/>
                        </a:rPr>
                        <a:t>Субвенции бюджетам муницип. районов </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623 314,1</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a:solidFill>
                            <a:srgbClr val="000000"/>
                          </a:solidFill>
                          <a:latin typeface="Times New Roman"/>
                        </a:rPr>
                        <a:t>621 809,7</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-1 504,4</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1" u="none" strike="noStrike" dirty="0">
                          <a:solidFill>
                            <a:srgbClr val="000000"/>
                          </a:solidFill>
                          <a:latin typeface="Times New Roman"/>
                        </a:rPr>
                        <a:t>99,8%</a:t>
                      </a: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t"/>
                      <a:r>
                        <a:rPr lang="ru-RU" sz="1000" b="0" i="1" u="none" strike="noStrike" dirty="0">
                          <a:solidFill>
                            <a:srgbClr val="000000"/>
                          </a:solidFill>
                          <a:latin typeface="Times New Roman"/>
                        </a:rPr>
                        <a:t>Субвенции на предоставление субсидий по оплате жилищно-коммунальных услуг, субвенции на классное руководство,  - исполнены под  фактическую потребность.</a:t>
                      </a:r>
                    </a:p>
                  </a:txBody>
                  <a:tcPr marL="5601" marR="5601" marT="56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88" y="213264"/>
            <a:ext cx="8535987" cy="1923604"/>
          </a:xfrm>
          <a:prstGeom prst="rect">
            <a:avLst/>
          </a:prstGeom>
          <a:noFill/>
          <a:ln w="9525">
            <a:noFill/>
            <a:miter lim="800000"/>
            <a:headEnd/>
            <a:tailEnd/>
          </a:ln>
          <a:effectLst/>
        </p:spPr>
        <p:txBody>
          <a:bodyPr wrap="square" anchor="ctr">
            <a:spAutoFit/>
          </a:bodyPr>
          <a:lstStyle/>
          <a:p>
            <a:pPr indent="539750" algn="ctr"/>
            <a:r>
              <a:rPr lang="ru-RU" sz="1600" b="1" dirty="0">
                <a:latin typeface="Times New Roman" pitchFamily="18" charset="0"/>
                <a:cs typeface="Times New Roman" pitchFamily="18" charset="0"/>
              </a:rPr>
              <a:t>Сравнение фактического исполнения </a:t>
            </a:r>
            <a:r>
              <a:rPr lang="ru-RU" sz="1600" b="1" dirty="0" smtClean="0">
                <a:latin typeface="Times New Roman" pitchFamily="18" charset="0"/>
                <a:cs typeface="Times New Roman" pitchFamily="18" charset="0"/>
              </a:rPr>
              <a:t>2022 </a:t>
            </a:r>
            <a:r>
              <a:rPr lang="ru-RU" sz="1600" b="1" dirty="0">
                <a:latin typeface="Times New Roman" pitchFamily="18" charset="0"/>
                <a:cs typeface="Times New Roman" pitchFamily="18" charset="0"/>
              </a:rPr>
              <a:t>и </a:t>
            </a:r>
            <a:r>
              <a:rPr lang="ru-RU" sz="1600" b="1" dirty="0" smtClean="0">
                <a:latin typeface="Times New Roman" pitchFamily="18" charset="0"/>
                <a:cs typeface="Times New Roman" pitchFamily="18" charset="0"/>
              </a:rPr>
              <a:t>2021 </a:t>
            </a:r>
            <a:r>
              <a:rPr lang="ru-RU" sz="1600" b="1" dirty="0">
                <a:latin typeface="Times New Roman" pitchFamily="18" charset="0"/>
                <a:cs typeface="Times New Roman" pitchFamily="18" charset="0"/>
              </a:rPr>
              <a:t>годов</a:t>
            </a:r>
          </a:p>
          <a:p>
            <a:pPr indent="539750" algn="ctr" eaLnBrk="0" hangingPunct="0"/>
            <a:endParaRPr lang="ru-RU" sz="600" dirty="0"/>
          </a:p>
          <a:p>
            <a:pPr indent="539750" algn="just" eaLnBrk="0" hangingPunct="0"/>
            <a:r>
              <a:rPr lang="ru-RU" sz="1200" dirty="0">
                <a:latin typeface="Times New Roman" pitchFamily="18" charset="0"/>
                <a:cs typeface="Times New Roman" pitchFamily="18" charset="0"/>
              </a:rPr>
              <a:t>Поступление налоговых, неналоговых доходов бюджета Пугачевского муниципального района в </a:t>
            </a:r>
            <a:r>
              <a:rPr lang="ru-RU" sz="1200" dirty="0" smtClean="0">
                <a:latin typeface="Times New Roman" pitchFamily="18" charset="0"/>
                <a:cs typeface="Times New Roman" pitchFamily="18" charset="0"/>
              </a:rPr>
              <a:t>2022 </a:t>
            </a:r>
            <a:r>
              <a:rPr lang="ru-RU" sz="1200" dirty="0">
                <a:latin typeface="Times New Roman" pitchFamily="18" charset="0"/>
                <a:cs typeface="Times New Roman" pitchFamily="18" charset="0"/>
              </a:rPr>
              <a:t>году  увеличилось по сравнению с </a:t>
            </a:r>
            <a:r>
              <a:rPr lang="ru-RU" sz="1200" dirty="0" smtClean="0">
                <a:latin typeface="Times New Roman" pitchFamily="18" charset="0"/>
                <a:cs typeface="Times New Roman" pitchFamily="18" charset="0"/>
              </a:rPr>
              <a:t>2021 годом </a:t>
            </a:r>
            <a:r>
              <a:rPr lang="ru-RU" sz="1200" dirty="0">
                <a:latin typeface="Times New Roman" pitchFamily="18" charset="0"/>
                <a:cs typeface="Times New Roman" pitchFamily="18" charset="0"/>
              </a:rPr>
              <a:t>на   </a:t>
            </a:r>
            <a:r>
              <a:rPr lang="ru-RU" sz="1200" dirty="0" smtClean="0">
                <a:latin typeface="Times New Roman" pitchFamily="18" charset="0"/>
                <a:cs typeface="Times New Roman" pitchFamily="18" charset="0"/>
              </a:rPr>
              <a:t>40107,6 </a:t>
            </a:r>
            <a:r>
              <a:rPr lang="ru-RU" sz="1200" dirty="0">
                <a:latin typeface="Times New Roman" pitchFamily="18" charset="0"/>
                <a:cs typeface="Times New Roman" pitchFamily="18" charset="0"/>
              </a:rPr>
              <a:t>тыс.рублей. </a:t>
            </a:r>
          </a:p>
          <a:p>
            <a:pPr indent="539750" algn="just" eaLnBrk="0" hangingPunct="0"/>
            <a:r>
              <a:rPr lang="ru-RU" sz="1200" dirty="0">
                <a:latin typeface="Times New Roman" pitchFamily="18" charset="0"/>
                <a:cs typeface="Times New Roman" pitchFamily="18" charset="0"/>
              </a:rPr>
              <a:t>Поступление безвозмездных поступлений в </a:t>
            </a:r>
            <a:r>
              <a:rPr lang="ru-RU" sz="1200" dirty="0" smtClean="0">
                <a:latin typeface="Times New Roman" pitchFamily="18" charset="0"/>
                <a:cs typeface="Times New Roman" pitchFamily="18" charset="0"/>
              </a:rPr>
              <a:t>2022 </a:t>
            </a:r>
            <a:r>
              <a:rPr lang="ru-RU" sz="1200" dirty="0">
                <a:latin typeface="Times New Roman" pitchFamily="18" charset="0"/>
                <a:cs typeface="Times New Roman" pitchFamily="18" charset="0"/>
              </a:rPr>
              <a:t>году выше относительно уровня </a:t>
            </a:r>
            <a:r>
              <a:rPr lang="ru-RU" sz="1200" dirty="0" smtClean="0">
                <a:latin typeface="Times New Roman" pitchFamily="18" charset="0"/>
                <a:cs typeface="Times New Roman" pitchFamily="18" charset="0"/>
              </a:rPr>
              <a:t>2021 </a:t>
            </a:r>
            <a:r>
              <a:rPr lang="ru-RU" sz="1200" dirty="0">
                <a:latin typeface="Times New Roman" pitchFamily="18" charset="0"/>
                <a:cs typeface="Times New Roman" pitchFamily="18" charset="0"/>
              </a:rPr>
              <a:t>года на </a:t>
            </a:r>
            <a:r>
              <a:rPr lang="ru-RU" sz="1200" dirty="0" smtClean="0">
                <a:latin typeface="Times New Roman" pitchFamily="18" charset="0"/>
                <a:cs typeface="Times New Roman" pitchFamily="18" charset="0"/>
              </a:rPr>
              <a:t>53172,5 </a:t>
            </a:r>
            <a:r>
              <a:rPr lang="ru-RU" sz="1200" dirty="0">
                <a:latin typeface="Times New Roman" pitchFamily="18" charset="0"/>
                <a:cs typeface="Times New Roman" pitchFamily="18" charset="0"/>
              </a:rPr>
              <a:t>тыс.рублей, из них: поступление дотации </a:t>
            </a:r>
            <a:r>
              <a:rPr lang="ru-RU" sz="1200" dirty="0" smtClean="0">
                <a:latin typeface="Times New Roman" pitchFamily="18" charset="0"/>
                <a:cs typeface="Times New Roman" pitchFamily="18" charset="0"/>
              </a:rPr>
              <a:t>уменьшилось </a:t>
            </a:r>
            <a:r>
              <a:rPr lang="ru-RU" sz="1200" dirty="0">
                <a:latin typeface="Times New Roman" pitchFamily="18" charset="0"/>
                <a:cs typeface="Times New Roman" pitchFamily="18" charset="0"/>
              </a:rPr>
              <a:t>на </a:t>
            </a:r>
            <a:r>
              <a:rPr lang="ru-RU" sz="1200" dirty="0" smtClean="0">
                <a:latin typeface="Times New Roman" pitchFamily="18" charset="0"/>
                <a:cs typeface="Times New Roman" pitchFamily="18" charset="0"/>
              </a:rPr>
              <a:t>16413,2 </a:t>
            </a:r>
            <a:r>
              <a:rPr lang="ru-RU" sz="1200" dirty="0">
                <a:latin typeface="Times New Roman" pitchFamily="18" charset="0"/>
                <a:cs typeface="Times New Roman" pitchFamily="18" charset="0"/>
              </a:rPr>
              <a:t>тыс.рублей, субсидии из вышестоящих бюджетов </a:t>
            </a:r>
            <a:r>
              <a:rPr lang="ru-RU" sz="1200" dirty="0" smtClean="0">
                <a:latin typeface="Times New Roman" pitchFamily="18" charset="0"/>
                <a:cs typeface="Times New Roman" pitchFamily="18" charset="0"/>
              </a:rPr>
              <a:t>увеличилось на 13555,1 тыс.рублей , по </a:t>
            </a:r>
            <a:r>
              <a:rPr lang="ru-RU" sz="1200" dirty="0">
                <a:latin typeface="Times New Roman" pitchFamily="18" charset="0"/>
                <a:cs typeface="Times New Roman" pitchFamily="18" charset="0"/>
              </a:rPr>
              <a:t>субвенции в </a:t>
            </a:r>
            <a:r>
              <a:rPr lang="ru-RU" sz="1200" dirty="0" smtClean="0">
                <a:latin typeface="Times New Roman" pitchFamily="18" charset="0"/>
                <a:cs typeface="Times New Roman" pitchFamily="18" charset="0"/>
              </a:rPr>
              <a:t>2022 </a:t>
            </a:r>
            <a:r>
              <a:rPr lang="ru-RU" sz="1200" dirty="0">
                <a:latin typeface="Times New Roman" pitchFamily="18" charset="0"/>
                <a:cs typeface="Times New Roman" pitchFamily="18" charset="0"/>
              </a:rPr>
              <a:t>году поступление выше относительно уровня предыдущего года на </a:t>
            </a:r>
            <a:r>
              <a:rPr lang="ru-RU" sz="1200" dirty="0" smtClean="0">
                <a:latin typeface="Times New Roman" pitchFamily="18" charset="0"/>
                <a:cs typeface="Times New Roman" pitchFamily="18" charset="0"/>
              </a:rPr>
              <a:t>30783,5 </a:t>
            </a:r>
            <a:r>
              <a:rPr lang="ru-RU" sz="1200" dirty="0">
                <a:latin typeface="Times New Roman" pitchFamily="18" charset="0"/>
                <a:cs typeface="Times New Roman" pitchFamily="18" charset="0"/>
              </a:rPr>
              <a:t>тыс.рублей</a:t>
            </a:r>
            <a:r>
              <a:rPr lang="ru-RU" sz="1200"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(См. таблицу 3</a:t>
            </a:r>
            <a:r>
              <a:rPr lang="ru-RU" sz="1200" dirty="0" smtClean="0">
                <a:latin typeface="Times New Roman" pitchFamily="18" charset="0"/>
                <a:cs typeface="Times New Roman" pitchFamily="18" charset="0"/>
              </a:rPr>
              <a:t>).</a:t>
            </a:r>
            <a:endParaRPr lang="ru-RU" sz="1200" dirty="0"/>
          </a:p>
          <a:p>
            <a:pPr indent="539750" algn="r" eaLnBrk="0" hangingPunct="0"/>
            <a:r>
              <a:rPr lang="ru-RU" sz="1100" dirty="0">
                <a:latin typeface="Times New Roman" pitchFamily="18" charset="0"/>
                <a:cs typeface="Times New Roman" pitchFamily="18" charset="0"/>
              </a:rPr>
              <a:t>Таблица </a:t>
            </a:r>
            <a:r>
              <a:rPr lang="ru-RU" sz="1100" dirty="0" smtClean="0">
                <a:latin typeface="Times New Roman" pitchFamily="18" charset="0"/>
                <a:cs typeface="Times New Roman" pitchFamily="18" charset="0"/>
              </a:rPr>
              <a:t>3</a:t>
            </a:r>
          </a:p>
          <a:p>
            <a:pPr indent="539750" algn="ctr" eaLnBrk="0" hangingPunct="0"/>
            <a:r>
              <a:rPr lang="ru-RU" sz="1400" b="1" dirty="0" smtClean="0">
                <a:latin typeface="Times New Roman" pitchFamily="18" charset="0"/>
                <a:cs typeface="Times New Roman" pitchFamily="18" charset="0"/>
              </a:rPr>
              <a:t>Поступление доходов в бюджет муниципального района в 2022 и в 2021 годах  (в тыс.рублей)</a:t>
            </a:r>
            <a:endParaRPr lang="ru-RU" sz="1400" dirty="0"/>
          </a:p>
        </p:txBody>
      </p:sp>
      <p:graphicFrame>
        <p:nvGraphicFramePr>
          <p:cNvPr id="4" name="Таблица 3"/>
          <p:cNvGraphicFramePr>
            <a:graphicFrameLocks noGrp="1"/>
          </p:cNvGraphicFramePr>
          <p:nvPr/>
        </p:nvGraphicFramePr>
        <p:xfrm>
          <a:off x="467543" y="2132849"/>
          <a:ext cx="8352928" cy="4464497"/>
        </p:xfrm>
        <a:graphic>
          <a:graphicData uri="http://schemas.openxmlformats.org/drawingml/2006/table">
            <a:tbl>
              <a:tblPr/>
              <a:tblGrid>
                <a:gridCol w="5616625"/>
                <a:gridCol w="864096"/>
                <a:gridCol w="864096"/>
                <a:gridCol w="1008111"/>
              </a:tblGrid>
              <a:tr h="522162">
                <a:tc>
                  <a:txBody>
                    <a:bodyPr/>
                    <a:lstStyle/>
                    <a:p>
                      <a:pPr algn="ctr" fontAlgn="t"/>
                      <a:r>
                        <a:rPr lang="ru-RU" sz="1100" b="0" i="0" u="none" strike="noStrike" dirty="0">
                          <a:solidFill>
                            <a:srgbClr val="000000"/>
                          </a:solidFill>
                          <a:latin typeface="Times New Roman"/>
                        </a:rPr>
                        <a:t>Доходы </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0" i="0" u="none" strike="noStrike" dirty="0">
                          <a:solidFill>
                            <a:srgbClr val="000000"/>
                          </a:solidFill>
                          <a:latin typeface="Times New Roman"/>
                        </a:rPr>
                        <a:t>Исполнено за 2021 год </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0" i="0" u="none" strike="noStrike">
                          <a:solidFill>
                            <a:srgbClr val="000000"/>
                          </a:solidFill>
                          <a:latin typeface="Times New Roman"/>
                        </a:rPr>
                        <a:t>Исполнено за 2022 год </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0" i="0" u="none" strike="noStrike" dirty="0">
                          <a:solidFill>
                            <a:srgbClr val="000000"/>
                          </a:solidFill>
                          <a:latin typeface="Times New Roman"/>
                        </a:rPr>
                        <a:t>Отклонение исполнения 2022 </a:t>
                      </a:r>
                      <a:r>
                        <a:rPr lang="ru-RU" sz="1100" b="0" i="0" u="none" strike="noStrike" dirty="0" smtClean="0">
                          <a:solidFill>
                            <a:srgbClr val="000000"/>
                          </a:solidFill>
                          <a:latin typeface="Times New Roman"/>
                        </a:rPr>
                        <a:t>г от 2021г</a:t>
                      </a:r>
                      <a:endParaRPr lang="ru-RU" sz="1100" b="0" i="0" u="none" strike="noStrike" dirty="0">
                        <a:solidFill>
                          <a:srgbClr val="000000"/>
                        </a:solidFill>
                        <a:latin typeface="Times New Roman"/>
                      </a:endParaRP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03685">
                <a:tc>
                  <a:txBody>
                    <a:bodyPr/>
                    <a:lstStyle/>
                    <a:p>
                      <a:pPr algn="l" fontAlgn="t"/>
                      <a:r>
                        <a:rPr lang="ru-RU" sz="1100" b="1" i="0" u="none" strike="noStrike" dirty="0">
                          <a:solidFill>
                            <a:srgbClr val="000000"/>
                          </a:solidFill>
                          <a:latin typeface="Times New Roman"/>
                        </a:rPr>
                        <a:t>Налоговые и неналоговые доходы</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298 862,2</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285 797,3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-13 064,9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86241">
                <a:tc>
                  <a:txBody>
                    <a:bodyPr/>
                    <a:lstStyle/>
                    <a:p>
                      <a:pPr algn="l" fontAlgn="t"/>
                      <a:r>
                        <a:rPr lang="ru-RU" sz="1100" b="0" i="0" u="none" strike="noStrike" dirty="0">
                          <a:solidFill>
                            <a:srgbClr val="000000"/>
                          </a:solidFill>
                          <a:latin typeface="Times New Roman"/>
                        </a:rPr>
                        <a:t>Налог на доходы физических лиц</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145 439,3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165 681,7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20 242,4</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Акцизы на нефтепродукты</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34 923,3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19 041,3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-15 882,0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Единый налог на вмененный доход</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4 261,9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222,1</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-4 039,8</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Единый сельскохозяйственный налог</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26 567,3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20 998,3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-5 569,0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0071">
                <a:tc>
                  <a:txBody>
                    <a:bodyPr/>
                    <a:lstStyle/>
                    <a:p>
                      <a:pPr algn="l" fontAlgn="t"/>
                      <a:r>
                        <a:rPr lang="ru-RU" sz="1100" b="0" i="0" u="none" strike="noStrike" dirty="0" smtClean="0">
                          <a:solidFill>
                            <a:srgbClr val="000000"/>
                          </a:solidFill>
                          <a:latin typeface="Times New Roman"/>
                        </a:rPr>
                        <a:t>Налогообложение по патенту</a:t>
                      </a:r>
                      <a:endParaRPr lang="ru-RU" sz="1100" b="0" i="0" u="none" strike="noStrike" dirty="0">
                        <a:solidFill>
                          <a:srgbClr val="000000"/>
                        </a:solidFill>
                        <a:latin typeface="Times New Roman"/>
                      </a:endParaRP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10 425,0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9 691,0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-734,0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Транспортный налог</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52 679,1</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38 793,0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-13 886,1</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Государственная пошлина</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6 205,3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6 400,0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194,7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Доходы от использования </a:t>
                      </a:r>
                      <a:r>
                        <a:rPr lang="ru-RU" sz="1100" b="0" i="0" u="none" strike="noStrike" dirty="0" smtClean="0">
                          <a:solidFill>
                            <a:srgbClr val="000000"/>
                          </a:solidFill>
                          <a:latin typeface="Times New Roman"/>
                        </a:rPr>
                        <a:t>муниципального имущества</a:t>
                      </a:r>
                      <a:endParaRPr lang="ru-RU" sz="1100" b="0" i="0" u="none" strike="noStrike" dirty="0">
                        <a:solidFill>
                          <a:srgbClr val="000000"/>
                        </a:solidFill>
                        <a:latin typeface="Times New Roman"/>
                      </a:endParaRP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dirty="0">
                          <a:solidFill>
                            <a:srgbClr val="000000"/>
                          </a:solidFill>
                          <a:latin typeface="Times New Roman"/>
                        </a:rPr>
                        <a:t>9 686,3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8 589,7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-1 096,6</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Плата за негативное воздействие на окружающую среду</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239,5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492,6</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253,1</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Прочие доходы от оказания платных </a:t>
                      </a:r>
                      <a:r>
                        <a:rPr lang="ru-RU" sz="1100" b="0" i="0" u="none" strike="noStrike" dirty="0" smtClean="0">
                          <a:solidFill>
                            <a:srgbClr val="000000"/>
                          </a:solidFill>
                          <a:latin typeface="Times New Roman"/>
                        </a:rPr>
                        <a:t>услуг</a:t>
                      </a:r>
                      <a:endParaRPr lang="ru-RU" sz="1100" b="0" i="0" u="none" strike="noStrike" dirty="0">
                        <a:solidFill>
                          <a:srgbClr val="000000"/>
                        </a:solidFill>
                        <a:latin typeface="Times New Roman"/>
                      </a:endParaRP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dirty="0">
                          <a:solidFill>
                            <a:srgbClr val="000000"/>
                          </a:solidFill>
                          <a:latin typeface="Times New Roman"/>
                        </a:rPr>
                        <a:t> </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128,9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128,9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Доходы от продажи материальных и нематериальных активов</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dirty="0">
                          <a:solidFill>
                            <a:srgbClr val="000000"/>
                          </a:solidFill>
                          <a:latin typeface="Times New Roman"/>
                        </a:rPr>
                        <a:t>6 808,9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dirty="0">
                          <a:solidFill>
                            <a:srgbClr val="000000"/>
                          </a:solidFill>
                          <a:latin typeface="Times New Roman"/>
                        </a:rPr>
                        <a:t>14 918,9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dirty="0">
                          <a:solidFill>
                            <a:srgbClr val="000000"/>
                          </a:solidFill>
                          <a:latin typeface="Times New Roman"/>
                        </a:rPr>
                        <a:t>8 110,0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0" i="0" u="none" strike="noStrike" dirty="0">
                          <a:solidFill>
                            <a:srgbClr val="000000"/>
                          </a:solidFill>
                          <a:latin typeface="Times New Roman"/>
                        </a:rPr>
                        <a:t>Штрафы, санкции, возмещение ущерба</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1 626,3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a:solidFill>
                            <a:srgbClr val="000000"/>
                          </a:solidFill>
                          <a:latin typeface="Times New Roman"/>
                        </a:rPr>
                        <a:t>839,8</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100" b="0" i="0" u="none" strike="noStrike" dirty="0">
                          <a:solidFill>
                            <a:srgbClr val="000000"/>
                          </a:solidFill>
                          <a:latin typeface="Times New Roman"/>
                        </a:rPr>
                        <a:t>-786,5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6241">
                <a:tc>
                  <a:txBody>
                    <a:bodyPr/>
                    <a:lstStyle/>
                    <a:p>
                      <a:pPr algn="l" fontAlgn="t"/>
                      <a:r>
                        <a:rPr lang="ru-RU" sz="1100" b="1" i="0" u="none" strike="noStrike" dirty="0">
                          <a:solidFill>
                            <a:srgbClr val="000000"/>
                          </a:solidFill>
                          <a:latin typeface="Times New Roman"/>
                        </a:rPr>
                        <a:t>Безвозмездные перечисления</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909 789,7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dirty="0">
                          <a:solidFill>
                            <a:srgbClr val="000000"/>
                          </a:solidFill>
                          <a:latin typeface="Times New Roman"/>
                        </a:rPr>
                        <a:t>962 962,2</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53 172,5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86241">
                <a:tc>
                  <a:txBody>
                    <a:bodyPr/>
                    <a:lstStyle/>
                    <a:p>
                      <a:pPr algn="l" fontAlgn="t"/>
                      <a:r>
                        <a:rPr lang="ru-RU" sz="1100" b="0" i="0" u="none" strike="noStrike">
                          <a:solidFill>
                            <a:srgbClr val="000000"/>
                          </a:solidFill>
                          <a:latin typeface="Times New Roman"/>
                        </a:rPr>
                        <a:t>Дотации бюджетам муниципальных районов </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216 403,3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199 990,1</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-16 413,2</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6241">
                <a:tc>
                  <a:txBody>
                    <a:bodyPr/>
                    <a:lstStyle/>
                    <a:p>
                      <a:pPr algn="l" fontAlgn="t"/>
                      <a:r>
                        <a:rPr lang="ru-RU" sz="1100" b="0" i="0" u="none" strike="noStrike">
                          <a:solidFill>
                            <a:srgbClr val="000000"/>
                          </a:solidFill>
                          <a:latin typeface="Times New Roman"/>
                        </a:rPr>
                        <a:t>Субсидии бюджетам муниципальных районов </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88 267,6</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101 822,7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13 555,1</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6241">
                <a:tc>
                  <a:txBody>
                    <a:bodyPr/>
                    <a:lstStyle/>
                    <a:p>
                      <a:pPr algn="l" fontAlgn="t"/>
                      <a:r>
                        <a:rPr lang="ru-RU" sz="1100" b="0" i="0" u="none" strike="noStrike">
                          <a:solidFill>
                            <a:srgbClr val="000000"/>
                          </a:solidFill>
                          <a:latin typeface="Times New Roman"/>
                        </a:rPr>
                        <a:t>Субвенции бюджетам муницип. районов </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591 026,2</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621 809,7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30 783,5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6241">
                <a:tc>
                  <a:txBody>
                    <a:bodyPr/>
                    <a:lstStyle/>
                    <a:p>
                      <a:pPr algn="l" fontAlgn="t"/>
                      <a:r>
                        <a:rPr lang="ru-RU" sz="1100" b="0" i="0" u="none" strike="noStrike" dirty="0">
                          <a:solidFill>
                            <a:srgbClr val="000000"/>
                          </a:solidFill>
                          <a:latin typeface="Times New Roman"/>
                        </a:rPr>
                        <a:t>Иные межбюджетные трансферты</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14 070,2</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39 346,5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25 276,3</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6241">
                <a:tc>
                  <a:txBody>
                    <a:bodyPr/>
                    <a:lstStyle/>
                    <a:p>
                      <a:pPr algn="l" fontAlgn="t"/>
                      <a:r>
                        <a:rPr lang="ru-RU" sz="1100" b="0" i="0" u="none" strike="noStrike" dirty="0">
                          <a:solidFill>
                            <a:srgbClr val="000000"/>
                          </a:solidFill>
                          <a:latin typeface="Times New Roman"/>
                        </a:rPr>
                        <a:t>Доходы от возврата </a:t>
                      </a:r>
                      <a:r>
                        <a:rPr lang="ru-RU" sz="1100" b="0" i="0" u="none" strike="noStrike" dirty="0" smtClean="0">
                          <a:solidFill>
                            <a:srgbClr val="000000"/>
                          </a:solidFill>
                          <a:latin typeface="Times New Roman"/>
                        </a:rPr>
                        <a:t>неиспользованных остатков субсидий, субвенций</a:t>
                      </a:r>
                      <a:endParaRPr lang="ru-RU" sz="1100" b="0" i="0" u="none" strike="noStrike" dirty="0">
                        <a:solidFill>
                          <a:srgbClr val="000000"/>
                        </a:solidFill>
                        <a:latin typeface="Times New Roman"/>
                      </a:endParaRP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109,9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0,0</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-109,9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6241">
                <a:tc>
                  <a:txBody>
                    <a:bodyPr/>
                    <a:lstStyle/>
                    <a:p>
                      <a:pPr algn="l" fontAlgn="t"/>
                      <a:r>
                        <a:rPr lang="ru-RU" sz="1100" b="0" i="0" u="none" strike="noStrike" dirty="0">
                          <a:solidFill>
                            <a:srgbClr val="000000"/>
                          </a:solidFill>
                          <a:latin typeface="Times New Roman"/>
                        </a:rPr>
                        <a:t>Возврат </a:t>
                      </a:r>
                      <a:r>
                        <a:rPr lang="ru-RU" sz="1100" b="0" i="0" u="none" strike="noStrike" dirty="0" smtClean="0">
                          <a:solidFill>
                            <a:srgbClr val="000000"/>
                          </a:solidFill>
                          <a:latin typeface="Times New Roman"/>
                        </a:rPr>
                        <a:t>неиспользованных остатков субсидий, субвенций прошлых лет</a:t>
                      </a:r>
                      <a:endParaRPr lang="ru-RU" sz="1100" b="0" i="0" u="none" strike="noStrike" dirty="0">
                        <a:solidFill>
                          <a:srgbClr val="000000"/>
                        </a:solidFill>
                        <a:latin typeface="Times New Roman"/>
                      </a:endParaRP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-87,5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-6,8</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80,7</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6241">
                <a:tc>
                  <a:txBody>
                    <a:bodyPr/>
                    <a:lstStyle/>
                    <a:p>
                      <a:pPr algn="ctr" fontAlgn="t"/>
                      <a:r>
                        <a:rPr lang="ru-RU" sz="1100" b="1" i="0" u="none" strike="noStrike" dirty="0">
                          <a:solidFill>
                            <a:srgbClr val="000000"/>
                          </a:solidFill>
                          <a:latin typeface="Times New Roman"/>
                        </a:rPr>
                        <a:t>ВСЕГО ДОХОДОВ</a:t>
                      </a:r>
                    </a:p>
                  </a:txBody>
                  <a:tcPr marL="4874" marR="4874" marT="487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1 208 651,9</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a:solidFill>
                            <a:srgbClr val="000000"/>
                          </a:solidFill>
                          <a:latin typeface="Times New Roman"/>
                        </a:rPr>
                        <a:t>1 248 759,5</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100" b="1" i="0" u="none" strike="noStrike" dirty="0">
                          <a:solidFill>
                            <a:srgbClr val="000000"/>
                          </a:solidFill>
                          <a:latin typeface="Times New Roman"/>
                        </a:rPr>
                        <a:t>40 107,6</a:t>
                      </a:r>
                    </a:p>
                  </a:txBody>
                  <a:tcPr marL="4874" marR="4874" marT="48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57188" y="-109309"/>
            <a:ext cx="8215312" cy="2508379"/>
          </a:xfrm>
          <a:prstGeom prst="rect">
            <a:avLst/>
          </a:prstGeom>
          <a:noFill/>
          <a:ln w="9525">
            <a:noFill/>
            <a:miter lim="800000"/>
            <a:headEnd/>
            <a:tailEnd/>
          </a:ln>
        </p:spPr>
        <p:txBody>
          <a:bodyPr wrap="square" anchor="ctr">
            <a:spAutoFit/>
          </a:bodyPr>
          <a:lstStyle/>
          <a:p>
            <a:pPr indent="630238" algn="just"/>
            <a:endParaRPr lang="ru-RU" sz="1400" dirty="0">
              <a:latin typeface="Times New Roman" pitchFamily="18" charset="0"/>
              <a:cs typeface="Times New Roman" pitchFamily="18" charset="0"/>
            </a:endParaRPr>
          </a:p>
          <a:p>
            <a:pPr indent="630238" algn="ctr"/>
            <a:r>
              <a:rPr lang="ru-RU" sz="2400" b="1" dirty="0">
                <a:solidFill>
                  <a:srgbClr val="7030A0"/>
                </a:solidFill>
                <a:latin typeface="Times New Roman" pitchFamily="18" charset="0"/>
                <a:cs typeface="Times New Roman" pitchFamily="18" charset="0"/>
              </a:rPr>
              <a:t>Структура налоговых, неналоговых доходов </a:t>
            </a:r>
          </a:p>
          <a:p>
            <a:pPr indent="630238" algn="ctr"/>
            <a:r>
              <a:rPr lang="ru-RU" sz="2400" b="1" dirty="0">
                <a:solidFill>
                  <a:srgbClr val="7030A0"/>
                </a:solidFill>
                <a:latin typeface="Times New Roman" pitchFamily="18" charset="0"/>
                <a:cs typeface="Times New Roman" pitchFamily="18" charset="0"/>
              </a:rPr>
              <a:t>бюджета </a:t>
            </a:r>
            <a:r>
              <a:rPr lang="ru-RU" sz="2400" b="1" dirty="0" smtClean="0">
                <a:solidFill>
                  <a:srgbClr val="7030A0"/>
                </a:solidFill>
                <a:latin typeface="Times New Roman" pitchFamily="18" charset="0"/>
                <a:cs typeface="Times New Roman" pitchFamily="18" charset="0"/>
              </a:rPr>
              <a:t>2022 </a:t>
            </a:r>
            <a:r>
              <a:rPr lang="ru-RU" sz="2400" b="1" dirty="0">
                <a:solidFill>
                  <a:srgbClr val="7030A0"/>
                </a:solidFill>
                <a:latin typeface="Times New Roman" pitchFamily="18" charset="0"/>
                <a:cs typeface="Times New Roman" pitchFamily="18" charset="0"/>
              </a:rPr>
              <a:t>года</a:t>
            </a:r>
          </a:p>
          <a:p>
            <a:pPr indent="630238" algn="ctr"/>
            <a:endParaRPr lang="ru-RU" sz="1400" b="1" dirty="0">
              <a:latin typeface="Times New Roman" pitchFamily="18" charset="0"/>
              <a:cs typeface="Times New Roman" pitchFamily="18" charset="0"/>
            </a:endParaRPr>
          </a:p>
          <a:p>
            <a:pPr indent="630238" algn="just"/>
            <a:r>
              <a:rPr lang="ru-RU" sz="1400" dirty="0">
                <a:latin typeface="Times New Roman" pitchFamily="18" charset="0"/>
                <a:cs typeface="Times New Roman" pitchFamily="18" charset="0"/>
              </a:rPr>
              <a:t>Наибольший объем поступлений </a:t>
            </a:r>
            <a:r>
              <a:rPr lang="ru-RU" sz="1400" dirty="0" smtClean="0">
                <a:latin typeface="Times New Roman" pitchFamily="18" charset="0"/>
                <a:cs typeface="Times New Roman" pitchFamily="18" charset="0"/>
              </a:rPr>
              <a:t>налоговых, неналоговых доходов бюджета </a:t>
            </a:r>
            <a:r>
              <a:rPr lang="ru-RU" sz="1400" dirty="0">
                <a:latin typeface="Times New Roman" pitchFamily="18" charset="0"/>
                <a:cs typeface="Times New Roman" pitchFamily="18" charset="0"/>
              </a:rPr>
              <a:t>Пугачевского муниципального района или </a:t>
            </a:r>
            <a:r>
              <a:rPr lang="ru-RU" sz="1400" dirty="0" smtClean="0">
                <a:latin typeface="Times New Roman" pitchFamily="18" charset="0"/>
                <a:cs typeface="Times New Roman" pitchFamily="18" charset="0"/>
              </a:rPr>
              <a:t>91,3 </a:t>
            </a:r>
            <a:r>
              <a:rPr lang="ru-RU" sz="1400" dirty="0">
                <a:latin typeface="Times New Roman" pitchFamily="18" charset="0"/>
                <a:cs typeface="Times New Roman" pitchFamily="18" charset="0"/>
              </a:rPr>
              <a:t>процента составили налоговые доходы, которые исполнены в сумме </a:t>
            </a:r>
            <a:r>
              <a:rPr lang="ru-RU" sz="1400" dirty="0" smtClean="0">
                <a:latin typeface="Times New Roman" pitchFamily="18" charset="0"/>
                <a:cs typeface="Times New Roman" pitchFamily="18" charset="0"/>
              </a:rPr>
              <a:t>260 827,4 тыс</a:t>
            </a:r>
            <a:r>
              <a:rPr lang="ru-RU" sz="1400" dirty="0">
                <a:latin typeface="Times New Roman" pitchFamily="18" charset="0"/>
                <a:cs typeface="Times New Roman" pitchFamily="18" charset="0"/>
              </a:rPr>
              <a:t>. рублей, неналоговые доходы бюджета Пугачевского муниципального района исполнены в сумме </a:t>
            </a:r>
            <a:r>
              <a:rPr lang="ru-RU" sz="1400" dirty="0" smtClean="0">
                <a:latin typeface="Times New Roman" pitchFamily="18" charset="0"/>
                <a:cs typeface="Times New Roman" pitchFamily="18" charset="0"/>
              </a:rPr>
              <a:t>24 969,9 тыс.рублей </a:t>
            </a:r>
            <a:r>
              <a:rPr lang="ru-RU" sz="1400" dirty="0">
                <a:latin typeface="Times New Roman" pitchFamily="18" charset="0"/>
                <a:cs typeface="Times New Roman" pitchFamily="18" charset="0"/>
              </a:rPr>
              <a:t>и составили </a:t>
            </a:r>
            <a:r>
              <a:rPr lang="ru-RU" sz="1400" dirty="0" smtClean="0">
                <a:latin typeface="Times New Roman" pitchFamily="18" charset="0"/>
                <a:cs typeface="Times New Roman" pitchFamily="18" charset="0"/>
              </a:rPr>
              <a:t>8,7 </a:t>
            </a:r>
            <a:r>
              <a:rPr lang="ru-RU" sz="1400" dirty="0">
                <a:latin typeface="Times New Roman" pitchFamily="18" charset="0"/>
                <a:cs typeface="Times New Roman" pitchFamily="18" charset="0"/>
              </a:rPr>
              <a:t>процентов от общего объема налоговых, неналоговых доходов. </a:t>
            </a:r>
          </a:p>
          <a:p>
            <a:pPr indent="630238" algn="ctr" eaLnBrk="0" hangingPunct="0"/>
            <a:endParaRPr lang="ru-RU" sz="1100" b="1" i="1" dirty="0">
              <a:solidFill>
                <a:srgbClr val="7030A0"/>
              </a:solidFill>
              <a:latin typeface="Times New Roman" pitchFamily="18" charset="0"/>
              <a:cs typeface="Times New Roman" pitchFamily="18" charset="0"/>
            </a:endParaRPr>
          </a:p>
        </p:txBody>
      </p:sp>
      <p:sp>
        <p:nvSpPr>
          <p:cNvPr id="21507" name="Rectangle 3"/>
          <p:cNvSpPr>
            <a:spLocks noChangeArrowheads="1"/>
          </p:cNvSpPr>
          <p:nvPr/>
        </p:nvSpPr>
        <p:spPr bwMode="auto">
          <a:xfrm>
            <a:off x="0" y="4403725"/>
            <a:ext cx="9144000" cy="457200"/>
          </a:xfrm>
          <a:prstGeom prst="rect">
            <a:avLst/>
          </a:prstGeom>
          <a:noFill/>
          <a:ln w="9525">
            <a:noFill/>
            <a:miter lim="800000"/>
            <a:headEnd/>
            <a:tailEnd/>
          </a:ln>
        </p:spPr>
        <p:txBody>
          <a:bodyPr wrap="none" anchor="ctr">
            <a:spAutoFit/>
          </a:bodyPr>
          <a:lstStyle/>
          <a:p>
            <a:pPr indent="180975"/>
            <a:endParaRPr lang="ru-RU"/>
          </a:p>
        </p:txBody>
      </p:sp>
      <p:sp>
        <p:nvSpPr>
          <p:cNvPr id="21508" name="Прямоугольник 4"/>
          <p:cNvSpPr>
            <a:spLocks noChangeArrowheads="1"/>
          </p:cNvSpPr>
          <p:nvPr/>
        </p:nvSpPr>
        <p:spPr bwMode="auto">
          <a:xfrm>
            <a:off x="827088" y="2132856"/>
            <a:ext cx="7561262" cy="369332"/>
          </a:xfrm>
          <a:prstGeom prst="rect">
            <a:avLst/>
          </a:prstGeom>
          <a:noFill/>
          <a:ln w="9525">
            <a:noFill/>
            <a:miter lim="800000"/>
            <a:headEnd/>
            <a:tailEnd/>
          </a:ln>
        </p:spPr>
        <p:txBody>
          <a:bodyPr wrap="square">
            <a:spAutoFit/>
          </a:bodyPr>
          <a:lstStyle/>
          <a:p>
            <a:pPr indent="630238" algn="ctr" eaLnBrk="0" hangingPunct="0"/>
            <a:r>
              <a:rPr lang="ru-RU" b="1" i="1" dirty="0">
                <a:solidFill>
                  <a:srgbClr val="7030A0"/>
                </a:solidFill>
                <a:latin typeface="Times New Roman" pitchFamily="18" charset="0"/>
                <a:cs typeface="Times New Roman" pitchFamily="18" charset="0"/>
              </a:rPr>
              <a:t>Исполнение налоговых доходов</a:t>
            </a:r>
            <a:endParaRPr lang="ru-RU" sz="1400" dirty="0"/>
          </a:p>
        </p:txBody>
      </p:sp>
      <p:graphicFrame>
        <p:nvGraphicFramePr>
          <p:cNvPr id="7" name="Диаграмма 6"/>
          <p:cNvGraphicFramePr/>
          <p:nvPr/>
        </p:nvGraphicFramePr>
        <p:xfrm>
          <a:off x="827584" y="2708920"/>
          <a:ext cx="7488832" cy="38164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12473</TotalTime>
  <Words>4584</Words>
  <Application>Microsoft Office PowerPoint</Application>
  <PresentationFormat>Экран (4:3)</PresentationFormat>
  <Paragraphs>1108</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Бюджет для граждан  </vt:lpstr>
      <vt:lpstr>Слайд 2</vt:lpstr>
      <vt:lpstr>Слайд 3</vt:lpstr>
      <vt:lpstr>Слайд 4</vt:lpstr>
      <vt:lpstr>                        Доходная часть бюджета за 2022 год исполнена в сумме 1 248 759,5 тыс.рублей, из которых налоговые, неналоговые доходы исполнены в сумме 285 797,3 тыс.рублей и составили 22,9 процентов доходов бюджета, безвозмездные поступления исполнены в сумме 962 962,2 тыс.рублей и составили 77,1 процентов всех доходов бюджета.  (См. таблицу 1).   </vt:lpstr>
      <vt:lpstr>Причины отклонения плановых назначений на 2022 год  от фактического исполнения за 2022 год</vt:lpstr>
      <vt:lpstr>                                                                                                                                                                                                  Таблица 2 Причины отклонения  фактического исполнения доходов за 2022 год  от плановых назначений на 2022 год  </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dc:title>
  <dc:creator>naumova</dc:creator>
  <cp:lastModifiedBy>Klyushina</cp:lastModifiedBy>
  <cp:revision>1107</cp:revision>
  <dcterms:created xsi:type="dcterms:W3CDTF">2019-03-11T05:43:54Z</dcterms:created>
  <dcterms:modified xsi:type="dcterms:W3CDTF">2023-05-22T12:23:56Z</dcterms:modified>
</cp:coreProperties>
</file>