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6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0" r:id="rId44"/>
    <p:sldId id="301" r:id="rId45"/>
    <p:sldId id="302" r:id="rId46"/>
    <p:sldId id="303" r:id="rId47"/>
    <p:sldId id="304" r:id="rId48"/>
    <p:sldId id="306" r:id="rId49"/>
    <p:sldId id="307" r:id="rId50"/>
    <p:sldId id="308" r:id="rId51"/>
    <p:sldId id="309" r:id="rId52"/>
    <p:sldId id="310" r:id="rId53"/>
    <p:sldId id="315" r:id="rId54"/>
    <p:sldId id="318" r:id="rId55"/>
    <p:sldId id="317" r:id="rId56"/>
    <p:sldId id="311" r:id="rId57"/>
    <p:sldId id="312" r:id="rId58"/>
    <p:sldId id="313" r:id="rId59"/>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90" d="100"/>
          <a:sy n="90" d="100"/>
        </p:scale>
        <p:origin x="-2490" y="-5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1\1%20&#1095;&#1090;&#1077;&#1085;&#1080;&#1077;\3%20%20%20%20&#1041;&#1102;&#1076;&#1078;&#1077;&#1090;%20&#1076;&#1083;&#1103;%20&#1075;&#1088;&#1072;&#1078;&#1076;&#1072;&#1085;%20&#1085;&#1072;%202021%20&#1075;&#1086;&#1076;%20&#1087;&#1088;&#1086;&#1077;&#1082;&#1090;\&#1058;&#1072;&#1073;&#1083;&#1080;&#1094;&#1099;%20&#1076;&#1083;&#1103;%20&#1076;&#1080;&#1072;&#1075;&#1088;&#1072;&#1084;&#1084;&#1099;%20&#1044;&#1054;&#1061;&#1054;&#1044;&#1067;%20111111111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4155906420352513"/>
          <c:y val="7.9061540726264257E-2"/>
          <c:w val="0.85844089299381365"/>
          <c:h val="0.80153285142635788"/>
        </c:manualLayout>
      </c:layout>
      <c:lineChart>
        <c:grouping val="standard"/>
        <c:ser>
          <c:idx val="0"/>
          <c:order val="0"/>
          <c:marker>
            <c:symbol val="none"/>
          </c:marker>
          <c:dLbls>
            <c:dLbl>
              <c:idx val="0"/>
              <c:layout>
                <c:manualLayout>
                  <c:x val="3.1745809553139037E-3"/>
                  <c:y val="3.1541168788828212E-2"/>
                </c:manualLayout>
              </c:layout>
              <c:showVal val="1"/>
            </c:dLbl>
            <c:dLbl>
              <c:idx val="1"/>
              <c:layout>
                <c:manualLayout>
                  <c:x val="-3.1745809553139037E-3"/>
                  <c:y val="2.2939031846420498E-2"/>
                </c:manualLayout>
              </c:layout>
              <c:showVal val="1"/>
            </c:dLbl>
            <c:dLbl>
              <c:idx val="2"/>
              <c:layout>
                <c:manualLayout>
                  <c:x val="0"/>
                  <c:y val="2.0071652865617965E-2"/>
                </c:manualLayout>
              </c:layout>
              <c:showVal val="1"/>
            </c:dLbl>
            <c:dLbl>
              <c:idx val="3"/>
              <c:layout>
                <c:manualLayout>
                  <c:x val="6.3491619106278057E-3"/>
                  <c:y val="1.7204273884815387E-2"/>
                </c:manualLayout>
              </c:layout>
              <c:showVal val="1"/>
            </c:dLbl>
            <c:dLbl>
              <c:idx val="4"/>
              <c:layout>
                <c:manualLayout>
                  <c:x val="0"/>
                  <c:y val="-1.4336894904012801E-2"/>
                </c:manualLayout>
              </c:layout>
              <c:showVal val="1"/>
            </c:dLbl>
            <c:showVal val="1"/>
          </c:dLbls>
          <c:cat>
            <c:strRef>
              <c:f>Соцэконом!$A$2:$E$2</c:f>
              <c:strCache>
                <c:ptCount val="5"/>
                <c:pt idx="0">
                  <c:v>2019г.</c:v>
                </c:pt>
                <c:pt idx="1">
                  <c:v>2020г.</c:v>
                </c:pt>
                <c:pt idx="2">
                  <c:v>2021г.</c:v>
                </c:pt>
                <c:pt idx="3">
                  <c:v>2022г.</c:v>
                </c:pt>
                <c:pt idx="4">
                  <c:v>2023г.</c:v>
                </c:pt>
              </c:strCache>
            </c:strRef>
          </c:cat>
          <c:val>
            <c:numRef>
              <c:f>Соцэконом!$A$3:$E$3</c:f>
              <c:numCache>
                <c:formatCode>General</c:formatCode>
                <c:ptCount val="5"/>
                <c:pt idx="0">
                  <c:v>1960.6</c:v>
                </c:pt>
                <c:pt idx="1">
                  <c:v>1977.8</c:v>
                </c:pt>
                <c:pt idx="2">
                  <c:v>2073.5</c:v>
                </c:pt>
                <c:pt idx="3">
                  <c:v>2213.8000000000002</c:v>
                </c:pt>
                <c:pt idx="4">
                  <c:v>2356.3000000000002</c:v>
                </c:pt>
              </c:numCache>
            </c:numRef>
          </c:val>
        </c:ser>
        <c:marker val="1"/>
        <c:axId val="96465664"/>
        <c:axId val="96467200"/>
      </c:lineChart>
      <c:catAx>
        <c:axId val="96465664"/>
        <c:scaling>
          <c:orientation val="minMax"/>
        </c:scaling>
        <c:axPos val="b"/>
        <c:tickLblPos val="nextTo"/>
        <c:crossAx val="96467200"/>
        <c:crosses val="autoZero"/>
        <c:auto val="1"/>
        <c:lblAlgn val="ctr"/>
        <c:lblOffset val="100"/>
      </c:catAx>
      <c:valAx>
        <c:axId val="96467200"/>
        <c:scaling>
          <c:orientation val="minMax"/>
        </c:scaling>
        <c:axPos val="l"/>
        <c:majorGridlines/>
        <c:numFmt formatCode="General" sourceLinked="1"/>
        <c:tickLblPos val="nextTo"/>
        <c:crossAx val="96465664"/>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2019 - 2021'!$B$28</c:f>
              <c:strCache>
                <c:ptCount val="1"/>
                <c:pt idx="0">
                  <c:v>План на 2022 год </c:v>
                </c:pt>
              </c:strCache>
            </c:strRef>
          </c:tx>
          <c:dLbls>
            <c:dLbl>
              <c:idx val="0"/>
              <c:layout>
                <c:manualLayout>
                  <c:x val="-0.17545112819325764"/>
                  <c:y val="-0.19331377206617181"/>
                </c:manualLayout>
              </c:layout>
              <c:showCatName val="1"/>
              <c:showPercent val="1"/>
            </c:dLbl>
            <c:dLbl>
              <c:idx val="1"/>
              <c:layout>
                <c:manualLayout>
                  <c:x val="1.7367868490122954E-2"/>
                  <c:y val="0.22070060108083761"/>
                </c:manualLayout>
              </c:layout>
              <c:showCatName val="1"/>
              <c:showPercent val="1"/>
            </c:dLbl>
            <c:dLbl>
              <c:idx val="2"/>
              <c:layout>
                <c:manualLayout>
                  <c:x val="0.11024934383202099"/>
                  <c:y val="1.5196611280777128E-2"/>
                </c:manualLayout>
              </c:layout>
              <c:showCatName val="1"/>
              <c:showPercent val="1"/>
            </c:dLbl>
            <c:showCatName val="1"/>
            <c:showPercent val="1"/>
            <c:showLeaderLines val="1"/>
          </c:dLbls>
          <c:cat>
            <c:strRef>
              <c:f>'Налоговые  2019 - 2021'!$A$29:$A$33</c:f>
              <c:strCache>
                <c:ptCount val="5"/>
                <c:pt idx="0">
                  <c:v>Налог на доходы физических лиц</c:v>
                </c:pt>
                <c:pt idx="1">
                  <c:v>Акцизы на нефтепродукты</c:v>
                </c:pt>
                <c:pt idx="2">
                  <c:v>Единый сельскохозяйственный налог</c:v>
                </c:pt>
                <c:pt idx="3">
                  <c:v>Транспортный налог</c:v>
                </c:pt>
                <c:pt idx="4">
                  <c:v>Государственная пошлина</c:v>
                </c:pt>
              </c:strCache>
            </c:strRef>
          </c:cat>
          <c:val>
            <c:numRef>
              <c:f>'Налоговые  2019 - 2021'!$B$29:$B$31</c:f>
              <c:numCache>
                <c:formatCode>#,##0.0</c:formatCode>
                <c:ptCount val="3"/>
                <c:pt idx="0">
                  <c:v>139797.20000000001</c:v>
                </c:pt>
                <c:pt idx="1">
                  <c:v>36748.9</c:v>
                </c:pt>
                <c:pt idx="2">
                  <c:v>9578.2000000000007</c:v>
                </c:pt>
              </c:numCache>
            </c:numRef>
          </c:val>
        </c:ser>
        <c:firstSliceAng val="0"/>
      </c:pieChart>
    </c:plotArea>
    <c:legend>
      <c:legendPos val="r"/>
      <c:layout>
        <c:manualLayout>
          <c:xMode val="edge"/>
          <c:yMode val="edge"/>
          <c:x val="0.65700966984390108"/>
          <c:y val="7.9752184695913428E-2"/>
          <c:w val="0.31141138278767788"/>
          <c:h val="0.8412577655121809"/>
        </c:manualLayout>
      </c:layout>
    </c:legend>
    <c:plotVisOnly val="1"/>
  </c:chart>
  <c:txPr>
    <a:bodyPr/>
    <a:lstStyle/>
    <a:p>
      <a:pPr>
        <a:defRPr sz="1600"/>
      </a:pPr>
      <a:endParaRPr lang="ru-RU"/>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ru-RU"/>
  <c:chart>
    <c:autoTitleDeleted val="1"/>
    <c:plotArea>
      <c:layout/>
      <c:pieChart>
        <c:varyColors val="1"/>
        <c:ser>
          <c:idx val="0"/>
          <c:order val="0"/>
          <c:tx>
            <c:strRef>
              <c:f>'Налоговые  2019 - 2021'!$B$42</c:f>
              <c:strCache>
                <c:ptCount val="1"/>
                <c:pt idx="0">
                  <c:v>План на 2023 год </c:v>
                </c:pt>
              </c:strCache>
            </c:strRef>
          </c:tx>
          <c:dLbls>
            <c:dLbl>
              <c:idx val="0"/>
              <c:layout>
                <c:manualLayout>
                  <c:x val="-3.1887960325513026E-2"/>
                  <c:y val="0.20216642640171539"/>
                </c:manualLayout>
              </c:layout>
              <c:showCatName val="1"/>
              <c:showPercent val="1"/>
            </c:dLbl>
            <c:dLbl>
              <c:idx val="1"/>
              <c:layout>
                <c:manualLayout>
                  <c:x val="1.3233062909222926E-2"/>
                  <c:y val="0.14567041175988982"/>
                </c:manualLayout>
              </c:layout>
              <c:showCatName val="1"/>
              <c:showPercent val="1"/>
            </c:dLbl>
            <c:dLbl>
              <c:idx val="2"/>
              <c:layout>
                <c:manualLayout>
                  <c:x val="3.5268818518185015E-3"/>
                  <c:y val="-2.0678435723360225E-3"/>
                </c:manualLayout>
              </c:layout>
              <c:showCatName val="1"/>
              <c:showPercent val="1"/>
            </c:dLbl>
            <c:dLbl>
              <c:idx val="3"/>
              <c:layout>
                <c:manualLayout>
                  <c:x val="-3.2246646304222755E-2"/>
                  <c:y val="-6.7027288039135961E-3"/>
                </c:manualLayout>
              </c:layout>
              <c:showCatName val="1"/>
              <c:showPercent val="1"/>
            </c:dLbl>
            <c:showCatName val="1"/>
            <c:showPercent val="1"/>
            <c:showLeaderLines val="1"/>
          </c:dLbls>
          <c:cat>
            <c:strRef>
              <c:f>'Налоговые  2019 - 2021'!$A$43:$A$47</c:f>
              <c:strCache>
                <c:ptCount val="5"/>
                <c:pt idx="0">
                  <c:v>Налог на доходы физических лиц</c:v>
                </c:pt>
                <c:pt idx="1">
                  <c:v>Акцизы на нефтепродукты</c:v>
                </c:pt>
                <c:pt idx="2">
                  <c:v>Единый сельскохозяйственный налог</c:v>
                </c:pt>
                <c:pt idx="3">
                  <c:v>транспортный налог </c:v>
                </c:pt>
                <c:pt idx="4">
                  <c:v>Государственная пошлина</c:v>
                </c:pt>
              </c:strCache>
            </c:strRef>
          </c:cat>
          <c:val>
            <c:numRef>
              <c:f>'Налоговые  2019 - 2021'!$B$43:$B$47</c:f>
              <c:numCache>
                <c:formatCode>#,##0.0</c:formatCode>
                <c:ptCount val="5"/>
                <c:pt idx="0">
                  <c:v>150388.1</c:v>
                </c:pt>
                <c:pt idx="1">
                  <c:v>37895.300000000003</c:v>
                </c:pt>
                <c:pt idx="2">
                  <c:v>10152.79999999999</c:v>
                </c:pt>
                <c:pt idx="3">
                  <c:v>50074</c:v>
                </c:pt>
                <c:pt idx="4">
                  <c:v>6042.2</c:v>
                </c:pt>
              </c:numCache>
            </c:numRef>
          </c:val>
        </c:ser>
        <c:firstSliceAng val="0"/>
      </c:pieChart>
    </c:plotArea>
    <c:legend>
      <c:legendPos val="r"/>
      <c:layout>
        <c:manualLayout>
          <c:xMode val="edge"/>
          <c:yMode val="edge"/>
          <c:x val="0.698857991224068"/>
          <c:y val="6.3105148993633578E-2"/>
          <c:w val="0.26587311283613912"/>
          <c:h val="0.61413752827992751"/>
        </c:manualLayout>
      </c:layout>
    </c:legend>
    <c:plotVisOnly val="1"/>
  </c:chart>
  <c:txPr>
    <a:bodyPr/>
    <a:lstStyle/>
    <a:p>
      <a:pPr>
        <a:defRPr sz="1400"/>
      </a:pPr>
      <a:endParaRPr lang="ru-RU"/>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511411890733557"/>
          <c:y val="8.1323397075365553E-2"/>
          <c:w val="0.24026818535097846"/>
          <c:h val="0.72300787401574862"/>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5.9225902454369567E-2"/>
          <c:y val="9.1936173099955443E-2"/>
          <c:w val="0.52881387278260739"/>
          <c:h val="0.78669132266686048"/>
        </c:manualLayout>
      </c:layout>
      <c:pie3DChart>
        <c:varyColors val="1"/>
        <c:ser>
          <c:idx val="0"/>
          <c:order val="0"/>
          <c:tx>
            <c:strRef>
              <c:f>'Неналоговые 2018 - 2020 (2)'!$B$5</c:f>
              <c:strCache>
                <c:ptCount val="1"/>
                <c:pt idx="0">
                  <c:v>План на 2021 год </c:v>
                </c:pt>
              </c:strCache>
            </c:strRef>
          </c:tx>
          <c:explosion val="25"/>
          <c:dLbls>
            <c:showCatName val="1"/>
            <c:showPercent val="1"/>
            <c:showLeaderLines val="1"/>
          </c:dLbls>
          <c:cat>
            <c:strRef>
              <c:f>'Неналоговые 2018 - 2020 (2)'!$A$6:$A$9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(2)'!$B$6:$B$9</c:f>
              <c:numCache>
                <c:formatCode>#,##0.0</c:formatCode>
                <c:ptCount val="4"/>
                <c:pt idx="0">
                  <c:v>5253.8</c:v>
                </c:pt>
                <c:pt idx="1">
                  <c:v>653</c:v>
                </c:pt>
                <c:pt idx="2">
                  <c:v>9600</c:v>
                </c:pt>
                <c:pt idx="3">
                  <c:v>750</c:v>
                </c:pt>
              </c:numCache>
            </c:numRef>
          </c:val>
        </c:ser>
      </c:pie3DChart>
    </c:plotArea>
    <c:legend>
      <c:legendPos val="r"/>
      <c:layout>
        <c:manualLayout>
          <c:xMode val="edge"/>
          <c:yMode val="edge"/>
          <c:x val="0.70363837208225632"/>
          <c:y val="6.2431993014507865E-2"/>
          <c:w val="0.28682674262541691"/>
          <c:h val="0.74133450881994234"/>
        </c:manualLayout>
      </c:layout>
    </c:legend>
    <c:plotVisOnly val="1"/>
  </c:chart>
  <c:txPr>
    <a:bodyPr/>
    <a:lstStyle/>
    <a:p>
      <a:pPr>
        <a:defRPr sz="1400"/>
      </a:pPr>
      <a:endParaRPr lang="ru-RU"/>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1385689157996668"/>
          <c:y val="0.34133994168269632"/>
          <c:w val="0.24057839882376941"/>
          <c:h val="0.6030304615097557"/>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(2)'!$B$19</c:f>
              <c:strCache>
                <c:ptCount val="1"/>
                <c:pt idx="0">
                  <c:v>План на 2022 год </c:v>
                </c:pt>
              </c:strCache>
            </c:strRef>
          </c:tx>
          <c:explosion val="25"/>
          <c:dLbls>
            <c:dLbl>
              <c:idx val="0"/>
              <c:layout>
                <c:manualLayout>
                  <c:x val="-5.1875192881311274E-2"/>
                  <c:y val="-8.6019609842113112E-2"/>
                </c:manualLayout>
              </c:layout>
              <c:showCatName val="1"/>
              <c:showPercent val="1"/>
            </c:dLbl>
            <c:dLbl>
              <c:idx val="1"/>
              <c:layout>
                <c:manualLayout>
                  <c:x val="-7.3231630123066813E-2"/>
                  <c:y val="5.048928258967629E-2"/>
                </c:manualLayout>
              </c:layout>
              <c:showCatName val="1"/>
              <c:showPercent val="1"/>
            </c:dLbl>
            <c:showCatName val="1"/>
            <c:showPercent val="1"/>
            <c:showLeaderLines val="1"/>
          </c:dLbls>
          <c:cat>
            <c:strRef>
              <c:f>'Неналоговые 2018 - 2020 (2)'!$A$20:$A$23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(2)'!$B$20:$B$23</c:f>
              <c:numCache>
                <c:formatCode>#,##0.0</c:formatCode>
                <c:ptCount val="4"/>
                <c:pt idx="0">
                  <c:v>5253.5</c:v>
                </c:pt>
                <c:pt idx="1">
                  <c:v>679.2</c:v>
                </c:pt>
                <c:pt idx="2">
                  <c:v>7100</c:v>
                </c:pt>
                <c:pt idx="3">
                  <c:v>750</c:v>
                </c:pt>
              </c:numCache>
            </c:numRef>
          </c:val>
        </c:ser>
      </c:pie3DChart>
    </c:plotArea>
    <c:legend>
      <c:legendPos val="r"/>
      <c:layout>
        <c:manualLayout>
          <c:xMode val="edge"/>
          <c:yMode val="edge"/>
          <c:x val="0.74636616247981513"/>
          <c:y val="6.2820866141732282E-2"/>
          <c:w val="0.2194940154997721"/>
          <c:h val="0.93717913385826768"/>
        </c:manualLayout>
      </c:layout>
    </c:legend>
    <c:plotVisOnly val="1"/>
  </c:chart>
  <c:txPr>
    <a:bodyPr/>
    <a:lstStyle/>
    <a:p>
      <a:pPr>
        <a:defRPr sz="1400"/>
      </a:pPr>
      <a:endParaRPr lang="ru-RU"/>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(2)'!$B$38</c:f>
              <c:strCache>
                <c:ptCount val="1"/>
                <c:pt idx="0">
                  <c:v>План на 2023 год </c:v>
                </c:pt>
              </c:strCache>
            </c:strRef>
          </c:tx>
          <c:explosion val="25"/>
          <c:dLbls>
            <c:dLbl>
              <c:idx val="0"/>
              <c:layout>
                <c:manualLayout>
                  <c:x val="-1.9150890639133285E-2"/>
                  <c:y val="-0.13642450126500597"/>
                </c:manualLayout>
              </c:layout>
              <c:showCatName val="1"/>
              <c:showPercent val="1"/>
            </c:dLbl>
            <c:dLbl>
              <c:idx val="1"/>
              <c:layout>
                <c:manualLayout>
                  <c:x val="-0.13109533446334729"/>
                  <c:y val="7.6910955271328338E-2"/>
                </c:manualLayout>
              </c:layout>
              <c:showCatName val="1"/>
              <c:showPercent val="1"/>
            </c:dLbl>
            <c:showCatName val="1"/>
            <c:showPercent val="1"/>
            <c:showLeaderLines val="1"/>
          </c:dLbls>
          <c:cat>
            <c:strRef>
              <c:f>'Неналоговые 2018 - 2020 (2)'!$A$39:$A$42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(2)'!$B$39:$B$42</c:f>
              <c:numCache>
                <c:formatCode>#,##0.0</c:formatCode>
                <c:ptCount val="4"/>
                <c:pt idx="0">
                  <c:v>5253.5</c:v>
                </c:pt>
                <c:pt idx="1">
                  <c:v>706.3</c:v>
                </c:pt>
                <c:pt idx="2">
                  <c:v>7100</c:v>
                </c:pt>
                <c:pt idx="3">
                  <c:v>750</c:v>
                </c:pt>
              </c:numCache>
            </c:numRef>
          </c:val>
        </c:ser>
      </c:pie3DChart>
    </c:plotArea>
    <c:legend>
      <c:legendPos val="r"/>
      <c:layout>
        <c:manualLayout>
          <c:xMode val="edge"/>
          <c:yMode val="edge"/>
          <c:x val="0.76698689951880983"/>
          <c:y val="4.0501133964571535E-2"/>
          <c:w val="0.19579756173880783"/>
          <c:h val="0.91899773207085689"/>
        </c:manualLayout>
      </c:layout>
      <c:txPr>
        <a:bodyPr/>
        <a:lstStyle/>
        <a:p>
          <a:pPr>
            <a:defRPr sz="1400"/>
          </a:pPr>
          <a:endParaRPr lang="ru-RU"/>
        </a:p>
      </c:txPr>
    </c:legend>
    <c:plotVisOnly val="1"/>
  </c:chart>
  <c:txPr>
    <a:bodyPr/>
    <a:lstStyle/>
    <a:p>
      <a:pPr>
        <a:defRPr sz="1600"/>
      </a:pPr>
      <a:endParaRPr lang="ru-RU"/>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8.5916188770835691E-2"/>
          <c:y val="4.9147751731387995E-2"/>
          <c:w val="0.71339932198346589"/>
          <c:h val="0.8399555794280894"/>
        </c:manualLayout>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2018 - 2020'!$B$6:$D$6</c:f>
              <c:numCache>
                <c:formatCode>#,##0.0</c:formatCode>
                <c:ptCount val="3"/>
                <c:pt idx="0">
                  <c:v>183734.6</c:v>
                </c:pt>
                <c:pt idx="1">
                  <c:v>153534.79999999999</c:v>
                </c:pt>
                <c:pt idx="2">
                  <c:v>148738.70000000001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2018 - 2020'!$B$7:$D$7</c:f>
              <c:numCache>
                <c:formatCode>#,##0.0</c:formatCode>
                <c:ptCount val="3"/>
                <c:pt idx="0">
                  <c:v>33513.800000000003</c:v>
                </c:pt>
                <c:pt idx="1">
                  <c:v>33513.800000000003</c:v>
                </c:pt>
                <c:pt idx="2">
                  <c:v>33513.800000000003</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2018 - 2020'!$B$8:$D$8</c:f>
              <c:numCache>
                <c:formatCode>#,##0.0</c:formatCode>
                <c:ptCount val="3"/>
                <c:pt idx="0">
                  <c:v>482956.6</c:v>
                </c:pt>
                <c:pt idx="1">
                  <c:v>483574.1</c:v>
                </c:pt>
                <c:pt idx="2">
                  <c:v>484042.1</c:v>
                </c:pt>
              </c:numCache>
            </c:numRef>
          </c:val>
        </c:ser>
        <c:ser>
          <c:idx val="3"/>
          <c:order val="3"/>
          <c:tx>
            <c:strRef>
              <c:f>'Безвозмездные 2018 - 2020'!$A$9</c:f>
              <c:strCache>
                <c:ptCount val="1"/>
                <c:pt idx="0">
                  <c:v>Иные межбюджетные трансферты</c:v>
                </c:pt>
              </c:strCache>
            </c:strRef>
          </c:tx>
          <c:cat>
            <c:strRef>
              <c:f>'Безвозмездные 2018 - 2020'!$B$5:$D$5</c:f>
              <c:strCache>
                <c:ptCount val="3"/>
                <c:pt idx="0">
                  <c:v>План на 2021 год </c:v>
                </c:pt>
                <c:pt idx="1">
                  <c:v>План на 2022 год </c:v>
                </c:pt>
                <c:pt idx="2">
                  <c:v>План на 2023 год </c:v>
                </c:pt>
              </c:strCache>
            </c:strRef>
          </c:cat>
          <c:val>
            <c:numRef>
              <c:f>'Безвозмездные 2018 - 2020'!$B$9:$D$9</c:f>
              <c:numCache>
                <c:formatCode>General</c:formatCode>
                <c:ptCount val="3"/>
                <c:pt idx="2" formatCode="#,##0.0">
                  <c:v>4850</c:v>
                </c:pt>
              </c:numCache>
            </c:numRef>
          </c:val>
        </c:ser>
        <c:axId val="131579904"/>
        <c:axId val="131581440"/>
      </c:barChart>
      <c:catAx>
        <c:axId val="131579904"/>
        <c:scaling>
          <c:orientation val="minMax"/>
        </c:scaling>
        <c:axPos val="b"/>
        <c:tickLblPos val="nextTo"/>
        <c:crossAx val="131581440"/>
        <c:crosses val="autoZero"/>
        <c:auto val="1"/>
        <c:lblAlgn val="ctr"/>
        <c:lblOffset val="100"/>
      </c:catAx>
      <c:valAx>
        <c:axId val="131581440"/>
        <c:scaling>
          <c:orientation val="minMax"/>
        </c:scaling>
        <c:axPos val="l"/>
        <c:majorGridlines/>
        <c:numFmt formatCode="#,##0.0" sourceLinked="1"/>
        <c:tickLblPos val="nextTo"/>
        <c:crossAx val="131579904"/>
        <c:crosses val="autoZero"/>
        <c:crossBetween val="between"/>
      </c:valAx>
    </c:plotArea>
    <c:legend>
      <c:legendPos val="r"/>
      <c:layout>
        <c:manualLayout>
          <c:xMode val="edge"/>
          <c:yMode val="edge"/>
          <c:x val="0.82538749624286878"/>
          <c:y val="0.12742123313097081"/>
          <c:w val="0.16541062652587241"/>
          <c:h val="0.7495839056990018"/>
        </c:manualLayout>
      </c:layout>
      <c:txPr>
        <a:bodyPr/>
        <a:lstStyle/>
        <a:p>
          <a:pPr>
            <a:defRPr sz="1050"/>
          </a:pPr>
          <a:endParaRPr lang="ru-RU"/>
        </a:p>
      </c:txPr>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style val="4"/>
  <c:chart>
    <c:title>
      <c:tx>
        <c:rich>
          <a:bodyPr/>
          <a:lstStyle/>
          <a:p>
            <a:pPr>
              <a:defRPr/>
            </a:pPr>
            <a:r>
              <a:rPr lang="ru-RU" dirty="0"/>
              <a:t>Расходы на дошкольное образование на 2021-2023 годы </a:t>
            </a:r>
            <a:r>
              <a:rPr lang="ru-RU" dirty="0" smtClean="0"/>
              <a:t> </a:t>
            </a:r>
          </a:p>
          <a:p>
            <a:pPr>
              <a:defRPr/>
            </a:pPr>
            <a:r>
              <a:rPr lang="ru-RU" dirty="0" smtClean="0"/>
              <a:t>(</a:t>
            </a:r>
            <a:r>
              <a:rPr lang="ru-RU" dirty="0"/>
              <a:t>тыс. руб.)</a:t>
            </a:r>
          </a:p>
        </c:rich>
      </c:tx>
      <c:layout>
        <c:manualLayout>
          <c:xMode val="edge"/>
          <c:yMode val="edge"/>
          <c:x val="0.13699393389474301"/>
          <c:y val="2.1768555122152439E-2"/>
        </c:manualLayout>
      </c:layout>
    </c:title>
    <c:view3D>
      <c:rAngAx val="1"/>
    </c:view3D>
    <c:plotArea>
      <c:layout/>
      <c:bar3DChart>
        <c:barDir val="col"/>
        <c:grouping val="clustered"/>
        <c:ser>
          <c:idx val="0"/>
          <c:order val="0"/>
          <c:tx>
            <c:strRef>
              <c:f>Лист3!$A$2</c:f>
              <c:strCache>
                <c:ptCount val="1"/>
                <c:pt idx="0">
                  <c:v>Расходы на дошкольное образование на 2021-2023 годы (тыс. руб.)</c:v>
                </c:pt>
              </c:strCache>
            </c:strRef>
          </c:tx>
          <c:dLbls>
            <c:dLbl>
              <c:idx val="0"/>
              <c:layout>
                <c:manualLayout>
                  <c:x val="1.8233490615136242E-2"/>
                  <c:y val="-4.3537110244304927E-2"/>
                </c:manualLayout>
              </c:layout>
              <c:showVal val="1"/>
            </c:dLbl>
            <c:dLbl>
              <c:idx val="1"/>
              <c:layout>
                <c:manualLayout>
                  <c:x val="1.063620285882947E-2"/>
                  <c:y val="-2.1768555122152439E-2"/>
                </c:manualLayout>
              </c:layout>
              <c:showVal val="1"/>
            </c:dLbl>
            <c:dLbl>
              <c:idx val="2"/>
              <c:layout>
                <c:manualLayout>
                  <c:x val="1.9752948166397537E-2"/>
                  <c:y val="-5.4421387805381131E-2"/>
                </c:manualLayout>
              </c:layout>
              <c:showVal val="1"/>
            </c:dLbl>
            <c:txPr>
              <a:bodyPr/>
              <a:lstStyle/>
              <a:p>
                <a:pPr>
                  <a:defRPr b="1"/>
                </a:pPr>
                <a:endParaRPr lang="ru-RU"/>
              </a:p>
            </c:txPr>
            <c:showVal val="1"/>
          </c:dLbls>
          <c:cat>
            <c:strRef>
              <c:f>Лист3!$B$1:$D$1</c:f>
              <c:strCache>
                <c:ptCount val="3"/>
                <c:pt idx="0">
                  <c:v>2021 год</c:v>
                </c:pt>
                <c:pt idx="1">
                  <c:v>2022 год</c:v>
                </c:pt>
                <c:pt idx="2">
                  <c:v>2023 год</c:v>
                </c:pt>
              </c:strCache>
            </c:strRef>
          </c:cat>
          <c:val>
            <c:numRef>
              <c:f>Лист3!$B$2:$D$2</c:f>
              <c:numCache>
                <c:formatCode>#,##0.0</c:formatCode>
                <c:ptCount val="3"/>
                <c:pt idx="0">
                  <c:v>205157.9</c:v>
                </c:pt>
                <c:pt idx="1">
                  <c:v>196162.8</c:v>
                </c:pt>
                <c:pt idx="2">
                  <c:v>200572.6</c:v>
                </c:pt>
              </c:numCache>
            </c:numRef>
          </c:val>
        </c:ser>
        <c:shape val="box"/>
        <c:axId val="131870080"/>
        <c:axId val="131888256"/>
        <c:axId val="0"/>
      </c:bar3DChart>
      <c:catAx>
        <c:axId val="131870080"/>
        <c:scaling>
          <c:orientation val="minMax"/>
        </c:scaling>
        <c:axPos val="b"/>
        <c:tickLblPos val="nextTo"/>
        <c:crossAx val="131888256"/>
        <c:crosses val="autoZero"/>
        <c:auto val="1"/>
        <c:lblAlgn val="ctr"/>
        <c:lblOffset val="100"/>
      </c:catAx>
      <c:valAx>
        <c:axId val="131888256"/>
        <c:scaling>
          <c:orientation val="minMax"/>
        </c:scaling>
        <c:axPos val="l"/>
        <c:majorGridlines/>
        <c:numFmt formatCode="#,##0.0" sourceLinked="1"/>
        <c:tickLblPos val="nextTo"/>
        <c:crossAx val="131870080"/>
        <c:crosses val="autoZero"/>
        <c:crossBetween val="between"/>
      </c:valAx>
    </c:plotArea>
    <c:legend>
      <c:legendPos val="r"/>
      <c:layout/>
      <c:txPr>
        <a:bodyPr/>
        <a:lstStyle/>
        <a:p>
          <a:pPr>
            <a:defRPr sz="1100" b="1"/>
          </a:pPr>
          <a:endParaRPr lang="ru-RU"/>
        </a:p>
      </c:txPr>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Лист3!$A$17</c:f>
              <c:strCache>
                <c:ptCount val="1"/>
                <c:pt idx="0">
                  <c:v>Расходы на общее образование на 2021-2023 годы (тыс. руб.)</c:v>
                </c:pt>
              </c:strCache>
            </c:strRef>
          </c:tx>
          <c:dLbls>
            <c:dLbl>
              <c:idx val="0"/>
              <c:layout>
                <c:manualLayout>
                  <c:x val="1.9752948166397589E-2"/>
                  <c:y val="-3.6005373872927258E-2"/>
                </c:manualLayout>
              </c:layout>
              <c:showVal val="1"/>
            </c:dLbl>
            <c:dLbl>
              <c:idx val="1"/>
              <c:layout>
                <c:manualLayout>
                  <c:x val="1.6714033063874884E-2"/>
                  <c:y val="-2.7004030404695366E-2"/>
                </c:manualLayout>
              </c:layout>
              <c:showVal val="1"/>
            </c:dLbl>
            <c:dLbl>
              <c:idx val="2"/>
              <c:layout>
                <c:manualLayout>
                  <c:x val="2.1272405717658947E-2"/>
                  <c:y val="-2.2503358670579548E-2"/>
                </c:manualLayout>
              </c:layout>
              <c:showVal val="1"/>
            </c:dLbl>
            <c:txPr>
              <a:bodyPr/>
              <a:lstStyle/>
              <a:p>
                <a:pPr>
                  <a:defRPr b="1"/>
                </a:pPr>
                <a:endParaRPr lang="ru-RU"/>
              </a:p>
            </c:txPr>
            <c:showVal val="1"/>
          </c:dLbls>
          <c:cat>
            <c:strRef>
              <c:f>Лист3!$B$16:$D$16</c:f>
              <c:strCache>
                <c:ptCount val="3"/>
                <c:pt idx="0">
                  <c:v>2021 год</c:v>
                </c:pt>
                <c:pt idx="1">
                  <c:v>2022 год</c:v>
                </c:pt>
                <c:pt idx="2">
                  <c:v>2023 год</c:v>
                </c:pt>
              </c:strCache>
            </c:strRef>
          </c:cat>
          <c:val>
            <c:numRef>
              <c:f>Лист3!$B$17:$D$17</c:f>
              <c:numCache>
                <c:formatCode>#,##0.0</c:formatCode>
                <c:ptCount val="3"/>
                <c:pt idx="0">
                  <c:v>386723.8</c:v>
                </c:pt>
                <c:pt idx="1">
                  <c:v>364461.6</c:v>
                </c:pt>
                <c:pt idx="2">
                  <c:v>378429</c:v>
                </c:pt>
              </c:numCache>
            </c:numRef>
          </c:val>
        </c:ser>
        <c:shape val="box"/>
        <c:axId val="131906944"/>
        <c:axId val="131224704"/>
        <c:axId val="0"/>
      </c:bar3DChart>
      <c:catAx>
        <c:axId val="131906944"/>
        <c:scaling>
          <c:orientation val="minMax"/>
        </c:scaling>
        <c:axPos val="b"/>
        <c:tickLblPos val="nextTo"/>
        <c:crossAx val="131224704"/>
        <c:crosses val="autoZero"/>
        <c:auto val="1"/>
        <c:lblAlgn val="ctr"/>
        <c:lblOffset val="100"/>
      </c:catAx>
      <c:valAx>
        <c:axId val="131224704"/>
        <c:scaling>
          <c:orientation val="minMax"/>
        </c:scaling>
        <c:axPos val="l"/>
        <c:majorGridlines/>
        <c:numFmt formatCode="#,##0.0" sourceLinked="1"/>
        <c:tickLblPos val="nextTo"/>
        <c:crossAx val="131906944"/>
        <c:crosses val="autoZero"/>
        <c:crossBetween val="between"/>
      </c:valAx>
    </c:plotArea>
    <c:legend>
      <c:legendPos val="r"/>
      <c:layout>
        <c:manualLayout>
          <c:xMode val="edge"/>
          <c:yMode val="edge"/>
          <c:x val="0.66921480894436469"/>
          <c:y val="0.35463858011248839"/>
          <c:w val="0.32166844574806724"/>
          <c:h val="0.21415507330247596"/>
        </c:manualLayout>
      </c:layout>
      <c:txPr>
        <a:bodyPr/>
        <a:lstStyle/>
        <a:p>
          <a:pPr>
            <a:defRPr sz="1200"/>
          </a:pPr>
          <a:endParaRPr lang="ru-RU"/>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1264198325820996"/>
          <c:y val="7.4548702245552642E-2"/>
          <c:w val="0.85678937007874156"/>
          <c:h val="0.79822506561679785"/>
        </c:manualLayout>
      </c:layout>
      <c:barChart>
        <c:barDir val="col"/>
        <c:grouping val="clustered"/>
        <c:ser>
          <c:idx val="0"/>
          <c:order val="0"/>
          <c:dLbls>
            <c:showVal val="1"/>
          </c:dLbls>
          <c:cat>
            <c:strRef>
              <c:f>Соцэконом!$A$22:$E$22</c:f>
              <c:strCache>
                <c:ptCount val="5"/>
                <c:pt idx="0">
                  <c:v>2019г.</c:v>
                </c:pt>
                <c:pt idx="1">
                  <c:v>2020г.</c:v>
                </c:pt>
                <c:pt idx="2">
                  <c:v>2021г.</c:v>
                </c:pt>
                <c:pt idx="3">
                  <c:v>2022г.</c:v>
                </c:pt>
                <c:pt idx="4">
                  <c:v>2023г.</c:v>
                </c:pt>
              </c:strCache>
            </c:strRef>
          </c:cat>
          <c:val>
            <c:numRef>
              <c:f>Соцэконом!$A$23:$E$23</c:f>
              <c:numCache>
                <c:formatCode>0.0</c:formatCode>
                <c:ptCount val="5"/>
                <c:pt idx="0" formatCode="General">
                  <c:v>5460</c:v>
                </c:pt>
                <c:pt idx="1">
                  <c:v>5506.2</c:v>
                </c:pt>
                <c:pt idx="2" formatCode="General">
                  <c:v>5954.4</c:v>
                </c:pt>
                <c:pt idx="3" formatCode="General">
                  <c:v>6368.2</c:v>
                </c:pt>
                <c:pt idx="4" formatCode="General">
                  <c:v>6807</c:v>
                </c:pt>
              </c:numCache>
            </c:numRef>
          </c:val>
        </c:ser>
        <c:axId val="96638464"/>
        <c:axId val="96640000"/>
      </c:barChart>
      <c:catAx>
        <c:axId val="96638464"/>
        <c:scaling>
          <c:orientation val="minMax"/>
        </c:scaling>
        <c:axPos val="b"/>
        <c:tickLblPos val="nextTo"/>
        <c:crossAx val="96640000"/>
        <c:crosses val="autoZero"/>
        <c:auto val="1"/>
        <c:lblAlgn val="ctr"/>
        <c:lblOffset val="100"/>
      </c:catAx>
      <c:valAx>
        <c:axId val="96640000"/>
        <c:scaling>
          <c:orientation val="minMax"/>
        </c:scaling>
        <c:axPos val="l"/>
        <c:majorGridlines/>
        <c:numFmt formatCode="General" sourceLinked="1"/>
        <c:tickLblPos val="nextTo"/>
        <c:crossAx val="96638464"/>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Расходы на дополнительное образование на 2021-2023 </a:t>
            </a:r>
            <a:r>
              <a:rPr lang="ru-RU" dirty="0" smtClean="0"/>
              <a:t>годы</a:t>
            </a:r>
          </a:p>
          <a:p>
            <a:pPr>
              <a:defRPr/>
            </a:pPr>
            <a:r>
              <a:rPr lang="ru-RU" dirty="0" smtClean="0"/>
              <a:t> </a:t>
            </a:r>
            <a:r>
              <a:rPr lang="ru-RU" dirty="0"/>
              <a:t>(тыс. руб.)</a:t>
            </a:r>
          </a:p>
        </c:rich>
      </c:tx>
      <c:layout/>
    </c:title>
    <c:view3D>
      <c:rAngAx val="1"/>
    </c:view3D>
    <c:plotArea>
      <c:layout/>
      <c:bar3DChart>
        <c:barDir val="col"/>
        <c:grouping val="clustered"/>
        <c:ser>
          <c:idx val="0"/>
          <c:order val="0"/>
          <c:tx>
            <c:strRef>
              <c:f>Лист3!$A$22</c:f>
              <c:strCache>
                <c:ptCount val="1"/>
                <c:pt idx="0">
                  <c:v>Расходы на дополнительное образование на 2021-2023 годы (тыс. руб.)</c:v>
                </c:pt>
              </c:strCache>
            </c:strRef>
          </c:tx>
          <c:cat>
            <c:strRef>
              <c:f>Лист3!$B$21:$D$21</c:f>
              <c:strCache>
                <c:ptCount val="3"/>
                <c:pt idx="0">
                  <c:v>2021 год</c:v>
                </c:pt>
                <c:pt idx="1">
                  <c:v>2022 год</c:v>
                </c:pt>
                <c:pt idx="2">
                  <c:v>2023 год</c:v>
                </c:pt>
              </c:strCache>
            </c:strRef>
          </c:cat>
          <c:val>
            <c:numRef>
              <c:f>Лист3!$B$22:$D$22</c:f>
              <c:numCache>
                <c:formatCode>#,##0.0</c:formatCode>
                <c:ptCount val="3"/>
                <c:pt idx="0">
                  <c:v>28938.3</c:v>
                </c:pt>
                <c:pt idx="1">
                  <c:v>27758.2</c:v>
                </c:pt>
                <c:pt idx="2">
                  <c:v>28353</c:v>
                </c:pt>
              </c:numCache>
            </c:numRef>
          </c:val>
        </c:ser>
        <c:shape val="box"/>
        <c:axId val="131259008"/>
        <c:axId val="131780992"/>
        <c:axId val="0"/>
      </c:bar3DChart>
      <c:catAx>
        <c:axId val="131259008"/>
        <c:scaling>
          <c:orientation val="minMax"/>
        </c:scaling>
        <c:axPos val="b"/>
        <c:tickLblPos val="nextTo"/>
        <c:crossAx val="131780992"/>
        <c:crosses val="autoZero"/>
        <c:auto val="1"/>
        <c:lblAlgn val="ctr"/>
        <c:lblOffset val="100"/>
      </c:catAx>
      <c:valAx>
        <c:axId val="131780992"/>
        <c:scaling>
          <c:orientation val="minMax"/>
        </c:scaling>
        <c:axPos val="l"/>
        <c:majorGridlines/>
        <c:numFmt formatCode="#,##0.0" sourceLinked="1"/>
        <c:tickLblPos val="nextTo"/>
        <c:crossAx val="131259008"/>
        <c:crosses val="autoZero"/>
        <c:crossBetween val="between"/>
      </c:valAx>
    </c:plotArea>
    <c:legend>
      <c:legendPos val="r"/>
      <c:layout>
        <c:manualLayout>
          <c:xMode val="edge"/>
          <c:yMode val="edge"/>
          <c:x val="0.66584161318056445"/>
          <c:y val="0.3709799280853901"/>
          <c:w val="0.32504164151186743"/>
          <c:h val="0.22373821014600431"/>
        </c:manualLayout>
      </c:layout>
      <c:txPr>
        <a:bodyPr/>
        <a:lstStyle/>
        <a:p>
          <a:pPr>
            <a:defRPr sz="1200" b="1"/>
          </a:pPr>
          <a:endParaRPr lang="ru-RU"/>
        </a:p>
      </c:txPr>
    </c:legend>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lang val="ru-RU"/>
  <c:chart>
    <c:title>
      <c:layout/>
    </c:title>
    <c:view3D>
      <c:rAngAx val="1"/>
    </c:view3D>
    <c:plotArea>
      <c:layout/>
      <c:bar3DChart>
        <c:barDir val="col"/>
        <c:grouping val="clustered"/>
        <c:ser>
          <c:idx val="0"/>
          <c:order val="0"/>
          <c:tx>
            <c:strRef>
              <c:f>Лист3!$A$29</c:f>
              <c:strCache>
                <c:ptCount val="1"/>
                <c:pt idx="0">
                  <c:v>Расходы на молодежную политику на 2021-2023 годы (тыс. руб.)</c:v>
                </c:pt>
              </c:strCache>
            </c:strRef>
          </c:tx>
          <c:cat>
            <c:strRef>
              <c:f>Лист3!$B$28:$D$28</c:f>
              <c:strCache>
                <c:ptCount val="3"/>
                <c:pt idx="0">
                  <c:v>2021 год</c:v>
                </c:pt>
                <c:pt idx="1">
                  <c:v>2022 год</c:v>
                </c:pt>
                <c:pt idx="2">
                  <c:v>2023 год</c:v>
                </c:pt>
              </c:strCache>
            </c:strRef>
          </c:cat>
          <c:val>
            <c:numRef>
              <c:f>Лист3!$B$29:$D$29</c:f>
              <c:numCache>
                <c:formatCode>#,##0.0</c:formatCode>
                <c:ptCount val="3"/>
                <c:pt idx="0">
                  <c:v>6852.2</c:v>
                </c:pt>
                <c:pt idx="1">
                  <c:v>5469.9</c:v>
                </c:pt>
                <c:pt idx="2">
                  <c:v>5344.1</c:v>
                </c:pt>
              </c:numCache>
            </c:numRef>
          </c:val>
        </c:ser>
        <c:shape val="box"/>
        <c:axId val="132065536"/>
        <c:axId val="132071424"/>
        <c:axId val="0"/>
      </c:bar3DChart>
      <c:catAx>
        <c:axId val="132065536"/>
        <c:scaling>
          <c:orientation val="minMax"/>
        </c:scaling>
        <c:axPos val="b"/>
        <c:tickLblPos val="nextTo"/>
        <c:crossAx val="132071424"/>
        <c:crosses val="autoZero"/>
        <c:auto val="1"/>
        <c:lblAlgn val="ctr"/>
        <c:lblOffset val="100"/>
      </c:catAx>
      <c:valAx>
        <c:axId val="132071424"/>
        <c:scaling>
          <c:orientation val="minMax"/>
        </c:scaling>
        <c:axPos val="l"/>
        <c:majorGridlines/>
        <c:numFmt formatCode="#,##0.0" sourceLinked="1"/>
        <c:tickLblPos val="nextTo"/>
        <c:crossAx val="132065536"/>
        <c:crosses val="autoZero"/>
        <c:crossBetween val="between"/>
      </c:valAx>
    </c:plotArea>
    <c:legend>
      <c:legendPos val="r"/>
      <c:layout/>
      <c:txPr>
        <a:bodyPr/>
        <a:lstStyle/>
        <a:p>
          <a:pPr>
            <a:defRPr sz="1400" b="1"/>
          </a:pPr>
          <a:endParaRPr lang="ru-RU"/>
        </a:p>
      </c:txPr>
    </c:legend>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Лист1!$B$1</c:f>
              <c:strCache>
                <c:ptCount val="1"/>
                <c:pt idx="0">
                  <c:v>2021 год</c:v>
                </c:pt>
              </c:strCache>
            </c:strRef>
          </c:tx>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0.6160000000000001</c:v>
                </c:pt>
                <c:pt idx="1">
                  <c:v>5.8000000000000003E-2</c:v>
                </c:pt>
                <c:pt idx="2">
                  <c:v>0.14400000000000002</c:v>
                </c:pt>
                <c:pt idx="3">
                  <c:v>0.18200000000000002</c:v>
                </c:pt>
              </c:numCache>
            </c:numRef>
          </c:val>
        </c:ser>
        <c:ser>
          <c:idx val="1"/>
          <c:order val="1"/>
          <c:tx>
            <c:strRef>
              <c:f>Лист1!$C$1</c:f>
              <c:strCache>
                <c:ptCount val="1"/>
                <c:pt idx="0">
                  <c:v>2022 год</c:v>
                </c:pt>
              </c:strCache>
            </c:strRef>
          </c:tx>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0.59299999999999997</c:v>
                </c:pt>
                <c:pt idx="1">
                  <c:v>5.7000000000000009E-2</c:v>
                </c:pt>
                <c:pt idx="2">
                  <c:v>0.15300000000000002</c:v>
                </c:pt>
                <c:pt idx="3">
                  <c:v>0.19700000000000001</c:v>
                </c:pt>
              </c:numCache>
            </c:numRef>
          </c:val>
        </c:ser>
        <c:ser>
          <c:idx val="2"/>
          <c:order val="2"/>
          <c:tx>
            <c:strRef>
              <c:f>Лист1!$D$1</c:f>
              <c:strCache>
                <c:ptCount val="1"/>
                <c:pt idx="0">
                  <c:v>2023 год</c:v>
                </c:pt>
              </c:strCache>
            </c:strRef>
          </c:tx>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0.6130000000000001</c:v>
                </c:pt>
                <c:pt idx="1">
                  <c:v>5.3000000000000005E-2</c:v>
                </c:pt>
                <c:pt idx="2">
                  <c:v>0.14500000000000002</c:v>
                </c:pt>
                <c:pt idx="3">
                  <c:v>0.18900000000000003</c:v>
                </c:pt>
              </c:numCache>
            </c:numRef>
          </c:val>
        </c:ser>
        <c:shape val="box"/>
        <c:axId val="132132224"/>
        <c:axId val="132142208"/>
        <c:axId val="0"/>
      </c:bar3DChart>
      <c:catAx>
        <c:axId val="132132224"/>
        <c:scaling>
          <c:orientation val="minMax"/>
        </c:scaling>
        <c:axPos val="b"/>
        <c:tickLblPos val="nextTo"/>
        <c:crossAx val="132142208"/>
        <c:crosses val="autoZero"/>
        <c:auto val="1"/>
        <c:lblAlgn val="ctr"/>
        <c:lblOffset val="100"/>
      </c:catAx>
      <c:valAx>
        <c:axId val="132142208"/>
        <c:scaling>
          <c:orientation val="minMax"/>
        </c:scaling>
        <c:axPos val="l"/>
        <c:majorGridlines/>
        <c:numFmt formatCode="0.0%" sourceLinked="1"/>
        <c:tickLblPos val="nextTo"/>
        <c:crossAx val="132132224"/>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2019г.</c:v>
                </c:pt>
                <c:pt idx="1">
                  <c:v>2020г.</c:v>
                </c:pt>
                <c:pt idx="2">
                  <c:v>2021г.</c:v>
                </c:pt>
                <c:pt idx="3">
                  <c:v>2022г.</c:v>
                </c:pt>
                <c:pt idx="4">
                  <c:v>2023г.</c:v>
                </c:pt>
              </c:strCache>
            </c:strRef>
          </c:cat>
          <c:val>
            <c:numRef>
              <c:f>Соцэконом!$A$42:$E$42</c:f>
              <c:numCache>
                <c:formatCode>0.0</c:formatCode>
                <c:ptCount val="5"/>
                <c:pt idx="0">
                  <c:v>115.1</c:v>
                </c:pt>
                <c:pt idx="1">
                  <c:v>114</c:v>
                </c:pt>
                <c:pt idx="2">
                  <c:v>123.3</c:v>
                </c:pt>
                <c:pt idx="3">
                  <c:v>131.9</c:v>
                </c:pt>
                <c:pt idx="4">
                  <c:v>141</c:v>
                </c:pt>
              </c:numCache>
            </c:numRef>
          </c:val>
        </c:ser>
        <c:axId val="130373504"/>
        <c:axId val="130375040"/>
      </c:barChart>
      <c:catAx>
        <c:axId val="130373504"/>
        <c:scaling>
          <c:orientation val="minMax"/>
        </c:scaling>
        <c:axPos val="b"/>
        <c:tickLblPos val="nextTo"/>
        <c:crossAx val="130375040"/>
        <c:crosses val="autoZero"/>
        <c:auto val="1"/>
        <c:lblAlgn val="ctr"/>
        <c:lblOffset val="100"/>
      </c:catAx>
      <c:valAx>
        <c:axId val="130375040"/>
        <c:scaling>
          <c:orientation val="minMax"/>
        </c:scaling>
        <c:axPos val="l"/>
        <c:majorGridlines/>
        <c:numFmt formatCode="0.0" sourceLinked="1"/>
        <c:tickLblPos val="nextTo"/>
        <c:crossAx val="130373504"/>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18"/>
          <c:y val="7.4548724584914336E-2"/>
          <c:w val="0.79930336832895732"/>
          <c:h val="0.79822506561679785"/>
        </c:manualLayout>
      </c:layout>
      <c:area3DChart>
        <c:grouping val="stacked"/>
        <c:ser>
          <c:idx val="0"/>
          <c:order val="0"/>
          <c:dLbls>
            <c:dLbl>
              <c:idx val="0"/>
              <c:layout>
                <c:manualLayout>
                  <c:x val="-6.9716287646109307E-3"/>
                  <c:y val="-0.21702684493724636"/>
                </c:manualLayout>
              </c:layout>
              <c:showVal val="1"/>
            </c:dLbl>
            <c:dLbl>
              <c:idx val="1"/>
              <c:layout>
                <c:manualLayout>
                  <c:x val="-3.1372603914322568E-2"/>
                  <c:y val="-0.24934999205555949"/>
                </c:manualLayout>
              </c:layout>
              <c:showVal val="1"/>
            </c:dLbl>
            <c:dLbl>
              <c:idx val="2"/>
              <c:layout>
                <c:manualLayout>
                  <c:x val="-1.0457443146916373E-2"/>
                  <c:y val="-0.27243795428292605"/>
                </c:manualLayout>
              </c:layout>
              <c:showVal val="1"/>
            </c:dLbl>
            <c:dLbl>
              <c:idx val="3"/>
              <c:layout>
                <c:manualLayout>
                  <c:x val="-2.4400700676138202E-2"/>
                  <c:y val="-0.28167313917387282"/>
                </c:manualLayout>
              </c:layout>
              <c:showVal val="1"/>
            </c:dLbl>
            <c:dLbl>
              <c:idx val="4"/>
              <c:layout>
                <c:manualLayout>
                  <c:x val="-1.0457443146916373E-2"/>
                  <c:y val="-0.30014350895576608"/>
                </c:manualLayout>
              </c:layout>
              <c:showVal val="1"/>
            </c:dLbl>
            <c:showVal val="1"/>
          </c:dLbls>
          <c:cat>
            <c:strRef>
              <c:f>Соцэконом!$A$61:$E$61</c:f>
              <c:strCache>
                <c:ptCount val="5"/>
                <c:pt idx="0">
                  <c:v>2019г.</c:v>
                </c:pt>
                <c:pt idx="1">
                  <c:v>2020г.</c:v>
                </c:pt>
                <c:pt idx="2">
                  <c:v>2021г.</c:v>
                </c:pt>
                <c:pt idx="3">
                  <c:v>2022г.</c:v>
                </c:pt>
                <c:pt idx="4">
                  <c:v>2023г.</c:v>
                </c:pt>
              </c:strCache>
            </c:strRef>
          </c:cat>
          <c:val>
            <c:numRef>
              <c:f>Соцэконом!$A$62:$E$62</c:f>
              <c:numCache>
                <c:formatCode>0.0</c:formatCode>
                <c:ptCount val="5"/>
                <c:pt idx="0">
                  <c:v>6189</c:v>
                </c:pt>
                <c:pt idx="1">
                  <c:v>6758.2</c:v>
                </c:pt>
                <c:pt idx="2">
                  <c:v>7225.5</c:v>
                </c:pt>
                <c:pt idx="3">
                  <c:v>7725.1</c:v>
                </c:pt>
                <c:pt idx="4">
                  <c:v>8299</c:v>
                </c:pt>
              </c:numCache>
            </c:numRef>
          </c:val>
        </c:ser>
        <c:axId val="130391040"/>
        <c:axId val="130409216"/>
        <c:axId val="0"/>
      </c:area3DChart>
      <c:catAx>
        <c:axId val="130391040"/>
        <c:scaling>
          <c:orientation val="minMax"/>
        </c:scaling>
        <c:axPos val="b"/>
        <c:tickLblPos val="nextTo"/>
        <c:crossAx val="130409216"/>
        <c:crosses val="autoZero"/>
        <c:auto val="1"/>
        <c:lblAlgn val="ctr"/>
        <c:lblOffset val="100"/>
      </c:catAx>
      <c:valAx>
        <c:axId val="130409216"/>
        <c:scaling>
          <c:orientation val="minMax"/>
        </c:scaling>
        <c:axPos val="l"/>
        <c:majorGridlines/>
        <c:numFmt formatCode="0.0" sourceLinked="1"/>
        <c:tickLblPos val="nextTo"/>
        <c:crossAx val="130391040"/>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manualLayout>
          <c:layoutTarget val="inner"/>
          <c:xMode val="edge"/>
          <c:yMode val="edge"/>
          <c:x val="9.8766185476815566E-2"/>
          <c:y val="7.4548702245552642E-2"/>
          <c:w val="0.8567893700787419"/>
          <c:h val="0.79822506561679785"/>
        </c:manualLayout>
      </c:layout>
      <c:barChart>
        <c:barDir val="col"/>
        <c:grouping val="clustered"/>
        <c:ser>
          <c:idx val="0"/>
          <c:order val="0"/>
          <c:dLbls>
            <c:txPr>
              <a:bodyPr/>
              <a:lstStyle/>
              <a:p>
                <a:pPr>
                  <a:defRPr b="1"/>
                </a:pPr>
                <a:endParaRPr lang="ru-RU"/>
              </a:p>
            </c:txPr>
            <c:showVal val="1"/>
          </c:dLbls>
          <c:cat>
            <c:strRef>
              <c:f>'сред зп'!$A$3:$E$3</c:f>
              <c:strCache>
                <c:ptCount val="5"/>
                <c:pt idx="0">
                  <c:v>2019г.</c:v>
                </c:pt>
                <c:pt idx="1">
                  <c:v>2020г.</c:v>
                </c:pt>
                <c:pt idx="2">
                  <c:v>2021г.</c:v>
                </c:pt>
                <c:pt idx="3">
                  <c:v>2022г.</c:v>
                </c:pt>
                <c:pt idx="4">
                  <c:v>2023г.</c:v>
                </c:pt>
              </c:strCache>
            </c:strRef>
          </c:cat>
          <c:val>
            <c:numRef>
              <c:f>'сред зп'!$A$4:$E$4</c:f>
              <c:numCache>
                <c:formatCode>0.0</c:formatCode>
                <c:ptCount val="5"/>
                <c:pt idx="0" formatCode="General">
                  <c:v>23.2</c:v>
                </c:pt>
                <c:pt idx="1">
                  <c:v>26.4</c:v>
                </c:pt>
                <c:pt idx="2" formatCode="General">
                  <c:v>28.6</c:v>
                </c:pt>
                <c:pt idx="3" formatCode="General">
                  <c:v>30.8</c:v>
                </c:pt>
                <c:pt idx="4" formatCode="General">
                  <c:v>33.300000000000004</c:v>
                </c:pt>
              </c:numCache>
            </c:numRef>
          </c:val>
        </c:ser>
        <c:axId val="131098112"/>
        <c:axId val="131099648"/>
      </c:barChart>
      <c:catAx>
        <c:axId val="131098112"/>
        <c:scaling>
          <c:orientation val="minMax"/>
        </c:scaling>
        <c:axPos val="b"/>
        <c:tickLblPos val="nextTo"/>
        <c:crossAx val="131099648"/>
        <c:crosses val="autoZero"/>
        <c:auto val="1"/>
        <c:lblAlgn val="ctr"/>
        <c:lblOffset val="100"/>
      </c:catAx>
      <c:valAx>
        <c:axId val="131099648"/>
        <c:scaling>
          <c:orientation val="minMax"/>
        </c:scaling>
        <c:axPos val="l"/>
        <c:majorGridlines/>
        <c:numFmt formatCode="General" sourceLinked="1"/>
        <c:tickLblPos val="nextTo"/>
        <c:crossAx val="131098112"/>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2021 год </c:v>
                </c:pt>
                <c:pt idx="1">
                  <c:v>План на 2022 год </c:v>
                </c:pt>
                <c:pt idx="2">
                  <c:v>План на 2023 год </c:v>
                </c:pt>
              </c:strCache>
            </c:strRef>
          </c:cat>
          <c:val>
            <c:numRef>
              <c:f>'Табл 2 '!$B$5:$D$5</c:f>
              <c:numCache>
                <c:formatCode>#,##0.0</c:formatCode>
                <c:ptCount val="3"/>
                <c:pt idx="0">
                  <c:v>248307.19999999998</c:v>
                </c:pt>
                <c:pt idx="1">
                  <c:v>255575.00000000003</c:v>
                </c:pt>
                <c:pt idx="2">
                  <c:v>267919</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2021 год </c:v>
                </c:pt>
                <c:pt idx="1">
                  <c:v>План на 2022 год </c:v>
                </c:pt>
                <c:pt idx="2">
                  <c:v>План на 2023 год </c:v>
                </c:pt>
              </c:strCache>
            </c:strRef>
          </c:cat>
          <c:val>
            <c:numRef>
              <c:f>'Табл 2 '!$B$6:$D$6</c:f>
              <c:numCache>
                <c:formatCode>#,##0.0</c:formatCode>
                <c:ptCount val="3"/>
                <c:pt idx="0">
                  <c:v>700205</c:v>
                </c:pt>
                <c:pt idx="1">
                  <c:v>670622.69999999879</c:v>
                </c:pt>
                <c:pt idx="2">
                  <c:v>671144.6</c:v>
                </c:pt>
              </c:numCache>
            </c:numRef>
          </c:val>
        </c:ser>
        <c:shape val="cylinder"/>
        <c:axId val="130291584"/>
        <c:axId val="130293120"/>
        <c:axId val="96601408"/>
      </c:bar3DChart>
      <c:catAx>
        <c:axId val="130291584"/>
        <c:scaling>
          <c:orientation val="minMax"/>
        </c:scaling>
        <c:axPos val="b"/>
        <c:tickLblPos val="nextTo"/>
        <c:crossAx val="130293120"/>
        <c:crosses val="autoZero"/>
        <c:auto val="1"/>
        <c:lblAlgn val="ctr"/>
        <c:lblOffset val="100"/>
      </c:catAx>
      <c:valAx>
        <c:axId val="130293120"/>
        <c:scaling>
          <c:orientation val="minMax"/>
        </c:scaling>
        <c:axPos val="l"/>
        <c:majorGridlines/>
        <c:numFmt formatCode="#,##0.0" sourceLinked="1"/>
        <c:tickLblPos val="nextTo"/>
        <c:crossAx val="130291584"/>
        <c:crosses val="autoZero"/>
        <c:crossBetween val="between"/>
      </c:valAx>
      <c:serAx>
        <c:axId val="96601408"/>
        <c:scaling>
          <c:orientation val="minMax"/>
        </c:scaling>
        <c:axPos val="b"/>
        <c:tickLblPos val="nextTo"/>
        <c:crossAx val="130293120"/>
        <c:crosses val="autoZero"/>
      </c:serAx>
    </c:plotArea>
    <c:legend>
      <c:legendPos val="r"/>
      <c:layout>
        <c:manualLayout>
          <c:xMode val="edge"/>
          <c:yMode val="edge"/>
          <c:x val="0.65952712695531279"/>
          <c:y val="0.10234211065750129"/>
          <c:w val="0.22073592230832659"/>
          <c:h val="0.76799095875106205"/>
        </c:manualLayout>
      </c:layout>
      <c:txPr>
        <a:bodyPr/>
        <a:lstStyle/>
        <a:p>
          <a:pPr>
            <a:defRPr sz="1400"/>
          </a:pPr>
          <a:endParaRPr lang="ru-RU"/>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структура!$B$5</c:f>
              <c:strCache>
                <c:ptCount val="1"/>
                <c:pt idx="0">
                  <c:v>План на 2021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структура!$B$6:$B$16</c:f>
              <c:numCache>
                <c:formatCode>#,##0.0</c:formatCode>
                <c:ptCount val="11"/>
                <c:pt idx="0">
                  <c:v>129711.1</c:v>
                </c:pt>
                <c:pt idx="1">
                  <c:v>34424.5</c:v>
                </c:pt>
                <c:pt idx="2">
                  <c:v>3173</c:v>
                </c:pt>
                <c:pt idx="3">
                  <c:v>9078.7999999999902</c:v>
                </c:pt>
                <c:pt idx="4">
                  <c:v>419</c:v>
                </c:pt>
                <c:pt idx="5">
                  <c:v>50074</c:v>
                </c:pt>
                <c:pt idx="6">
                  <c:v>5170</c:v>
                </c:pt>
                <c:pt idx="7">
                  <c:v>5253.8</c:v>
                </c:pt>
                <c:pt idx="8">
                  <c:v>653</c:v>
                </c:pt>
                <c:pt idx="9">
                  <c:v>9600</c:v>
                </c:pt>
                <c:pt idx="10">
                  <c:v>750</c:v>
                </c:pt>
              </c:numCache>
            </c:numRef>
          </c:val>
        </c:ser>
        <c:ser>
          <c:idx val="1"/>
          <c:order val="1"/>
          <c:tx>
            <c:strRef>
              <c:f>структура!$C$5</c:f>
              <c:strCache>
                <c:ptCount val="1"/>
                <c:pt idx="0">
                  <c:v>План на 2022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структура!$C$6:$C$16</c:f>
              <c:numCache>
                <c:formatCode>#,##0.0</c:formatCode>
                <c:ptCount val="11"/>
                <c:pt idx="0">
                  <c:v>139797.20000000001</c:v>
                </c:pt>
                <c:pt idx="1">
                  <c:v>36748.9</c:v>
                </c:pt>
                <c:pt idx="2">
                  <c:v>0</c:v>
                </c:pt>
                <c:pt idx="3">
                  <c:v>9578.2000000000007</c:v>
                </c:pt>
                <c:pt idx="4">
                  <c:v>419</c:v>
                </c:pt>
                <c:pt idx="5">
                  <c:v>50074</c:v>
                </c:pt>
                <c:pt idx="6">
                  <c:v>5175</c:v>
                </c:pt>
                <c:pt idx="7">
                  <c:v>5253.5</c:v>
                </c:pt>
                <c:pt idx="8">
                  <c:v>679.2</c:v>
                </c:pt>
                <c:pt idx="9">
                  <c:v>7100</c:v>
                </c:pt>
                <c:pt idx="10">
                  <c:v>750</c:v>
                </c:pt>
              </c:numCache>
            </c:numRef>
          </c:val>
        </c:ser>
        <c:ser>
          <c:idx val="2"/>
          <c:order val="2"/>
          <c:tx>
            <c:strRef>
              <c:f>структура!$D$5</c:f>
              <c:strCache>
                <c:ptCount val="1"/>
                <c:pt idx="0">
                  <c:v>План на 2023 год </c:v>
                </c:pt>
              </c:strCache>
            </c:strRef>
          </c:tx>
          <c:cat>
            <c:strRef>
              <c:f>структура!$A$6:$A$16</c:f>
              <c:strCache>
                <c:ptCount val="11"/>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Транспортный налог</c:v>
                </c:pt>
                <c:pt idx="6">
                  <c:v>Государственная пошлина</c:v>
                </c:pt>
                <c:pt idx="7">
                  <c:v>Доходы от использования муниципального имущества</c:v>
                </c:pt>
                <c:pt idx="8">
                  <c:v>Платежи при пользовании природными ресурсами</c:v>
                </c:pt>
                <c:pt idx="9">
                  <c:v>Доходы от продажи материальных и нематериальных активов</c:v>
                </c:pt>
                <c:pt idx="10">
                  <c:v>Штрафы, санкции, возмещение ущерба</c:v>
                </c:pt>
              </c:strCache>
            </c:strRef>
          </c:cat>
          <c:val>
            <c:numRef>
              <c:f>структура!$D$6:$D$16</c:f>
              <c:numCache>
                <c:formatCode>#,##0.0</c:formatCode>
                <c:ptCount val="11"/>
                <c:pt idx="0">
                  <c:v>150388.1</c:v>
                </c:pt>
                <c:pt idx="1">
                  <c:v>37895.300000000003</c:v>
                </c:pt>
                <c:pt idx="2">
                  <c:v>0</c:v>
                </c:pt>
                <c:pt idx="3">
                  <c:v>10152.79999999999</c:v>
                </c:pt>
                <c:pt idx="4">
                  <c:v>419</c:v>
                </c:pt>
                <c:pt idx="5">
                  <c:v>50074</c:v>
                </c:pt>
                <c:pt idx="6">
                  <c:v>5180</c:v>
                </c:pt>
                <c:pt idx="7">
                  <c:v>5253.5</c:v>
                </c:pt>
                <c:pt idx="8">
                  <c:v>706.3</c:v>
                </c:pt>
                <c:pt idx="9">
                  <c:v>7100</c:v>
                </c:pt>
                <c:pt idx="10">
                  <c:v>750</c:v>
                </c:pt>
              </c:numCache>
            </c:numRef>
          </c:val>
        </c:ser>
        <c:axId val="130334080"/>
        <c:axId val="130344064"/>
      </c:barChart>
      <c:dateAx>
        <c:axId val="130334080"/>
        <c:scaling>
          <c:orientation val="minMax"/>
        </c:scaling>
        <c:axPos val="b"/>
        <c:tickLblPos val="nextTo"/>
        <c:crossAx val="130344064"/>
        <c:crosses val="autoZero"/>
        <c:lblOffset val="100"/>
        <c:baseTimeUnit val="days"/>
      </c:dateAx>
      <c:valAx>
        <c:axId val="130344064"/>
        <c:scaling>
          <c:orientation val="minMax"/>
        </c:scaling>
        <c:axPos val="l"/>
        <c:majorGridlines/>
        <c:numFmt formatCode="#,##0.0" sourceLinked="1"/>
        <c:tickLblPos val="nextTo"/>
        <c:crossAx val="130334080"/>
        <c:crosses val="autoZero"/>
        <c:crossBetween val="between"/>
      </c:valAx>
    </c:plotArea>
    <c:legend>
      <c:legendPos val="r"/>
      <c:layout>
        <c:manualLayout>
          <c:xMode val="edge"/>
          <c:yMode val="edge"/>
          <c:x val="0.8489565553322358"/>
          <c:y val="5.9984202668501067E-2"/>
          <c:w val="0.14783673026229407"/>
          <c:h val="0.39682786387509456"/>
        </c:manualLayout>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                                                                </a:t>
            </a:r>
          </a:p>
        </c:rich>
      </c:tx>
      <c:layout/>
    </c:title>
    <c:plotArea>
      <c:layout>
        <c:manualLayout>
          <c:layoutTarget val="inner"/>
          <c:xMode val="edge"/>
          <c:yMode val="edge"/>
          <c:x val="9.8111460348676363E-2"/>
          <c:y val="0.14256493647805321"/>
          <c:w val="0.51150265799042949"/>
          <c:h val="0.75950227019538585"/>
        </c:manualLayout>
      </c:layout>
      <c:pieChart>
        <c:varyColors val="1"/>
        <c:firstSliceAng val="0"/>
      </c:pie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64834471849716135"/>
          <c:y val="8.2284923617020653E-2"/>
          <c:w val="0.30621254668275388"/>
          <c:h val="0.57364980557719869"/>
        </c:manualLayout>
      </c:layout>
      <c:txPr>
        <a:bodyPr/>
        <a:lstStyle/>
        <a:p>
          <a:pPr>
            <a:defRPr sz="1100" b="1">
              <a:latin typeface="Times New Roman" pitchFamily="18" charset="0"/>
              <a:cs typeface="Times New Roman" pitchFamily="18" charset="0"/>
            </a:defRPr>
          </a:pPr>
          <a:endParaRPr lang="ru-RU"/>
        </a:p>
      </c:txPr>
    </c:legend>
    <c:plotVisOnly val="1"/>
  </c:chart>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endParaRPr lang="ru-RU"/>
          </a:p>
          <a:p>
            <a:pPr>
              <a:defRPr/>
            </a:pPr>
            <a:endParaRPr lang="ru-RU"/>
          </a:p>
        </c:rich>
      </c:tx>
      <c:layout/>
    </c:title>
    <c:plotArea>
      <c:layout>
        <c:manualLayout>
          <c:layoutTarget val="inner"/>
          <c:xMode val="edge"/>
          <c:yMode val="edge"/>
          <c:x val="0.19579283826088811"/>
          <c:y val="0.19186176670218102"/>
          <c:w val="0.34877108899227388"/>
          <c:h val="0.74866236016855581"/>
        </c:manualLayout>
      </c:layout>
      <c:pieChart>
        <c:varyColors val="1"/>
        <c:ser>
          <c:idx val="0"/>
          <c:order val="0"/>
          <c:tx>
            <c:strRef>
              <c:f>'Налоговые  2019 - 2021'!$B$7</c:f>
              <c:strCache>
                <c:ptCount val="1"/>
                <c:pt idx="0">
                  <c:v>План на 2021 год </c:v>
                </c:pt>
              </c:strCache>
            </c:strRef>
          </c:tx>
          <c:dLbls>
            <c:dLbl>
              <c:idx val="0"/>
              <c:layout>
                <c:manualLayout>
                  <c:x val="-0.15757383072211875"/>
                  <c:y val="-7.7251365136690897E-2"/>
                </c:manualLayout>
              </c:layout>
              <c:showCatName val="1"/>
              <c:showPercent val="1"/>
            </c:dLbl>
            <c:dLbl>
              <c:idx val="2"/>
              <c:layout>
                <c:manualLayout>
                  <c:x val="-4.6598721025897016E-2"/>
                  <c:y val="8.2999045573848726E-2"/>
                </c:manualLayout>
              </c:layout>
              <c:showCatName val="1"/>
              <c:showPercent val="1"/>
            </c:dLbl>
            <c:dLbl>
              <c:idx val="5"/>
              <c:layout>
                <c:manualLayout>
                  <c:x val="-1.5780621719635408E-2"/>
                  <c:y val="-2.9073049029291261E-2"/>
                </c:manualLayout>
              </c:layout>
              <c:showCatName val="1"/>
              <c:showPercent val="1"/>
            </c:dLbl>
            <c:showCatName val="1"/>
            <c:showPercent val="1"/>
            <c:showLeaderLines val="1"/>
          </c:dLbls>
          <c:cat>
            <c:strRef>
              <c:f>'Налоговые  2019 - 2021'!$A$8:$A$14</c:f>
              <c:strCache>
                <c:ptCount val="7"/>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транспортный налог</c:v>
                </c:pt>
                <c:pt idx="6">
                  <c:v>Государственная пошлина</c:v>
                </c:pt>
              </c:strCache>
            </c:strRef>
          </c:cat>
          <c:val>
            <c:numRef>
              <c:f>'Налоговые  2019 - 2021'!$B$8:$B$14</c:f>
              <c:numCache>
                <c:formatCode>#,##0.0</c:formatCode>
                <c:ptCount val="7"/>
                <c:pt idx="0">
                  <c:v>129711.1</c:v>
                </c:pt>
                <c:pt idx="1">
                  <c:v>34424.5</c:v>
                </c:pt>
                <c:pt idx="2">
                  <c:v>3173</c:v>
                </c:pt>
                <c:pt idx="3">
                  <c:v>9078.7999999999902</c:v>
                </c:pt>
                <c:pt idx="4">
                  <c:v>419</c:v>
                </c:pt>
                <c:pt idx="5">
                  <c:v>50074</c:v>
                </c:pt>
                <c:pt idx="6">
                  <c:v>5170</c:v>
                </c:pt>
              </c:numCache>
            </c:numRef>
          </c:val>
        </c:ser>
        <c:firstSliceAng val="0"/>
      </c:pieChart>
    </c:plotArea>
    <c:legend>
      <c:legendPos val="r"/>
      <c:layout>
        <c:manualLayout>
          <c:xMode val="edge"/>
          <c:yMode val="edge"/>
          <c:x val="0.59550355329271609"/>
          <c:y val="9.3262906157046577E-2"/>
          <c:w val="0.36007205008739301"/>
          <c:h val="0.85758964093407652"/>
        </c:manualLayout>
      </c:layout>
    </c:legend>
    <c:plotVisOnly val="1"/>
  </c:chart>
  <c:txPr>
    <a:bodyPr/>
    <a:lstStyle/>
    <a:p>
      <a:pPr>
        <a:defRPr sz="12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C67EFD1-2759-41A2-894B-B20D194AA49C}" type="datetimeFigureOut">
              <a:rPr lang="ru-RU" smtClean="0"/>
              <a:pPr/>
              <a:t>23.11.2020</a:t>
            </a:fld>
            <a:endParaRPr lang="ru-RU" dirty="0"/>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23.11.2020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3"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2021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2022 и 2023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проекта решения Собрания Пугачевского муниципального района Саратовской области                    «О бюджете Пугачевского муниципального района </a:t>
            </a: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2021 год и на плановый период 2022 и 2023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o="urn:schemas-microsoft-com:office:office" xmlns:v="urn:schemas-microsoft-com:vml" xmlns:w10="urn:schemas-microsoft-com:office:word" xmlns:w="http://schemas.openxmlformats.org/wordprocessingml/2006/main" xmlns:a14="http://schemas.microsoft.com/office/drawing/2010/main" xmlns:mc="http://schemas.openxmlformats.org/markup-compatibility/2006" xmlns="" xmlns:pic="http://schemas.openxmlformats.org/drawingml/2006/picture" xmlns:lc="http://schemas.openxmlformats.org/drawingml/2006/lockedCanvas"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Диаграмма 9"/>
          <p:cNvGraphicFramePr/>
          <p:nvPr/>
        </p:nvGraphicFramePr>
        <p:xfrm>
          <a:off x="571472" y="2428868"/>
          <a:ext cx="4000528" cy="44291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10"/>
          <p:cNvGraphicFramePr/>
          <p:nvPr/>
        </p:nvGraphicFramePr>
        <p:xfrm>
          <a:off x="5000628" y="2428868"/>
          <a:ext cx="3786214" cy="44291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571472" y="1142984"/>
          <a:ext cx="4214842" cy="55721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Диаграмма 9"/>
          <p:cNvGraphicFramePr/>
          <p:nvPr/>
        </p:nvGraphicFramePr>
        <p:xfrm>
          <a:off x="5072066" y="1357298"/>
          <a:ext cx="3643338" cy="550070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2019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2023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en-US" sz="1400" dirty="0">
                          <a:latin typeface="Times New Roman"/>
                          <a:ea typeface="Times New Roman"/>
                        </a:rPr>
                        <a:t>58 223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57 932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57 642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57 354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57 067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10 210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138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037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9 987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31 709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573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415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258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102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16 304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221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140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059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15 978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6" name="Диаграмма 5"/>
          <p:cNvGraphicFramePr/>
          <p:nvPr/>
        </p:nvGraphicFramePr>
        <p:xfrm>
          <a:off x="500034" y="785794"/>
          <a:ext cx="8143932" cy="19288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85752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600" b="1" i="0"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600" b="1" i="0" dirty="0">
                          <a:latin typeface="Times New Roman"/>
                          <a:ea typeface="Times New Roman"/>
                          <a:cs typeface="Times New Roman"/>
                        </a:rPr>
                        <a:t>Публичные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600" b="1" i="0" dirty="0">
                          <a:latin typeface="Times New Roman"/>
                          <a:ea typeface="Times New Roman"/>
                          <a:cs typeface="Times New Roman"/>
                        </a:rPr>
                        <a:t>Гражданско-правовые</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2700234"/>
        </p:xfrm>
        <a:graphic>
          <a:graphicData uri="http://schemas.openxmlformats.org/drawingml/2006/table">
            <a:tbl>
              <a:tblPr/>
              <a:tblGrid>
                <a:gridCol w="2714644"/>
                <a:gridCol w="1000132"/>
                <a:gridCol w="1428760"/>
                <a:gridCol w="1083960"/>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2019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Уточненный план на 2020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Бюджет </a:t>
                      </a:r>
                      <a:r>
                        <a:rPr lang="ru-RU" sz="1400" b="1" baseline="0" dirty="0" smtClean="0">
                          <a:latin typeface="Times New Roman"/>
                          <a:ea typeface="Times New Roman"/>
                        </a:rPr>
                        <a:t> </a:t>
                      </a:r>
                      <a:r>
                        <a:rPr lang="ru-RU" sz="1400" b="1" dirty="0" smtClean="0">
                          <a:latin typeface="Times New Roman"/>
                          <a:ea typeface="Times New Roman"/>
                        </a:rPr>
                        <a:t>на 2021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2023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1 067 637,2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1 007 461,3</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948 512,2</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926 197,7</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939 063,6</a:t>
                      </a:r>
                      <a:endParaRPr lang="ru-RU" sz="1400" b="1"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b="0" i="1" dirty="0">
                          <a:latin typeface="Times New Roman"/>
                          <a:ea typeface="Times New Roman"/>
                        </a:rPr>
                        <a:t>Налоговые и неналоговые доходы</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214 900,1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207  589,7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248 307,2</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255 575,0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267 919,0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b="0" i="1" dirty="0">
                          <a:latin typeface="Times New Roman"/>
                          <a:ea typeface="Times New Roman"/>
                        </a:rPr>
                        <a:t>Безвозмездные поступления</a:t>
                      </a:r>
                      <a:endParaRPr lang="ru-RU" sz="1400" b="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852 737,1</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799 871,6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700 205,0</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670 622,7</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0" dirty="0" smtClean="0">
                          <a:solidFill>
                            <a:schemeClr val="tx1"/>
                          </a:solidFill>
                          <a:latin typeface="Times New Roman"/>
                          <a:ea typeface="Times New Roman"/>
                        </a:rPr>
                        <a:t>671 144,6</a:t>
                      </a:r>
                      <a:endParaRPr lang="ru-RU" sz="1400" b="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1 047 465,7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1 023 605,6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948 769,3</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879 198,2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919 063,6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20 171,5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-16 144,3</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-257,1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-20 171,5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16 144,3</a:t>
                      </a: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257,1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-20 000,0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2019– 2023годы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2021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a:t>
            </a: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Финансовое  </a:t>
            </a: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Путина Ольга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Михайловна,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214290"/>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1043607" y="692694"/>
          <a:ext cx="7488833" cy="5499802"/>
        </p:xfrm>
        <a:graphic>
          <a:graphicData uri="http://schemas.openxmlformats.org/drawingml/2006/table">
            <a:tbl>
              <a:tblPr/>
              <a:tblGrid>
                <a:gridCol w="3370707"/>
                <a:gridCol w="996557"/>
                <a:gridCol w="1040523"/>
                <a:gridCol w="1040523"/>
                <a:gridCol w="1040523"/>
              </a:tblGrid>
              <a:tr h="407203">
                <a:tc rowSpan="2">
                  <a:txBody>
                    <a:bodyPr/>
                    <a:lstStyle/>
                    <a:p>
                      <a:pPr algn="ctr" fontAlgn="b"/>
                      <a:r>
                        <a:rPr lang="ru-RU" sz="1200" b="0" i="0" u="none" strike="noStrike" dirty="0">
                          <a:solidFill>
                            <a:srgbClr val="000000"/>
                          </a:solidFill>
                          <a:latin typeface="Calibri"/>
                        </a:rPr>
                        <a:t> </a:t>
                      </a:r>
                    </a:p>
                  </a:txBody>
                  <a:tcPr marL="5818" marR="5818" marT="58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200" b="1" i="0" u="none" strike="noStrike">
                          <a:solidFill>
                            <a:srgbClr val="000000"/>
                          </a:solidFill>
                          <a:latin typeface="Times New Roman"/>
                        </a:rPr>
                        <a:t>Исполнено за 2019 год</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200" b="1" i="0" u="none" strike="noStrike">
                          <a:solidFill>
                            <a:srgbClr val="000000"/>
                          </a:solidFill>
                          <a:latin typeface="Times New Roman"/>
                        </a:rPr>
                        <a:t> Проект решения о бюджете на 2021 год и плановый период 2022-2023 годы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74626">
                <a:tc vMerge="1">
                  <a:txBody>
                    <a:bodyPr/>
                    <a:lstStyle/>
                    <a:p>
                      <a:endParaRPr lang="ru-RU"/>
                    </a:p>
                  </a:txBody>
                  <a:tcPr/>
                </a:tc>
                <a:tc vMerge="1">
                  <a:txBody>
                    <a:bodyPr/>
                    <a:lstStyle/>
                    <a:p>
                      <a:endParaRPr lang="ru-RU"/>
                    </a:p>
                  </a:txBody>
                  <a:tcPr/>
                </a:tc>
                <a:tc>
                  <a:txBody>
                    <a:bodyPr/>
                    <a:lstStyle/>
                    <a:p>
                      <a:pPr algn="ctr" fontAlgn="ctr"/>
                      <a:r>
                        <a:rPr lang="ru-RU" sz="1200" b="1" i="0" u="none" strike="noStrike">
                          <a:solidFill>
                            <a:srgbClr val="000000"/>
                          </a:solidFill>
                          <a:latin typeface="Times New Roman"/>
                        </a:rPr>
                        <a:t>План на 2021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a:solidFill>
                            <a:srgbClr val="000000"/>
                          </a:solidFill>
                          <a:latin typeface="Times New Roman"/>
                        </a:rPr>
                        <a:t>План на 2022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1" i="0" u="none" strike="noStrike">
                          <a:solidFill>
                            <a:srgbClr val="000000"/>
                          </a:solidFill>
                          <a:latin typeface="Times New Roman"/>
                        </a:rPr>
                        <a:t>План на 2023 год </a:t>
                      </a:r>
                    </a:p>
                  </a:txBody>
                  <a:tcPr marL="5818" marR="5818" marT="58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19890">
                <a:tc>
                  <a:txBody>
                    <a:bodyPr/>
                    <a:lstStyle/>
                    <a:p>
                      <a:pPr algn="l" fontAlgn="ctr"/>
                      <a:r>
                        <a:rPr lang="ru-RU" sz="1200" b="1" i="0" u="none" strike="noStrike" dirty="0">
                          <a:solidFill>
                            <a:srgbClr val="000000"/>
                          </a:solidFill>
                          <a:latin typeface="Times New Roman"/>
                        </a:rPr>
                        <a:t>Налоговые, неналоговые доходы всего</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214 900,1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248 307,2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255 575,0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267 919,0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3602">
                <a:tc>
                  <a:txBody>
                    <a:bodyPr/>
                    <a:lstStyle/>
                    <a:p>
                      <a:pPr algn="l" fontAlgn="ctr"/>
                      <a:r>
                        <a:rPr lang="ru-RU" sz="1200" b="1" i="0" u="none" strike="noStrike" dirty="0">
                          <a:solidFill>
                            <a:srgbClr val="000000"/>
                          </a:solidFill>
                          <a:latin typeface="Times New Roman"/>
                        </a:rPr>
                        <a:t>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192 628,1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232 050,4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241 792,3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254 109,2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3602">
                <a:tc>
                  <a:txBody>
                    <a:bodyPr/>
                    <a:lstStyle/>
                    <a:p>
                      <a:pPr algn="l" fontAlgn="t"/>
                      <a:r>
                        <a:rPr lang="ru-RU" sz="1200" b="0" i="0" u="none" strike="noStrike" dirty="0">
                          <a:solidFill>
                            <a:srgbClr val="000000"/>
                          </a:solidFill>
                          <a:latin typeface="Times New Roman"/>
                        </a:rPr>
                        <a:t>Налог на доходы физических лиц</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115 246,5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132</a:t>
                      </a:r>
                      <a:r>
                        <a:rPr lang="ru-RU" sz="1200" b="0" i="0" u="none" strike="noStrike" baseline="0" dirty="0" smtClean="0">
                          <a:solidFill>
                            <a:srgbClr val="000000"/>
                          </a:solidFill>
                          <a:latin typeface="Times New Roman"/>
                        </a:rPr>
                        <a:t> 135,6</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139 797,2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150 388,1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Акцизы на нефтепродукты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32 883,4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32 000,0</a:t>
                      </a:r>
                      <a:endParaRPr lang="ru-RU" sz="1200" b="0" i="0" u="none" strike="noStrike" dirty="0">
                        <a:solidFill>
                          <a:srgbClr val="000000"/>
                        </a:solidFill>
                        <a:latin typeface="Times New Roman"/>
                      </a:endParaRP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36 748,9</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37 895,3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Единый налог на вмененный доход</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20 127,8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3 173,0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Единый сельскохозяйственный налог</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18 834,1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9 078,8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9 578,2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10 152,8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178">
                <a:tc>
                  <a:txBody>
                    <a:bodyPr/>
                    <a:lstStyle/>
                    <a:p>
                      <a:pPr algn="l" fontAlgn="t"/>
                      <a:r>
                        <a:rPr lang="ru-RU" sz="1200" b="0" i="0" u="none" strike="noStrike" dirty="0">
                          <a:solidFill>
                            <a:srgbClr val="000000"/>
                          </a:solidFill>
                          <a:latin typeface="Times New Roman"/>
                        </a:rPr>
                        <a:t>Налог по патенту</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312,7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419,0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178">
                <a:tc>
                  <a:txBody>
                    <a:bodyPr/>
                    <a:lstStyle/>
                    <a:p>
                      <a:pPr algn="l" fontAlgn="t"/>
                      <a:r>
                        <a:rPr lang="ru-RU" sz="1200" b="0" i="0" u="none" strike="noStrike" dirty="0">
                          <a:solidFill>
                            <a:srgbClr val="000000"/>
                          </a:solidFill>
                          <a:latin typeface="Times New Roman"/>
                        </a:rPr>
                        <a:t>Транспортный налог</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50 074,0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602">
                <a:tc>
                  <a:txBody>
                    <a:bodyPr/>
                    <a:lstStyle/>
                    <a:p>
                      <a:pPr algn="l" fontAlgn="t"/>
                      <a:r>
                        <a:rPr lang="ru-RU" sz="1200" b="0" i="0" u="none" strike="noStrike" dirty="0">
                          <a:solidFill>
                            <a:srgbClr val="000000"/>
                          </a:solidFill>
                          <a:latin typeface="Times New Roman"/>
                        </a:rPr>
                        <a:t>Государственная пошлина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5 223,6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5 170,0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5 175,0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5 180,0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142">
                <a:tc>
                  <a:txBody>
                    <a:bodyPr/>
                    <a:lstStyle/>
                    <a:p>
                      <a:pPr algn="l" fontAlgn="ctr"/>
                      <a:r>
                        <a:rPr lang="ru-RU" sz="1200" b="1" i="0" u="none" strike="noStrike" dirty="0">
                          <a:solidFill>
                            <a:srgbClr val="000000"/>
                          </a:solidFill>
                          <a:latin typeface="Times New Roman"/>
                        </a:rPr>
                        <a:t>Неналоговые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22 272,0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16 256,8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13 782,7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13 809,8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36178">
                <a:tc>
                  <a:txBody>
                    <a:bodyPr/>
                    <a:lstStyle/>
                    <a:p>
                      <a:pPr algn="l" fontAlgn="t"/>
                      <a:r>
                        <a:rPr lang="ru-RU" sz="1200" b="0" i="0" u="none" strike="noStrike" dirty="0">
                          <a:solidFill>
                            <a:srgbClr val="000000"/>
                          </a:solidFill>
                          <a:latin typeface="Times New Roman"/>
                        </a:rPr>
                        <a:t>Доходы от использования имущества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5 631,4</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5 253,8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5 253,5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5 253,5</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371">
                <a:tc>
                  <a:txBody>
                    <a:bodyPr/>
                    <a:lstStyle/>
                    <a:p>
                      <a:pPr algn="l" fontAlgn="t"/>
                      <a:r>
                        <a:rPr lang="ru-RU" sz="1200" b="0" i="0" u="none" strike="noStrike" dirty="0">
                          <a:solidFill>
                            <a:srgbClr val="000000"/>
                          </a:solidFill>
                          <a:latin typeface="Times New Roman"/>
                        </a:rPr>
                        <a:t>Платежи при пользовании природными ресурсами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615,3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653,0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679,2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706,3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0916">
                <a:tc>
                  <a:txBody>
                    <a:bodyPr/>
                    <a:lstStyle/>
                    <a:p>
                      <a:pPr algn="l" fontAlgn="t"/>
                      <a:r>
                        <a:rPr lang="ru-RU" sz="1200" b="0" i="0" u="none" strike="noStrike" dirty="0">
                          <a:solidFill>
                            <a:srgbClr val="000000"/>
                          </a:solidFill>
                          <a:latin typeface="Times New Roman"/>
                        </a:rPr>
                        <a:t>Доходы от продажи материальных и нематериальных активов</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11 792,2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9 600,0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7 100,0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7 100,0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dirty="0">
                          <a:solidFill>
                            <a:srgbClr val="000000"/>
                          </a:solidFill>
                          <a:latin typeface="Times New Roman"/>
                        </a:rPr>
                        <a:t>Штрафы, санкции, возмещение ущерба</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4 233,1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Прочие неналоговые доходы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0071">
                <a:tc>
                  <a:txBody>
                    <a:bodyPr/>
                    <a:lstStyle/>
                    <a:p>
                      <a:pPr algn="l" fontAlgn="ctr"/>
                      <a:r>
                        <a:rPr lang="ru-RU" sz="1200" b="1" i="0" u="none" strike="noStrike">
                          <a:solidFill>
                            <a:srgbClr val="000000"/>
                          </a:solidFill>
                          <a:latin typeface="Times New Roman"/>
                        </a:rPr>
                        <a:t>БЕЗВОЗМЕЗДНЫЕ ПОСТУПЛЕНИЯ</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852 737,1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a:solidFill>
                            <a:srgbClr val="000000"/>
                          </a:solidFill>
                          <a:latin typeface="Times New Roman"/>
                        </a:rPr>
                        <a:t>700 205,0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670 622,7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671 144,6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1746">
                <a:tc>
                  <a:txBody>
                    <a:bodyPr/>
                    <a:lstStyle/>
                    <a:p>
                      <a:pPr algn="l" fontAlgn="t"/>
                      <a:r>
                        <a:rPr lang="ru-RU" sz="1200" b="0" i="0" u="none" strike="noStrike">
                          <a:solidFill>
                            <a:srgbClr val="000000"/>
                          </a:solidFill>
                          <a:latin typeface="Times New Roman"/>
                        </a:rPr>
                        <a:t>Дотации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202 281,6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183 734,6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153 534,8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148 738,7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Субсидии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142 604,0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33 513,8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33 513,8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33 513,8</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Субвенции</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487 088,3</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482 956,6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483 574,1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484 042,1</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746">
                <a:tc>
                  <a:txBody>
                    <a:bodyPr/>
                    <a:lstStyle/>
                    <a:p>
                      <a:pPr algn="l" fontAlgn="t"/>
                      <a:r>
                        <a:rPr lang="ru-RU" sz="1200" b="0" i="0" u="none" strike="noStrike">
                          <a:solidFill>
                            <a:srgbClr val="000000"/>
                          </a:solidFill>
                          <a:latin typeface="Times New Roman"/>
                        </a:rPr>
                        <a:t>Иные межбюджетные трансферты</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20 763,2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 </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4 850,0</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961">
                <a:tc>
                  <a:txBody>
                    <a:bodyPr/>
                    <a:lstStyle/>
                    <a:p>
                      <a:pPr algn="l" fontAlgn="ctr"/>
                      <a:r>
                        <a:rPr lang="ru-RU" sz="1200" b="1" i="0" u="none" strike="noStrike">
                          <a:solidFill>
                            <a:srgbClr val="000000"/>
                          </a:solidFill>
                          <a:latin typeface="Times New Roman"/>
                        </a:rPr>
                        <a:t>ВСЕГО ДОХОДОВ</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1 067 637,2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948 512,2</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926 197,7</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200" b="1" i="0" u="none" strike="noStrike" dirty="0">
                          <a:solidFill>
                            <a:srgbClr val="000000"/>
                          </a:solidFill>
                          <a:latin typeface="Times New Roman"/>
                        </a:rPr>
                        <a:t>939 063,6</a:t>
                      </a:r>
                    </a:p>
                  </a:txBody>
                  <a:tcPr marL="5818" marR="5818" marT="58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2021- 2023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755576" y="1196752"/>
          <a:ext cx="7848872" cy="51125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2021 – 2023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827584" y="1196753"/>
          <a:ext cx="7920880"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668557"/>
            <a:ext cx="8429684"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2021 год запланированы в объеме 232 050,4 тыс. рублей или 12,3 процентов от общего объема доходов.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2021 году по отношению к 2020 году на 8,2 процентов. В проекте бюджета Пугачевского муниципального района налог на доходы физических лиц планируется в объеме  132 135,6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2021 году планируется в сумме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9078,8</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2022 году – в размере 9578,2 тыс.рублей, в 2023 году 10152,8 тыс.рублей.</a:t>
            </a: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С 1 января 2021 года действие </a:t>
            </a:r>
            <a:r>
              <a:rPr kumimoji="0" lang="ru-RU"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единого налога на вмененный доход </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прекращается. В бюджет муниципального района поступит сумма налога за 4 квартал 2020 года и погашение задолженности прошлых лет</a:t>
            </a:r>
            <a:r>
              <a:rPr lang="ru-RU" sz="1600" dirty="0" smtClean="0">
                <a:latin typeface="Times New Roman" pitchFamily="18" charset="0"/>
                <a:ea typeface="Times New Roman" pitchFamily="18" charset="0"/>
                <a:cs typeface="Times New Roman" pitchFamily="18" charset="0"/>
              </a:rPr>
              <a:t>. Также с 1 января 2021 года в бюджет муниципального района будет поступать </a:t>
            </a:r>
            <a:r>
              <a:rPr lang="ru-RU" sz="1600" b="1" dirty="0" smtClean="0">
                <a:latin typeface="Times New Roman" pitchFamily="18" charset="0"/>
                <a:ea typeface="Times New Roman" pitchFamily="18" charset="0"/>
                <a:cs typeface="Times New Roman" pitchFamily="18" charset="0"/>
              </a:rPr>
              <a:t>транспортный налог</a:t>
            </a:r>
            <a:r>
              <a:rPr lang="ru-RU" sz="1600" dirty="0" smtClean="0">
                <a:latin typeface="Times New Roman" pitchFamily="18" charset="0"/>
                <a:ea typeface="Times New Roman" pitchFamily="18" charset="0"/>
                <a:cs typeface="Times New Roman" pitchFamily="18" charset="0"/>
              </a:rPr>
              <a:t>. Поступление транспортного налога планируется в размере 50074,0 тыс.рублей. Налогообложение по </a:t>
            </a:r>
            <a:r>
              <a:rPr lang="ru-RU" sz="1600" b="1" dirty="0" smtClean="0">
                <a:latin typeface="Times New Roman" pitchFamily="18" charset="0"/>
                <a:ea typeface="Times New Roman" pitchFamily="18" charset="0"/>
                <a:cs typeface="Times New Roman" pitchFamily="18" charset="0"/>
              </a:rPr>
              <a:t>патенту</a:t>
            </a:r>
            <a:r>
              <a:rPr lang="ru-RU" sz="1600" dirty="0" smtClean="0">
                <a:latin typeface="Times New Roman" pitchFamily="18" charset="0"/>
                <a:ea typeface="Times New Roman" pitchFamily="18" charset="0"/>
                <a:cs typeface="Times New Roman" pitchFamily="18" charset="0"/>
              </a:rPr>
              <a:t> планируется в размере 419,0 тыс.рублей на каждый год периода 2021 – 2023 годов.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14290"/>
            <a:ext cx="8429684" cy="1600438"/>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Пугачевского муниципального района в 2019 году,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уточненный план на 2020 год и плановые назначения на период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2021-2023 годы (тыс.рублей)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971601" y="1628801"/>
          <a:ext cx="7488832" cy="4453378"/>
        </p:xfrm>
        <a:graphic>
          <a:graphicData uri="http://schemas.openxmlformats.org/drawingml/2006/table">
            <a:tbl>
              <a:tblPr/>
              <a:tblGrid>
                <a:gridCol w="4136371"/>
                <a:gridCol w="1117487"/>
                <a:gridCol w="1117487"/>
                <a:gridCol w="1117487"/>
              </a:tblGrid>
              <a:tr h="594066">
                <a:tc>
                  <a:txBody>
                    <a:bodyPr/>
                    <a:lstStyle/>
                    <a:p>
                      <a:pPr algn="ctr" fontAlgn="b"/>
                      <a:r>
                        <a:rPr lang="ru-RU"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2021 </a:t>
                      </a:r>
                      <a:r>
                        <a:rPr lang="ru-RU" sz="1600" b="1" i="0" u="none" strike="noStrike" dirty="0">
                          <a:solidFill>
                            <a:srgbClr val="000000"/>
                          </a:solidFill>
                          <a:latin typeface="Times New Roman"/>
                        </a:rPr>
                        <a:t>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2022 год </a:t>
                      </a:r>
                      <a:endParaRPr lang="ru-RU" sz="1600" b="1"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600" b="1" i="0" u="none" strike="noStrike" dirty="0">
                          <a:solidFill>
                            <a:srgbClr val="000000"/>
                          </a:solidFill>
                          <a:latin typeface="Times New Roman"/>
                        </a:rPr>
                        <a:t>План на </a:t>
                      </a:r>
                      <a:r>
                        <a:rPr lang="ru-RU" sz="1600" b="1" i="0" u="none" strike="noStrike" dirty="0" smtClean="0">
                          <a:solidFill>
                            <a:srgbClr val="000000"/>
                          </a:solidFill>
                          <a:latin typeface="Times New Roman"/>
                        </a:rPr>
                        <a:t>2023 год </a:t>
                      </a:r>
                      <a:endParaRPr lang="ru-RU" sz="1600" b="1"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15992">
                <a:tc>
                  <a:txBody>
                    <a:bodyPr/>
                    <a:lstStyle/>
                    <a:p>
                      <a:pPr algn="l" fontAlgn="t"/>
                      <a:r>
                        <a:rPr lang="ru-RU" sz="1600" b="0" i="0" u="none" strike="noStrike" dirty="0">
                          <a:solidFill>
                            <a:srgbClr val="000000"/>
                          </a:solidFill>
                          <a:latin typeface="Times New Roman"/>
                        </a:rPr>
                        <a:t>Налог на доходы физических лиц</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132 135,6</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139797,2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150388,1</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Акцизы на нефтепродукты</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32</a:t>
                      </a:r>
                      <a:r>
                        <a:rPr lang="ru-RU" sz="1600" b="0" i="0" u="none" strike="noStrike" baseline="0" dirty="0" smtClean="0">
                          <a:solidFill>
                            <a:srgbClr val="000000"/>
                          </a:solidFill>
                          <a:latin typeface="Times New Roman"/>
                        </a:rPr>
                        <a:t> 000,0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36748,9</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37895,3</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Единый налог на вмененный доход</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3173,0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Единый сельскохозяйственный налог</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9078,8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9578,2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10152,8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6221">
                <a:tc>
                  <a:txBody>
                    <a:bodyPr/>
                    <a:lstStyle/>
                    <a:p>
                      <a:pPr algn="l" fontAlgn="t"/>
                      <a:r>
                        <a:rPr lang="ru-RU" sz="1600" b="0" i="0" u="none" strike="noStrike" dirty="0">
                          <a:solidFill>
                            <a:srgbClr val="000000"/>
                          </a:solidFill>
                          <a:latin typeface="Times New Roman"/>
                        </a:rPr>
                        <a:t>Налог, взимаемый в связи с применением патентной системы налогообложения</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419,0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Государственная пошлина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5170,0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5175,0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5180,0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600" b="0" i="0" u="none" strike="noStrike" dirty="0">
                          <a:solidFill>
                            <a:srgbClr val="000000"/>
                          </a:solidFill>
                          <a:latin typeface="Times New Roman"/>
                        </a:rPr>
                        <a:t>Доходы от использования муниципального имущества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5253,8</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5253,5</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600" b="0" i="0" u="none" strike="noStrike" dirty="0">
                          <a:solidFill>
                            <a:srgbClr val="000000"/>
                          </a:solidFill>
                          <a:latin typeface="Times New Roman"/>
                        </a:rPr>
                        <a:t>Платежи при пользовании природными ресурсами</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653,0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679,2</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706,3</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600" b="0" i="0" u="none" strike="noStrike" dirty="0">
                          <a:solidFill>
                            <a:srgbClr val="000000"/>
                          </a:solidFill>
                          <a:latin typeface="Times New Roman"/>
                        </a:rPr>
                        <a:t>Доходы от продажи материальных и нематериальных активов</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9600,0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7100,0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7100,0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8632">
                <a:tc>
                  <a:txBody>
                    <a:bodyPr/>
                    <a:lstStyle/>
                    <a:p>
                      <a:pPr algn="l" fontAlgn="t"/>
                      <a:r>
                        <a:rPr lang="ru-RU" sz="1600" b="0" i="0" u="none" strike="noStrike" dirty="0">
                          <a:solidFill>
                            <a:srgbClr val="000000"/>
                          </a:solidFill>
                          <a:latin typeface="Times New Roman"/>
                        </a:rPr>
                        <a:t>Штрафы, санкции, возмещение ущерба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600" b="0" i="0" u="none" strike="noStrike" dirty="0" smtClean="0">
                          <a:solidFill>
                            <a:srgbClr val="000000"/>
                          </a:solidFill>
                          <a:latin typeface="Times New Roman"/>
                        </a:rPr>
                        <a:t>750,0</a:t>
                      </a:r>
                      <a:endParaRPr lang="ru-RU"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 name="Диаграмма 2"/>
          <p:cNvGraphicFramePr/>
          <p:nvPr/>
        </p:nvGraphicFramePr>
        <p:xfrm>
          <a:off x="285720" y="1071546"/>
          <a:ext cx="8572560" cy="5246915"/>
        </p:xfrm>
        <a:graphic>
          <a:graphicData uri="http://schemas.openxmlformats.org/drawingml/2006/chart">
            <c:chart xmlns:c="http://schemas.openxmlformats.org/drawingml/2006/chart" xmlns:r="http://schemas.openxmlformats.org/officeDocument/2006/relationships" r:id="rId2"/>
          </a:graphicData>
        </a:graphic>
      </p:graphicFrame>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901390" y="1059365"/>
          <a:ext cx="7341219" cy="473926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52500" y="1226634"/>
          <a:ext cx="7239000" cy="44047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2023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71085" y="1124744"/>
          <a:ext cx="7489347" cy="482453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285728"/>
            <a:ext cx="8501122" cy="16158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неналоговых доходов в бюджет Пугачевского муниципального района в 2019 году, уточненный план на 2020 год и плановые назначения на период 2021-2023 годы (тыс.рублей)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755574" y="2060848"/>
          <a:ext cx="7992890" cy="4176463"/>
        </p:xfrm>
        <a:graphic>
          <a:graphicData uri="http://schemas.openxmlformats.org/drawingml/2006/table">
            <a:tbl>
              <a:tblPr/>
              <a:tblGrid>
                <a:gridCol w="3225200"/>
                <a:gridCol w="953538"/>
                <a:gridCol w="953538"/>
                <a:gridCol w="953538"/>
                <a:gridCol w="953538"/>
                <a:gridCol w="953538"/>
              </a:tblGrid>
              <a:tr h="770566">
                <a:tc rowSpan="2">
                  <a:txBody>
                    <a:bodyPr/>
                    <a:lstStyle/>
                    <a:p>
                      <a:pPr algn="ctr" fontAlgn="b"/>
                      <a:r>
                        <a:rPr lang="ru-RU" sz="1400" b="0" i="0" u="none" strike="noStrike" dirty="0">
                          <a:solidFill>
                            <a:srgbClr val="000000"/>
                          </a:solidFill>
                          <a:latin typeface="Calibri"/>
                        </a:rPr>
                        <a:t> </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2019 год</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err="1" smtClean="0">
                          <a:solidFill>
                            <a:srgbClr val="000000"/>
                          </a:solidFill>
                          <a:latin typeface="Times New Roman"/>
                        </a:rPr>
                        <a:t>Уточнен-ный</a:t>
                      </a:r>
                      <a:r>
                        <a:rPr lang="ru-RU" sz="1400" b="1" i="0" u="none" strike="noStrike" dirty="0" smtClean="0">
                          <a:solidFill>
                            <a:srgbClr val="000000"/>
                          </a:solidFill>
                          <a:latin typeface="Times New Roman"/>
                        </a:rPr>
                        <a:t> </a:t>
                      </a:r>
                      <a:r>
                        <a:rPr lang="ru-RU" sz="1400" b="1" i="0" u="none" strike="noStrike" dirty="0">
                          <a:solidFill>
                            <a:srgbClr val="000000"/>
                          </a:solidFill>
                          <a:latin typeface="Times New Roman"/>
                        </a:rPr>
                        <a:t>план на 2020 год</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a:solidFill>
                            <a:srgbClr val="000000"/>
                          </a:solidFill>
                          <a:latin typeface="Times New Roman"/>
                        </a:rPr>
                        <a:t> Проект решения о бюджете на 2021 год и плановый период 2022-2023 годы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66268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2021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2022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a:solidFill>
                            <a:srgbClr val="000000"/>
                          </a:solidFill>
                          <a:latin typeface="Times New Roman"/>
                        </a:rPr>
                        <a:t>План на 2023 год </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43074">
                <a:tc>
                  <a:txBody>
                    <a:bodyPr/>
                    <a:lstStyle/>
                    <a:p>
                      <a:pPr algn="l" fontAlgn="ctr"/>
                      <a:r>
                        <a:rPr lang="ru-RU" sz="1400" b="1" i="0" u="none" strike="noStrike">
                          <a:solidFill>
                            <a:srgbClr val="000000"/>
                          </a:solidFill>
                          <a:latin typeface="Times New Roman"/>
                        </a:rPr>
                        <a:t>Неналоговые доходы</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22 272,0</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21 533,4</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16 256,8</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13 782,7</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a:solidFill>
                            <a:srgbClr val="000000"/>
                          </a:solidFill>
                          <a:latin typeface="Times New Roman"/>
                        </a:rPr>
                        <a:t>13 809,8</a:t>
                      </a:r>
                    </a:p>
                  </a:txBody>
                  <a:tcPr marL="6417" marR="6417" marT="64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46927">
                <a:tc>
                  <a:txBody>
                    <a:bodyPr/>
                    <a:lstStyle/>
                    <a:p>
                      <a:pPr algn="l" fontAlgn="t"/>
                      <a:r>
                        <a:rPr lang="ru-RU" sz="1400" b="0" i="0" u="none" strike="noStrike">
                          <a:solidFill>
                            <a:srgbClr val="000000"/>
                          </a:solidFill>
                          <a:latin typeface="Times New Roman"/>
                        </a:rPr>
                        <a:t>Доходы от использования имущества</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5 631,4</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5 971,4</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5 253,8</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5 253,5</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5 253,5</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3596">
                <a:tc>
                  <a:txBody>
                    <a:bodyPr/>
                    <a:lstStyle/>
                    <a:p>
                      <a:pPr algn="l" fontAlgn="t"/>
                      <a:r>
                        <a:rPr lang="ru-RU" sz="1400" b="0" i="0" u="none" strike="noStrike">
                          <a:solidFill>
                            <a:srgbClr val="000000"/>
                          </a:solidFill>
                          <a:latin typeface="Times New Roman"/>
                        </a:rPr>
                        <a:t>Платежи при пользовании природными ресурсами</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615,3</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762,0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653,0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679,2</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706,3</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8920">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11 792,2</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14 650,0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9 600,0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7 100,0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7 100,0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694">
                <a:tc>
                  <a:txBody>
                    <a:bodyPr/>
                    <a:lstStyle/>
                    <a:p>
                      <a:pPr algn="l" fontAlgn="t"/>
                      <a:r>
                        <a:rPr lang="ru-RU" sz="1400" b="0" i="0" u="none" strike="noStrike">
                          <a:solidFill>
                            <a:srgbClr val="000000"/>
                          </a:solidFill>
                          <a:latin typeface="Times New Roman"/>
                        </a:rPr>
                        <a:t>Штрафы, санкции, возмещение ущерба</a:t>
                      </a:r>
                    </a:p>
                  </a:txBody>
                  <a:tcPr marL="6417" marR="6417" marT="641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4 233,1</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150,0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750,0</a:t>
                      </a:r>
                    </a:p>
                  </a:txBody>
                  <a:tcPr marL="6417" marR="6417" marT="641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428596" y="1052736"/>
          <a:ext cx="8496979" cy="5567124"/>
        </p:xfrm>
        <a:graphic>
          <a:graphicData uri="http://schemas.openxmlformats.org/drawingml/2006/chart">
            <c:chart xmlns:c="http://schemas.openxmlformats.org/drawingml/2006/chart" xmlns:r="http://schemas.openxmlformats.org/officeDocument/2006/relationships" r:id="rId2"/>
          </a:graphicData>
        </a:graphic>
      </p:graphicFrame>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576147" y="1491476"/>
          <a:ext cx="7991706" cy="474583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929058" y="285729"/>
            <a:ext cx="4786346" cy="2603981"/>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361" name="Рисунок 4" descr="http://pugachev-adm.ru/wp-content/uploads/2015/03/Sadchikov.jpg"/>
          <p:cNvPicPr>
            <a:picLocks noChangeAspect="1" noChangeArrowheads="1"/>
          </p:cNvPicPr>
          <p:nvPr/>
        </p:nvPicPr>
        <p:blipFill>
          <a:blip r:embed="rId3" cstate="print"/>
          <a:srcRect/>
          <a:stretch>
            <a:fillRect/>
          </a:stretch>
        </p:blipFill>
        <p:spPr bwMode="auto">
          <a:xfrm>
            <a:off x="214282" y="142852"/>
            <a:ext cx="3344863" cy="2644775"/>
          </a:xfrm>
          <a:prstGeom prst="rect">
            <a:avLst/>
          </a:prstGeom>
          <a:noFill/>
        </p:spPr>
      </p:pic>
      <p:sp>
        <p:nvSpPr>
          <p:cNvPr id="15363" name="Rectangle 3"/>
          <p:cNvSpPr>
            <a:spLocks noChangeArrowheads="1"/>
          </p:cNvSpPr>
          <p:nvPr/>
        </p:nvSpPr>
        <p:spPr bwMode="auto">
          <a:xfrm>
            <a:off x="214282" y="2928934"/>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2021 год и на плановый период 2022 и 2023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основании проекта решения  Собрания Пугачевского муниципального  района Саратовской области «О бюджете  Пугачевского муниципального района  на  2021 год и на плановый период 2022 и 2023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500035" y="1428736"/>
          <a:ext cx="8286808" cy="5220063"/>
        </p:xfrm>
        <a:graphic>
          <a:graphicData uri="http://schemas.openxmlformats.org/drawingml/2006/chart">
            <c:chart xmlns:c="http://schemas.openxmlformats.org/drawingml/2006/chart" xmlns:r="http://schemas.openxmlformats.org/officeDocument/2006/relationships" r:id="rId2"/>
          </a:graphicData>
        </a:graphic>
      </p:graphicFrame>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529682" y="1143000"/>
          <a:ext cx="8084635"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2023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683569" y="1017549"/>
          <a:ext cx="7848872" cy="482290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8" name="Диаграмма 7"/>
          <p:cNvGraphicFramePr/>
          <p:nvPr/>
        </p:nvGraphicFramePr>
        <p:xfrm>
          <a:off x="611560" y="2204863"/>
          <a:ext cx="8280919" cy="28689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Таблица 10"/>
          <p:cNvGraphicFramePr>
            <a:graphicFrameLocks noGrp="1"/>
          </p:cNvGraphicFramePr>
          <p:nvPr/>
        </p:nvGraphicFramePr>
        <p:xfrm>
          <a:off x="683568" y="5589240"/>
          <a:ext cx="7920880" cy="751562"/>
        </p:xfrm>
        <a:graphic>
          <a:graphicData uri="http://schemas.openxmlformats.org/drawingml/2006/table">
            <a:tbl>
              <a:tblPr/>
              <a:tblGrid>
                <a:gridCol w="3495721"/>
                <a:gridCol w="1070856"/>
                <a:gridCol w="1118101"/>
                <a:gridCol w="1118101"/>
                <a:gridCol w="1118101"/>
              </a:tblGrid>
              <a:tr h="186101">
                <a:tc>
                  <a:txBody>
                    <a:bodyPr/>
                    <a:lstStyle/>
                    <a:p>
                      <a:pPr algn="ctr" fontAlgn="ctr"/>
                      <a:r>
                        <a:rPr lang="ru-RU" sz="1100" b="1" i="0" u="none" strike="noStrike" dirty="0">
                          <a:solidFill>
                            <a:srgbClr val="000000"/>
                          </a:solidFill>
                          <a:latin typeface="Times New Roman"/>
                        </a:rPr>
                        <a:t> </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100" b="1" i="0" u="none" strike="noStrike">
                          <a:solidFill>
                            <a:srgbClr val="000000"/>
                          </a:solidFill>
                          <a:latin typeface="Times New Roman"/>
                        </a:rPr>
                        <a:t>2019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100" b="1" i="0" u="none" strike="noStrike">
                          <a:solidFill>
                            <a:srgbClr val="000000"/>
                          </a:solidFill>
                          <a:latin typeface="Times New Roman"/>
                        </a:rPr>
                        <a:t>2020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100" b="1" i="0" u="none" strike="noStrike">
                          <a:solidFill>
                            <a:srgbClr val="000000"/>
                          </a:solidFill>
                          <a:latin typeface="Times New Roman"/>
                        </a:rPr>
                        <a:t>2021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100" b="1" i="0" u="none" strike="noStrike">
                          <a:solidFill>
                            <a:srgbClr val="000000"/>
                          </a:solidFill>
                          <a:latin typeface="Times New Roman"/>
                        </a:rPr>
                        <a:t>2022 год</a:t>
                      </a:r>
                    </a:p>
                  </a:txBody>
                  <a:tcPr marL="7158" marR="7158" marT="71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86101">
                <a:tc>
                  <a:txBody>
                    <a:bodyPr/>
                    <a:lstStyle/>
                    <a:p>
                      <a:pPr algn="l" fontAlgn="b"/>
                      <a:r>
                        <a:rPr lang="ru-RU" sz="1100" b="0" i="0" u="none" strike="noStrike" dirty="0">
                          <a:solidFill>
                            <a:srgbClr val="000000"/>
                          </a:solidFill>
                          <a:latin typeface="Times New Roman"/>
                        </a:rPr>
                        <a:t>количество жителей </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57 722,0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57 093,0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86101">
                <a:tc>
                  <a:txBody>
                    <a:bodyPr/>
                    <a:lstStyle/>
                    <a:p>
                      <a:pPr algn="l" fontAlgn="b"/>
                      <a:r>
                        <a:rPr lang="ru-RU" sz="1100" b="0" i="0" u="none" strike="noStrike" dirty="0">
                          <a:solidFill>
                            <a:srgbClr val="000000"/>
                          </a:solidFill>
                          <a:latin typeface="Times New Roman"/>
                        </a:rPr>
                        <a:t>Всего доходов </a:t>
                      </a:r>
                      <a:r>
                        <a:rPr lang="ru-RU" sz="1100" b="0" i="0" u="none" strike="noStrike" dirty="0" smtClean="0">
                          <a:solidFill>
                            <a:srgbClr val="000000"/>
                          </a:solidFill>
                          <a:latin typeface="Times New Roman"/>
                        </a:rPr>
                        <a:t>бюджета соответствующего года</a:t>
                      </a:r>
                      <a:endParaRPr lang="ru-RU" sz="1100" b="0" i="0" u="none" strike="noStrike" dirty="0">
                        <a:solidFill>
                          <a:srgbClr val="000000"/>
                        </a:solidFill>
                        <a:latin typeface="Times New Roman"/>
                      </a:endParaRP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1 067 637,2</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948 512,2</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926 197,7</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939 063,6</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193259">
                <a:tc>
                  <a:txBody>
                    <a:bodyPr/>
                    <a:lstStyle/>
                    <a:p>
                      <a:pPr algn="l" fontAlgn="b"/>
                      <a:r>
                        <a:rPr lang="ru-RU" sz="1100" b="0" i="0" u="none" strike="noStrike">
                          <a:solidFill>
                            <a:srgbClr val="000000"/>
                          </a:solidFill>
                          <a:latin typeface="Times New Roman"/>
                        </a:rPr>
                        <a:t>Объем доходов на 1 жителя в год (рублей)</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a:solidFill>
                            <a:srgbClr val="000000"/>
                          </a:solidFill>
                          <a:latin typeface="Times New Roman"/>
                        </a:rPr>
                        <a:t>18 496,2</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16 613,5</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16 222,6</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r" fontAlgn="b"/>
                      <a:r>
                        <a:rPr lang="ru-RU" sz="1100" b="0" i="0" u="none" strike="noStrike" dirty="0">
                          <a:solidFill>
                            <a:srgbClr val="000000"/>
                          </a:solidFill>
                          <a:latin typeface="Times New Roman"/>
                        </a:rPr>
                        <a:t>16 448,0</a:t>
                      </a:r>
                    </a:p>
                  </a:txBody>
                  <a:tcPr marL="7158" marR="7158" marT="715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0379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948 769,3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500" b="1" dirty="0" smtClean="0">
                <a:latin typeface="Times New Roman" pitchFamily="18" charset="0"/>
                <a:ea typeface="Times New Roman" pitchFamily="18" charset="0"/>
                <a:cs typeface="Times New Roman" pitchFamily="18" charset="0"/>
              </a:rPr>
              <a:t>879 198,2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a:t>
            </a:r>
            <a:r>
              <a:rPr lang="ru-RU" sz="1500" b="1" dirty="0" smtClean="0">
                <a:latin typeface="Times New Roman" pitchFamily="18" charset="0"/>
                <a:ea typeface="Times New Roman" pitchFamily="18" charset="0"/>
                <a:cs typeface="Times New Roman" pitchFamily="18" charset="0"/>
              </a:rPr>
              <a:t>919 063,6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2021-2023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2021-2023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2021 года МРОТ до 12392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0"/>
          <a:ext cx="8501122" cy="4748886"/>
        </p:xfrm>
        <a:graphic>
          <a:graphicData uri="http://schemas.openxmlformats.org/drawingml/2006/table">
            <a:tbl>
              <a:tblPr/>
              <a:tblGrid>
                <a:gridCol w="477807"/>
                <a:gridCol w="593763"/>
                <a:gridCol w="2571768"/>
                <a:gridCol w="1000132"/>
                <a:gridCol w="1000132"/>
                <a:gridCol w="928694"/>
                <a:gridCol w="1000132"/>
                <a:gridCol w="928694"/>
              </a:tblGrid>
              <a:tr h="500066">
                <a:tc>
                  <a:txBody>
                    <a:bodyPr/>
                    <a:lstStyle/>
                    <a:p>
                      <a:pPr indent="-90170" algn="ctr">
                        <a:lnSpc>
                          <a:spcPct val="150000"/>
                        </a:lnSpc>
                        <a:spcAft>
                          <a:spcPts val="0"/>
                        </a:spcAft>
                      </a:pPr>
                      <a:r>
                        <a:rPr lang="ru-RU" sz="1100" b="1" dirty="0">
                          <a:latin typeface="Times New Roman"/>
                          <a:ea typeface="Times New Roman"/>
                        </a:rPr>
                        <a:t>Раз</a:t>
                      </a:r>
                      <a:endParaRPr lang="ru-RU" sz="1100" dirty="0">
                        <a:latin typeface="Times New Roman"/>
                        <a:ea typeface="Times New Roman"/>
                      </a:endParaRPr>
                    </a:p>
                    <a:p>
                      <a:pPr indent="-90170" algn="ctr">
                        <a:lnSpc>
                          <a:spcPct val="150000"/>
                        </a:lnSpc>
                        <a:spcAft>
                          <a:spcPts val="0"/>
                        </a:spcAft>
                      </a:pPr>
                      <a:r>
                        <a:rPr lang="ru-RU" sz="1100" b="1" dirty="0">
                          <a:latin typeface="Times New Roman"/>
                          <a:ea typeface="Times New Roman"/>
                        </a:rPr>
                        <a:t>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smtClean="0">
                          <a:latin typeface="Times New Roman"/>
                          <a:ea typeface="Times New Roman"/>
                        </a:rPr>
                        <a:t>Под</a:t>
                      </a:r>
                      <a:endParaRPr lang="ru-RU" sz="1100" dirty="0" smtClean="0">
                        <a:latin typeface="Times New Roman"/>
                        <a:ea typeface="Times New Roman"/>
                      </a:endParaRPr>
                    </a:p>
                    <a:p>
                      <a:pPr indent="21590" algn="ctr">
                        <a:lnSpc>
                          <a:spcPct val="150000"/>
                        </a:lnSpc>
                        <a:spcAft>
                          <a:spcPts val="0"/>
                        </a:spcAft>
                      </a:pPr>
                      <a:r>
                        <a:rPr lang="ru-RU" sz="1100" b="1" dirty="0" smtClean="0">
                          <a:latin typeface="Times New Roman"/>
                          <a:ea typeface="Times New Roman"/>
                        </a:rPr>
                        <a:t>раздел</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b="1" dirty="0">
                          <a:latin typeface="Times New Roman"/>
                          <a:ea typeface="Times New Roman"/>
                        </a:rPr>
                        <a:t>Наименование расходов</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100" b="1" dirty="0">
                          <a:latin typeface="Times New Roman"/>
                          <a:ea typeface="Times New Roman"/>
                        </a:rPr>
                        <a:t>Отчет </a:t>
                      </a:r>
                      <a:endParaRPr lang="ru-RU" sz="1100" dirty="0">
                        <a:latin typeface="Times New Roman"/>
                        <a:ea typeface="Times New Roman"/>
                      </a:endParaRPr>
                    </a:p>
                    <a:p>
                      <a:pPr indent="0" algn="ctr">
                        <a:lnSpc>
                          <a:spcPct val="150000"/>
                        </a:lnSpc>
                        <a:spcAft>
                          <a:spcPts val="0"/>
                        </a:spcAft>
                      </a:pPr>
                      <a:r>
                        <a:rPr lang="ru-RU" sz="1100" b="1" dirty="0" smtClean="0">
                          <a:latin typeface="Times New Roman"/>
                          <a:ea typeface="Times New Roman"/>
                        </a:rPr>
                        <a:t>2019 </a:t>
                      </a:r>
                      <a:r>
                        <a:rPr lang="ru-RU" sz="1100" b="1" dirty="0">
                          <a:latin typeface="Times New Roman"/>
                          <a:ea typeface="Times New Roman"/>
                        </a:rPr>
                        <a:t>года</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Оценка            </a:t>
                      </a:r>
                      <a:r>
                        <a:rPr lang="ru-RU" sz="1100" b="1" dirty="0" smtClean="0">
                          <a:latin typeface="Times New Roman"/>
                          <a:ea typeface="Times New Roman"/>
                        </a:rPr>
                        <a:t>2020 </a:t>
                      </a:r>
                      <a:r>
                        <a:rPr lang="ru-RU" sz="1100" b="1" dirty="0">
                          <a:latin typeface="Times New Roman"/>
                          <a:ea typeface="Times New Roman"/>
                        </a:rPr>
                        <a:t>года </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a:latin typeface="Times New Roman"/>
                          <a:ea typeface="Times New Roman"/>
                        </a:rPr>
                        <a:t>План на </a:t>
                      </a:r>
                      <a:r>
                        <a:rPr lang="ru-RU" sz="1100" b="1" dirty="0" smtClean="0">
                          <a:latin typeface="Times New Roman"/>
                          <a:ea typeface="Times New Roman"/>
                        </a:rPr>
                        <a:t>2022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План </a:t>
                      </a:r>
                      <a:r>
                        <a:rPr lang="ru-RU" sz="1100" b="1" dirty="0">
                          <a:latin typeface="Times New Roman"/>
                          <a:ea typeface="Times New Roman"/>
                        </a:rPr>
                        <a:t>на </a:t>
                      </a:r>
                      <a:r>
                        <a:rPr lang="ru-RU" sz="1100" b="1" dirty="0" smtClean="0">
                          <a:latin typeface="Times New Roman"/>
                          <a:ea typeface="Times New Roman"/>
                        </a:rPr>
                        <a:t>2023 год*</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877">
                <a:tc>
                  <a:txBody>
                    <a:bodyPr/>
                    <a:lstStyle/>
                    <a:p>
                      <a:pPr indent="450215" algn="ctr">
                        <a:lnSpc>
                          <a:spcPct val="150000"/>
                        </a:lnSpc>
                        <a:spcAft>
                          <a:spcPts val="0"/>
                        </a:spcAft>
                      </a:pPr>
                      <a:r>
                        <a:rPr lang="ru-RU" sz="1100" b="1"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b="1" dirty="0">
                          <a:latin typeface="Times New Roman"/>
                          <a:ea typeface="Times New Roman"/>
                        </a:rPr>
                        <a:t>Общегосударственные </a:t>
                      </a:r>
                      <a:endParaRPr lang="ru-RU" sz="1100" dirty="0">
                        <a:latin typeface="Times New Roman"/>
                        <a:ea typeface="Times New Roman"/>
                      </a:endParaRPr>
                    </a:p>
                    <a:p>
                      <a:pPr indent="0" algn="l">
                        <a:lnSpc>
                          <a:spcPct val="150000"/>
                        </a:lnSpc>
                        <a:spcAft>
                          <a:spcPts val="0"/>
                        </a:spcAft>
                      </a:pPr>
                      <a:r>
                        <a:rPr lang="ru-RU" sz="1100" b="1" dirty="0">
                          <a:latin typeface="Times New Roman"/>
                          <a:ea typeface="Times New Roman"/>
                        </a:rPr>
                        <a:t>вопросы</a:t>
                      </a:r>
                      <a:endParaRPr lang="ru-RU" sz="110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60 394,8</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100" b="1" dirty="0" smtClean="0">
                          <a:latin typeface="Times New Roman"/>
                          <a:ea typeface="Times New Roman"/>
                        </a:rPr>
                        <a:t>64 891,4</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63 102,6</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57 600,0</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59 950,4</a:t>
                      </a:r>
                      <a:endParaRPr lang="ru-RU" sz="110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86529">
                <a:tc>
                  <a:txBody>
                    <a:bodyPr/>
                    <a:lstStyle/>
                    <a:p>
                      <a:pPr indent="450215" algn="ctr">
                        <a:lnSpc>
                          <a:spcPct val="150000"/>
                        </a:lnSpc>
                        <a:spcAft>
                          <a:spcPts val="0"/>
                        </a:spcAft>
                      </a:pPr>
                      <a:r>
                        <a:rPr lang="ru-RU" sz="1100" b="1" dirty="0" smtClean="0">
                          <a:latin typeface="Times New Roman"/>
                          <a:ea typeface="Times New Roman"/>
                        </a:rPr>
                        <a:t>0</a:t>
                      </a:r>
                      <a:r>
                        <a:rPr lang="ru-RU" sz="1100" b="0" dirty="0" smtClean="0">
                          <a:latin typeface="Times New Roman"/>
                          <a:ea typeface="Times New Roman"/>
                        </a:rPr>
                        <a:t>01</a:t>
                      </a:r>
                      <a:endParaRPr lang="ru-RU" sz="110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100" dirty="0" smtClean="0">
                          <a:latin typeface="Times New Roman"/>
                          <a:ea typeface="Times New Roman"/>
                        </a:rPr>
                        <a:t> </a:t>
                      </a:r>
                    </a:p>
                    <a:p>
                      <a:pPr indent="21590" algn="ctr">
                        <a:lnSpc>
                          <a:spcPct val="150000"/>
                        </a:lnSpc>
                        <a:spcAft>
                          <a:spcPts val="0"/>
                        </a:spcAft>
                      </a:pPr>
                      <a:r>
                        <a:rPr lang="ru-RU" sz="1100" dirty="0" smtClean="0">
                          <a:latin typeface="Times New Roman"/>
                          <a:ea typeface="Times New Roman"/>
                        </a:rPr>
                        <a:t>02</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1 429,6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1 558,7</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1 566,0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1 622,9</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1 680,5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179793">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529,3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494,6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524,6</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429,0</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445,3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7305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100" dirty="0">
                          <a:latin typeface="Times New Roman"/>
                          <a:ea typeface="Times New Roman"/>
                        </a:rPr>
                        <a:t>Функционирование </a:t>
                      </a:r>
                    </a:p>
                    <a:p>
                      <a:pPr indent="0" algn="l">
                        <a:lnSpc>
                          <a:spcPct val="150000"/>
                        </a:lnSpc>
                        <a:spcAft>
                          <a:spcPts val="0"/>
                        </a:spcAft>
                      </a:pPr>
                      <a:r>
                        <a:rPr lang="ru-RU" sz="110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100" dirty="0">
                          <a:latin typeface="Times New Roman"/>
                          <a:ea typeface="Times New Roman"/>
                        </a:rPr>
                        <a:t>субъектов Российской </a:t>
                      </a:r>
                    </a:p>
                    <a:p>
                      <a:pPr indent="0" algn="l">
                        <a:lnSpc>
                          <a:spcPct val="150000"/>
                        </a:lnSpc>
                        <a:spcAft>
                          <a:spcPts val="0"/>
                        </a:spcAft>
                      </a:pPr>
                      <a:r>
                        <a:rPr lang="ru-RU" sz="110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28 345,5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29 577,5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29 920,3</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29 174,5</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30 166,4</a:t>
                      </a:r>
                      <a:endParaRPr lang="ru-RU" sz="110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2021-2023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54176"/>
          <a:ext cx="8501121" cy="6482250"/>
        </p:xfrm>
        <a:graphic>
          <a:graphicData uri="http://schemas.openxmlformats.org/drawingml/2006/table">
            <a:tbl>
              <a:tblPr/>
              <a:tblGrid>
                <a:gridCol w="477807"/>
                <a:gridCol w="414645"/>
                <a:gridCol w="2565630"/>
                <a:gridCol w="1008608"/>
                <a:gridCol w="1008608"/>
                <a:gridCol w="1008608"/>
                <a:gridCol w="1044053"/>
                <a:gridCol w="973162"/>
              </a:tblGrid>
              <a:tr h="46258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7,4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 -</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061715">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10 149,2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11 254,6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10 999,7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10 462,5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10 881,8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85804">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07</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Обеспечение проведения </a:t>
                      </a:r>
                    </a:p>
                    <a:p>
                      <a:pPr indent="21590" algn="l">
                        <a:lnSpc>
                          <a:spcPct val="150000"/>
                        </a:lnSpc>
                        <a:spcAft>
                          <a:spcPts val="0"/>
                        </a:spcAft>
                      </a:pPr>
                      <a:r>
                        <a:rPr lang="ru-RU" sz="110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2047,5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19 933,8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21 836,5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18 044,5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15 911,1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16 772,4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49243">
                <a:tc>
                  <a:txBody>
                    <a:bodyPr/>
                    <a:lstStyle/>
                    <a:p>
                      <a:pPr indent="450215" algn="ctr">
                        <a:lnSpc>
                          <a:spcPct val="150000"/>
                        </a:lnSpc>
                        <a:spcAft>
                          <a:spcPts val="0"/>
                        </a:spcAft>
                      </a:pPr>
                      <a:r>
                        <a:rPr lang="ru-RU" sz="1100" b="1" dirty="0" smtClean="0">
                          <a:latin typeface="Times New Roman"/>
                          <a:ea typeface="Times New Roman"/>
                        </a:rPr>
                        <a:t>003</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smtClean="0">
                          <a:latin typeface="Times New Roman"/>
                          <a:ea typeface="Times New Roman"/>
                        </a:rPr>
                        <a:t>Национальная безопасность и правоохранительная деятельность</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842,9</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 </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954660">
                <a:tc>
                  <a:txBody>
                    <a:bodyPr/>
                    <a:lstStyle/>
                    <a:p>
                      <a:pPr indent="450215" algn="ctr">
                        <a:lnSpc>
                          <a:spcPct val="150000"/>
                        </a:lnSpc>
                        <a:spcAft>
                          <a:spcPts val="0"/>
                        </a:spcAft>
                      </a:pPr>
                      <a:r>
                        <a:rPr lang="ru-RU" sz="1100" b="0" dirty="0" smtClean="0">
                          <a:latin typeface="Times New Roman"/>
                          <a:ea typeface="Times New Roman"/>
                        </a:rPr>
                        <a:t>003</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b="0" dirty="0" smtClean="0">
                        <a:latin typeface="Times New Roman"/>
                        <a:ea typeface="Times New Roman"/>
                      </a:endParaRPr>
                    </a:p>
                    <a:p>
                      <a:pPr indent="21590" algn="ctr">
                        <a:lnSpc>
                          <a:spcPct val="150000"/>
                        </a:lnSpc>
                        <a:spcAft>
                          <a:spcPts val="0"/>
                        </a:spcAft>
                      </a:pPr>
                      <a:r>
                        <a:rPr lang="ru-RU" sz="1100" b="0" dirty="0" smtClean="0">
                          <a:latin typeface="Times New Roman"/>
                          <a:ea typeface="Times New Roman"/>
                        </a:rPr>
                        <a:t>09</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0" dirty="0" smtClean="0">
                          <a:latin typeface="Times New Roman"/>
                          <a:ea typeface="Times New Roman"/>
                        </a:rPr>
                        <a:t>Защита населения и территории от последствий чрезвычайных ситуаций природного и техногенного характера, гражданская оборона</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842,9</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0" dirty="0" smtClean="0">
                          <a:latin typeface="Times New Roman"/>
                          <a:ea typeface="Times New Roman"/>
                        </a:rPr>
                        <a:t>-</a:t>
                      </a:r>
                      <a:endParaRPr lang="ru-RU" sz="1100" b="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b="1"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b="1" dirty="0">
                          <a:latin typeface="Times New Roman"/>
                          <a:ea typeface="Times New Roman"/>
                        </a:rPr>
                        <a:t>Национальная экономика</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37 136,7</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60 749,9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85 327,9</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63 255,4</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b="1" dirty="0" smtClean="0">
                          <a:latin typeface="Times New Roman"/>
                          <a:ea typeface="Times New Roman"/>
                        </a:rPr>
                        <a:t>63 367,6</a:t>
                      </a:r>
                      <a:endParaRPr lang="ru-RU" sz="110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Сельское хозяйство и </a:t>
                      </a:r>
                    </a:p>
                    <a:p>
                      <a:pPr indent="21590" algn="l">
                        <a:lnSpc>
                          <a:spcPct val="150000"/>
                        </a:lnSpc>
                        <a:spcAft>
                          <a:spcPts val="0"/>
                        </a:spcAft>
                      </a:pPr>
                      <a:r>
                        <a:rPr lang="ru-RU" sz="110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47,5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225,8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 Водное хозяйство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1 099,0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184,0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09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30 855,1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57 018,9</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82 074,0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60 074,0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60 074,0</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62587">
                <a:tc>
                  <a:txBody>
                    <a:bodyPr/>
                    <a:lstStyle/>
                    <a:p>
                      <a:pPr indent="450215" algn="ctr">
                        <a:lnSpc>
                          <a:spcPct val="150000"/>
                        </a:lnSpc>
                        <a:spcAft>
                          <a:spcPts val="0"/>
                        </a:spcAft>
                      </a:pPr>
                      <a:r>
                        <a:rPr lang="ru-RU" sz="1100" dirty="0" smtClean="0">
                          <a:latin typeface="Times New Roman"/>
                          <a:ea typeface="Times New Roman"/>
                        </a:rPr>
                        <a:t>004</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100" dirty="0" smtClean="0">
                        <a:latin typeface="Times New Roman"/>
                        <a:ea typeface="Times New Roman"/>
                      </a:endParaRPr>
                    </a:p>
                    <a:p>
                      <a:pPr indent="21590" algn="ctr">
                        <a:lnSpc>
                          <a:spcPct val="150000"/>
                        </a:lnSpc>
                        <a:spcAft>
                          <a:spcPts val="0"/>
                        </a:spcAft>
                      </a:pPr>
                      <a:r>
                        <a:rPr lang="ru-RU" sz="1100" dirty="0" smtClean="0">
                          <a:latin typeface="Times New Roman"/>
                          <a:ea typeface="Times New Roman"/>
                        </a:rPr>
                        <a:t>12</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10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5 182,6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3 496,5</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3 028,1</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2 955,6</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100" dirty="0" smtClean="0">
                          <a:latin typeface="Times New Roman"/>
                          <a:ea typeface="Times New Roman"/>
                        </a:rPr>
                        <a:t>3 067,8</a:t>
                      </a:r>
                      <a:endParaRPr lang="ru-RU" sz="110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102447"/>
        </p:xfrm>
        <a:graphic>
          <a:graphicData uri="http://schemas.openxmlformats.org/drawingml/2006/table">
            <a:tbl>
              <a:tblPr/>
              <a:tblGrid>
                <a:gridCol w="481825"/>
                <a:gridCol w="418130"/>
                <a:gridCol w="2243317"/>
                <a:gridCol w="1143008"/>
                <a:gridCol w="1071570"/>
                <a:gridCol w="1071570"/>
                <a:gridCol w="1071570"/>
                <a:gridCol w="1071571"/>
              </a:tblGrid>
              <a:tr h="392910">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2 664,7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5 932,3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05766">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Жилищное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4537">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1 705,5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5 932,3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0432">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773 422,7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720 926,9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656 143,0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621 192,8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641 144,4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218 698,5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206 554,7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205 157,9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196 162,8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200 572,6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440 057,8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454 476,6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386 723,8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364 461,6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378 429,0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41 109,9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23 687,5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28 938,3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27 758,2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28 353,0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6 027,6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7 402,2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6 852,2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5 469,9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5 344,1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67 528,9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28 805,9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28 470,9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27 340,3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28 445,7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119 807,9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124 395,9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109 872,8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100 271,8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106 437,0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100 495,6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103 423,7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89 8394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80 441,6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86 288,0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19 312,3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20 972,2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20 034,6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19 830,2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20 149,0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28 353,3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31 740,0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22 757,0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16 230,2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16 550,9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4 858,6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4 940,1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5 259,7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7 998,4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9 069,6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9 056,2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7 636,6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7 957,3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15 496,3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17 730,3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8 441,1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8 593,6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506290"/>
        </p:xfrm>
        <a:graphic>
          <a:graphicData uri="http://schemas.openxmlformats.org/drawingml/2006/table">
            <a:tbl>
              <a:tblPr/>
              <a:tblGrid>
                <a:gridCol w="481823"/>
                <a:gridCol w="418132"/>
                <a:gridCol w="2029003"/>
                <a:gridCol w="1143008"/>
                <a:gridCol w="1214446"/>
                <a:gridCol w="1071570"/>
                <a:gridCol w="1143008"/>
                <a:gridCol w="1071570"/>
              </a:tblGrid>
              <a:tr h="285752">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21</a:t>
                      </a:r>
                      <a:r>
                        <a:rPr lang="ru-RU" sz="1050" b="1" baseline="0" dirty="0" smtClean="0">
                          <a:latin typeface="Times New Roman"/>
                          <a:ea typeface="Times New Roman"/>
                          <a:cs typeface="Times New Roman"/>
                        </a:rPr>
                        <a:t> 308,5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10 431,2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8 187,5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8 200,8</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8 266,1</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002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10 234,5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9 608,7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8 167,5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8 200,8</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8 266,1</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1717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11 074,0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822,5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54326">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462,7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542,9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2003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462,7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542,9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2902">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81,4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81,4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1476">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3 833,0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2 855,2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2 978,5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3 094,4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3 214,3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2 759,7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3 094,4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3 214,3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Прочие межбюджетные трансферты бюджетам субъектов Российской Федерации и муниципальных образований общего характера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1073,3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2888">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1 047 465,7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1 023 605,6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948 769,3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870 145,4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899 230,7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2022 году 9 052,8 тыс. рублей, в 2023 году 19 832,9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5429286"/>
        </p:xfrm>
        <a:graphic>
          <a:graphicData uri="http://schemas.openxmlformats.org/drawingml/2006/table">
            <a:tbl>
              <a:tblPr/>
              <a:tblGrid>
                <a:gridCol w="857256"/>
                <a:gridCol w="2571768"/>
                <a:gridCol w="1000132"/>
                <a:gridCol w="1071570"/>
                <a:gridCol w="1032735"/>
                <a:gridCol w="983830"/>
                <a:gridCol w="983830"/>
              </a:tblGrid>
              <a:tr h="580178">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2019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2020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2021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a:t>
                      </a:r>
                      <a:endParaRPr lang="ru-RU" sz="1200" b="1" dirty="0" smtClean="0">
                        <a:latin typeface="Times New Roman"/>
                        <a:ea typeface="Times New Roman"/>
                        <a:cs typeface="Times New Roman"/>
                      </a:endParaRPr>
                    </a:p>
                    <a:p>
                      <a:pPr indent="0" algn="ctr">
                        <a:lnSpc>
                          <a:spcPct val="150000"/>
                        </a:lnSpc>
                        <a:spcAft>
                          <a:spcPts val="0"/>
                        </a:spcAft>
                      </a:pPr>
                      <a:r>
                        <a:rPr lang="ru-RU" sz="1200" b="1" dirty="0" smtClean="0">
                          <a:latin typeface="Times New Roman"/>
                          <a:ea typeface="Times New Roman"/>
                          <a:cs typeface="Times New Roman"/>
                        </a:rPr>
                        <a:t>на 2023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23576">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a:t>
                      </a:r>
                      <a:r>
                        <a:rPr lang="ru-RU" sz="1200" dirty="0" smtClean="0">
                          <a:latin typeface="Times New Roman"/>
                          <a:ea typeface="Times New Roman"/>
                          <a:cs typeface="Times New Roman"/>
                        </a:rPr>
                        <a:t>Национальная безопасность и правоохранительная деятельность</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p>
                    <a:p>
                      <a:pPr indent="21590" algn="ctr">
                        <a:lnSpc>
                          <a:spcPct val="150000"/>
                        </a:lnSpc>
                        <a:spcAft>
                          <a:spcPts val="0"/>
                        </a:spcAft>
                      </a:pP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3,5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9,0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9903">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5823">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73,8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70,42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69,16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71,37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71,27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11,45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12,2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2612">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3,1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35134">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4109">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4783">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64326">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78484">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713 531,7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75,2%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716 686,0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82,4%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720 240,6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80,1%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4,2% (к 2020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3,7%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84,0%,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85,7%,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2023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85,9%.</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2019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2020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2022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2023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18,0</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15,2</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15,8</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656 143,0 тыс. рублей и на каждого жителя района составят 11 383,1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621 192,8 тыс. рублей и на каждого жителя района составят 10 830,1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641 144,4 тыс. рублей и на каждого жителя района составят  11 235,8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357158" y="3000372"/>
          <a:ext cx="8358246" cy="35004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Диаграмма 4"/>
          <p:cNvGraphicFramePr/>
          <p:nvPr/>
        </p:nvGraphicFramePr>
        <p:xfrm>
          <a:off x="357158" y="857232"/>
          <a:ext cx="8358246" cy="564360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457200" y="42592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8" name="Rectangle 4"/>
          <p:cNvSpPr>
            <a:spLocks noChangeArrowheads="1"/>
          </p:cNvSpPr>
          <p:nvPr/>
        </p:nvSpPr>
        <p:spPr bwMode="auto">
          <a:xfrm>
            <a:off x="357158" y="357166"/>
            <a:ext cx="85011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Дополнительное образование</a:t>
            </a:r>
            <a:endParaRPr kumimoji="0" lang="ru-RU" sz="2000" b="0" i="0" u="none" strike="noStrike" cap="none" normalizeH="0" baseline="0" dirty="0" smtClean="0">
              <a:ln>
                <a:noFill/>
              </a:ln>
              <a:solidFill>
                <a:srgbClr val="7030A0"/>
              </a:solidFill>
              <a:effectLst/>
              <a:latin typeface="Times New Roman" pitchFamily="18" charset="0"/>
              <a:cs typeface="Times New Roman" pitchFamily="18" charset="0"/>
            </a:endParaRPr>
          </a:p>
        </p:txBody>
      </p:sp>
      <p:sp>
        <p:nvSpPr>
          <p:cNvPr id="8" name="Прямоугольник 7"/>
          <p:cNvSpPr/>
          <p:nvPr/>
        </p:nvSpPr>
        <p:spPr>
          <a:xfrm>
            <a:off x="571472" y="4786322"/>
            <a:ext cx="8215370" cy="369332"/>
          </a:xfrm>
          <a:prstGeom prst="rect">
            <a:avLst/>
          </a:prstGeom>
        </p:spPr>
        <p:txBody>
          <a:bodyPr wrap="square">
            <a:spAutoFit/>
          </a:bodyPr>
          <a:lstStyle/>
          <a:p>
            <a:pPr algn="just"/>
            <a:r>
              <a:rPr lang="ru-RU" b="1" dirty="0" smtClean="0">
                <a:solidFill>
                  <a:srgbClr val="7030A0"/>
                </a:solidFill>
                <a:latin typeface="Times New Roman" panose="02020603050405020304" pitchFamily="18" charset="0"/>
                <a:ea typeface="Calibri" panose="020F0502020204030204" pitchFamily="34" charset="0"/>
              </a:rPr>
              <a:t>	</a:t>
            </a:r>
            <a:endParaRPr lang="ru-RU" sz="1600" dirty="0"/>
          </a:p>
        </p:txBody>
      </p:sp>
      <p:graphicFrame>
        <p:nvGraphicFramePr>
          <p:cNvPr id="6" name="Диаграмма 5"/>
          <p:cNvGraphicFramePr/>
          <p:nvPr/>
        </p:nvGraphicFramePr>
        <p:xfrm>
          <a:off x="357158" y="928670"/>
          <a:ext cx="8358246" cy="55721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5" name="Диаграмма 4"/>
          <p:cNvGraphicFramePr/>
          <p:nvPr/>
        </p:nvGraphicFramePr>
        <p:xfrm>
          <a:off x="428596" y="857232"/>
          <a:ext cx="8286808"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19" y="751898"/>
          <a:ext cx="8643999" cy="5917190"/>
        </p:xfrm>
        <a:graphic>
          <a:graphicData uri="http://schemas.openxmlformats.org/drawingml/2006/table">
            <a:tbl>
              <a:tblPr/>
              <a:tblGrid>
                <a:gridCol w="3357586"/>
                <a:gridCol w="1071570"/>
                <a:gridCol w="1000132"/>
                <a:gridCol w="1071570"/>
                <a:gridCol w="1071570"/>
                <a:gridCol w="1071571"/>
              </a:tblGrid>
              <a:tr h="264582">
                <a:tc>
                  <a:txBody>
                    <a:bodyPr/>
                    <a:lstStyle/>
                    <a:p>
                      <a:pPr indent="0" algn="ctr">
                        <a:lnSpc>
                          <a:spcPct val="150000"/>
                        </a:lnSpc>
                        <a:spcAft>
                          <a:spcPts val="600"/>
                        </a:spcAft>
                      </a:pPr>
                      <a:r>
                        <a:rPr lang="ru-RU" sz="1200" b="1" dirty="0">
                          <a:solidFill>
                            <a:srgbClr val="000000"/>
                          </a:solidFill>
                          <a:latin typeface="Times New Roman" pitchFamily="18" charset="0"/>
                          <a:ea typeface="Times New Roman"/>
                          <a:cs typeface="Times New Roman" pitchFamily="18" charset="0"/>
                        </a:rPr>
                        <a:t>ПОКАЗАТЕЛИ</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2021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2022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2023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4731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от одного года до шести лет, состоящих на учете для определения в муниципальные дошкольные образовательные учреждения, в общей численности детей в возрасте от рождения  года до семи лет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663085">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выпускников муниципальных общеобразовательных учреждений, сдавших единый государственный экзамен по русскому языку и математике, в общей численности выпускников муниципальных общеобразовательных учреждений, сдавших единый государственный экзамен по данным предметам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8598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дошкольных образовательных учреждений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18 002,5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18 866,6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19 866,5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20 859,8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21 610,7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31542">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общеобразовательных учреждений, в том числе учителей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21 683,2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22 810,8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24 </a:t>
                      </a:r>
                      <a:r>
                        <a:rPr lang="ru-RU" sz="1100" dirty="0" smtClean="0">
                          <a:solidFill>
                            <a:srgbClr val="000000"/>
                          </a:solidFill>
                          <a:latin typeface="Times New Roman" pitchFamily="18" charset="0"/>
                          <a:ea typeface="Times New Roman"/>
                          <a:cs typeface="Times New Roman" pitchFamily="18" charset="0"/>
                        </a:rPr>
                        <a:t>047,8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25 250,2</a:t>
                      </a: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latin typeface="Times New Roman" pitchFamily="18" charset="0"/>
                          <a:ea typeface="Times New Roman"/>
                          <a:cs typeface="Times New Roman" pitchFamily="18" charset="0"/>
                        </a:rPr>
                        <a:t>26 512,7</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39428">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2-7 лет, получающих дошкольную образовательную услугу и (или) услугу по их содержанию в муниципальных образовательных учреждениях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65,0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67,0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4" name="Прямоугольник 3"/>
          <p:cNvSpPr/>
          <p:nvPr/>
        </p:nvSpPr>
        <p:spPr>
          <a:xfrm>
            <a:off x="285720" y="142852"/>
            <a:ext cx="8643998" cy="369332"/>
          </a:xfrm>
          <a:prstGeom prst="rect">
            <a:avLst/>
          </a:prstGeom>
        </p:spPr>
        <p:txBody>
          <a:bodyPr wrap="square">
            <a:spAutoFit/>
          </a:bodyPr>
          <a:lstStyle/>
          <a:p>
            <a:pPr algn="ctr"/>
            <a:r>
              <a:rPr lang="ru-RU" b="1" i="1" dirty="0" smtClean="0">
                <a:solidFill>
                  <a:srgbClr val="C00000"/>
                </a:solidFill>
                <a:latin typeface="Times New Roman" panose="02020603050405020304" pitchFamily="18" charset="0"/>
                <a:ea typeface="Calibri" panose="020F0502020204030204" pitchFamily="34" charset="0"/>
              </a:rPr>
              <a:t>Отдельные показатели по отрасли «Образование»</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57166"/>
          <a:ext cx="8501122" cy="6000790"/>
        </p:xfrm>
        <a:graphic>
          <a:graphicData uri="http://schemas.openxmlformats.org/drawingml/2006/table">
            <a:tbl>
              <a:tblPr/>
              <a:tblGrid>
                <a:gridCol w="3758107"/>
                <a:gridCol w="982029"/>
                <a:gridCol w="982029"/>
                <a:gridCol w="982029"/>
                <a:gridCol w="898464"/>
                <a:gridCol w="898464"/>
              </a:tblGrid>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дошкольных образовательных учреждений, здания которых требуют капитального ремонта, в общем числе муниципальных дошкольных 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50000"/>
                        </a:lnSpc>
                        <a:spcAft>
                          <a:spcPts val="600"/>
                        </a:spcAft>
                      </a:pPr>
                      <a:r>
                        <a:rPr lang="ru-RU" sz="1100" dirty="0">
                          <a:solidFill>
                            <a:srgbClr val="000000"/>
                          </a:solidFill>
                          <a:latin typeface="Times New Roman"/>
                          <a:ea typeface="Times New Roman"/>
                        </a:rPr>
                        <a:t>Доля выпускников муниципальных общеобразовательных учреждений, не получивших аттестат о среднем (полном) образовании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здания которых требуют капитального ремонта,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соответствующих современным требованиям обучения,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83,0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0">
                <a:tc>
                  <a:txBody>
                    <a:bodyPr/>
                    <a:lstStyle/>
                    <a:p>
                      <a:pPr indent="0" algn="l">
                        <a:lnSpc>
                          <a:spcPct val="150000"/>
                        </a:lnSpc>
                        <a:spcAft>
                          <a:spcPts val="600"/>
                        </a:spcAft>
                      </a:pPr>
                      <a:r>
                        <a:rPr lang="ru-RU" sz="1100" dirty="0" smtClean="0">
                          <a:solidFill>
                            <a:srgbClr val="000000"/>
                          </a:solidFill>
                          <a:latin typeface="Times New Roman"/>
                          <a:ea typeface="Times New Roman"/>
                        </a:rPr>
                        <a:t>Расходы </a:t>
                      </a:r>
                      <a:r>
                        <a:rPr lang="ru-RU" sz="1100" dirty="0">
                          <a:solidFill>
                            <a:srgbClr val="000000"/>
                          </a:solidFill>
                          <a:latin typeface="Times New Roman"/>
                          <a:ea typeface="Times New Roman"/>
                        </a:rPr>
                        <a:t>бюджета </a:t>
                      </a:r>
                      <a:r>
                        <a:rPr lang="ru-RU" sz="1100" dirty="0" smtClean="0">
                          <a:solidFill>
                            <a:srgbClr val="000000"/>
                          </a:solidFill>
                          <a:latin typeface="Times New Roman"/>
                          <a:ea typeface="Times New Roman"/>
                        </a:rPr>
                        <a:t>района на </a:t>
                      </a:r>
                      <a:r>
                        <a:rPr lang="ru-RU" sz="1100" dirty="0">
                          <a:solidFill>
                            <a:srgbClr val="000000"/>
                          </a:solidFill>
                          <a:latin typeface="Times New Roman"/>
                          <a:ea typeface="Times New Roman"/>
                        </a:rPr>
                        <a:t>общее образование в расчете на 1 обучающегося (тыс. руб.)</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76,3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73,4</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62,5</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58,9</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61,1</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50000"/>
                        </a:lnSpc>
                        <a:spcAft>
                          <a:spcPts val="600"/>
                        </a:spcAft>
                      </a:pPr>
                      <a:r>
                        <a:rPr lang="ru-RU" sz="1100" dirty="0">
                          <a:solidFill>
                            <a:srgbClr val="000000"/>
                          </a:solidFill>
                          <a:latin typeface="Times New Roman"/>
                          <a:ea typeface="Times New Roman"/>
                        </a:rPr>
                        <a:t>Доля детей в возрасте 5-18 лет, получающих услуги по дополнительному образованию (%), в общей численности детей в возрасте от 5 до 18 лет.</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65,0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68,0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109 872,8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100 271,8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106 437,0 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1-2023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Диаграмма 8"/>
          <p:cNvGraphicFramePr/>
          <p:nvPr/>
        </p:nvGraphicFramePr>
        <p:xfrm>
          <a:off x="714348" y="3286124"/>
          <a:ext cx="8001056" cy="32147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2019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2023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2 057,7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2 147,3</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1 906,1</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1 748,3</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1 865,1</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26 078,2</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28 849,2</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a:t>
                      </a:r>
                      <a:r>
                        <a:rPr lang="ru-RU" sz="1200" baseline="0" dirty="0" smtClean="0">
                          <a:latin typeface="Times New Roman"/>
                          <a:ea typeface="Times New Roman"/>
                        </a:rPr>
                        <a:t>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29 565,0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2021 год планируются в объеме  22 757,0 тыс. рублей  и составят на каждого жителя района в 2021 году 394,8 рубля, из них бюджетные ассигнования в сумме  17 119,8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   7 321,8 тыс. рублей   или  32,2%;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8 433,1 тыс. рублей или  37,1%;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- 6 994,1тыс. рублей   или  30,7%.</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929066"/>
          <a:ext cx="8572559" cy="2714644"/>
        </p:xfrm>
        <a:graphic>
          <a:graphicData uri="http://schemas.openxmlformats.org/drawingml/2006/table">
            <a:tbl>
              <a:tblPr/>
              <a:tblGrid>
                <a:gridCol w="3782222"/>
                <a:gridCol w="1009305"/>
                <a:gridCol w="1009305"/>
                <a:gridCol w="925495"/>
                <a:gridCol w="923116"/>
                <a:gridCol w="923116"/>
              </a:tblGrid>
              <a:tr h="397926">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2023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533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жителей района, систематически занимающихся физической культурой и спортом,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25,3</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20,1</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26,0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26,7</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27,3</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детей и подростков, занимающихся в спортивных школах, секциях,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13,9</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14,5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366,0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180,1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142,0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144,8</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0553">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ru-RU" sz="1300" dirty="0" smtClean="0">
                        <a:solidFill>
                          <a:schemeClr val="tx1"/>
                        </a:solidFill>
                        <a:latin typeface="Times New Roman" pitchFamily="18" charset="0"/>
                        <a:ea typeface="Times New Roman"/>
                        <a:cs typeface="Times New Roman" pitchFamily="18" charset="0"/>
                      </a:endParaRPr>
                    </a:p>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13,5</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29700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8 187,5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8 200,8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2023 год – 8 266,1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2020 году спортивный зал посетил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7 400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2020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5 960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Глава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5" cy="4357717"/>
        </p:xfrm>
        <a:graphic>
          <a:graphicData uri="http://schemas.openxmlformats.org/drawingml/2006/table">
            <a:tbl>
              <a:tblPr/>
              <a:tblGrid>
                <a:gridCol w="2928957"/>
                <a:gridCol w="1143008"/>
                <a:gridCol w="1143008"/>
                <a:gridCol w="1143008"/>
                <a:gridCol w="1143008"/>
                <a:gridCol w="1143006"/>
              </a:tblGrid>
              <a:tr h="230868">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549686">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2019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5233">
                <a:tc>
                  <a:txBody>
                    <a:bodyPr/>
                    <a:lstStyle/>
                    <a:p>
                      <a:pPr indent="0" algn="l">
                        <a:lnSpc>
                          <a:spcPct val="100000"/>
                        </a:lnSpc>
                        <a:spcAft>
                          <a:spcPts val="0"/>
                        </a:spcAft>
                      </a:pPr>
                      <a:r>
                        <a:rPr lang="ru-RU" sz="1200" b="1" dirty="0">
                          <a:latin typeface="Times New Roman"/>
                          <a:ea typeface="Times New Roman"/>
                        </a:rPr>
                        <a:t>Муниципальная программа " Развитие образования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643 666,2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663 547,8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619 880,6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586 998,7</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603 391,9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20 855,1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46 933,1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69 018,0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55 994,0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55994,0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00000"/>
                        </a:lnSpc>
                        <a:spcAft>
                          <a:spcPts val="0"/>
                        </a:spcAft>
                      </a:pPr>
                      <a:r>
                        <a:rPr lang="ru-RU" sz="1200" b="1" dirty="0" smtClean="0">
                          <a:latin typeface="Times New Roman"/>
                          <a:ea typeface="Times New Roman"/>
                        </a:rPr>
                        <a:t>Муниципальная программа "Профилактика терроризма и экстремизма на территории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1 275,3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1 799,6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1 514,6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9 233,3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822,5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2021-2023 годы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8"/>
          <a:ext cx="8643998" cy="3839794"/>
        </p:xfrm>
        <a:graphic>
          <a:graphicData uri="http://schemas.openxmlformats.org/drawingml/2006/table">
            <a:tbl>
              <a:tblPr/>
              <a:tblGrid>
                <a:gridCol w="2857520"/>
                <a:gridCol w="1143008"/>
                <a:gridCol w="1214446"/>
                <a:gridCol w="1143008"/>
                <a:gridCol w="1214446"/>
                <a:gridCol w="1071570"/>
              </a:tblGrid>
              <a:tr h="115193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7 056,0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7 371,0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596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культуры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104 267,1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103 324,2</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89 435,9</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80 441,6</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83 863,0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6795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"Совершенствование системы оплаты труда в муниципальных учреждениях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14 631,8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343928">
                <a:tc>
                  <a:txBody>
                    <a:bodyPr/>
                    <a:lstStyle/>
                    <a:p>
                      <a:pPr indent="0" algn="l">
                        <a:lnSpc>
                          <a:spcPct val="100000"/>
                        </a:lnSpc>
                        <a:spcAft>
                          <a:spcPts val="0"/>
                        </a:spcAft>
                      </a:pPr>
                      <a:r>
                        <a:rPr lang="ru-RU" sz="1200" b="1" dirty="0" smtClean="0">
                          <a:latin typeface="Times New Roman" pitchFamily="18" charset="0"/>
                          <a:ea typeface="Times New Roman"/>
                          <a:cs typeface="Times New Roman" pitchFamily="18" charset="0"/>
                        </a:rPr>
                        <a:t>Муниципальная программа "Развитие туризма на территории Пугачевского муниципального района"</a:t>
                      </a:r>
                      <a:endParaRPr lang="ru-RU" sz="1200" b="1"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21,0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aphicFrame>
        <p:nvGraphicFramePr>
          <p:cNvPr id="3" name="Таблица 2"/>
          <p:cNvGraphicFramePr>
            <a:graphicFrameLocks noGrp="1"/>
          </p:cNvGraphicFramePr>
          <p:nvPr/>
        </p:nvGraphicFramePr>
        <p:xfrm>
          <a:off x="214282" y="4071943"/>
          <a:ext cx="8643998" cy="2071701"/>
        </p:xfrm>
        <a:graphic>
          <a:graphicData uri="http://schemas.openxmlformats.org/drawingml/2006/table">
            <a:tbl>
              <a:tblPr/>
              <a:tblGrid>
                <a:gridCol w="2857520"/>
                <a:gridCol w="1143008"/>
                <a:gridCol w="1214446"/>
                <a:gridCol w="1143008"/>
                <a:gridCol w="1214446"/>
                <a:gridCol w="1071570"/>
              </a:tblGrid>
              <a:tr h="739015">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 в Пугачевском муниципальном районе"</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4 800,0</a:t>
                      </a:r>
                      <a:r>
                        <a:rPr lang="ru-RU" sz="1200" b="0" dirty="0">
                          <a:latin typeface="Times New Roman" pitchFamily="18" charset="0"/>
                          <a:ea typeface="Times New Roman"/>
                          <a:cs typeface="Times New Roman" pitchFamily="18" charset="0"/>
                        </a:rPr>
                        <a:t> </a:t>
                      </a: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4 380,0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4 850,0</a:t>
                      </a:r>
                    </a:p>
                    <a:p>
                      <a:pPr indent="0" algn="ctr">
                        <a:lnSpc>
                          <a:spcPct val="100000"/>
                        </a:lnSpc>
                        <a:spcAft>
                          <a:spcPts val="0"/>
                        </a:spcAft>
                      </a:pP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13691">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безопасности жизнедеятельности населения на территории Пугачевского муниципального </a:t>
                      </a:r>
                      <a:r>
                        <a:rPr lang="ru-RU" sz="1200" b="1" dirty="0" smtClean="0">
                          <a:latin typeface="Times New Roman" pitchFamily="18" charset="0"/>
                          <a:ea typeface="Times New Roman"/>
                          <a:cs typeface="Times New Roman" pitchFamily="18" charset="0"/>
                        </a:rPr>
                        <a:t>района"</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30,6</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35,0</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75,0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1" dirty="0" smtClean="0">
                          <a:latin typeface="Times New Roman" pitchFamily="18" charset="0"/>
                          <a:cs typeface="Times New Roman" pitchFamily="18" charset="0"/>
                        </a:rPr>
                        <a:t>-</a:t>
                      </a:r>
                      <a:endParaRPr lang="ru-RU" sz="1200" b="1"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18286">
                <a:tc>
                  <a:txBody>
                    <a:bodyPr/>
                    <a:lstStyle/>
                    <a:p>
                      <a:pPr indent="0" algn="ctr">
                        <a:lnSpc>
                          <a:spcPct val="100000"/>
                        </a:lnSpc>
                        <a:spcAft>
                          <a:spcPts val="0"/>
                        </a:spcAft>
                      </a:pPr>
                      <a:r>
                        <a:rPr lang="ru-RU" sz="1400" b="1" dirty="0" smtClean="0">
                          <a:latin typeface="Times New Roman" pitchFamily="18" charset="0"/>
                          <a:ea typeface="Times New Roman"/>
                          <a:cs typeface="Times New Roman" pitchFamily="18" charset="0"/>
                        </a:rPr>
                        <a:t>ИТОГО</a:t>
                      </a:r>
                      <a:endParaRPr lang="ru-RU" sz="140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805 815,4</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r">
                        <a:lnSpc>
                          <a:spcPct val="100000"/>
                        </a:lnSpc>
                        <a:spcAft>
                          <a:spcPts val="0"/>
                        </a:spcAft>
                      </a:pPr>
                      <a:r>
                        <a:rPr lang="ru-RU" sz="1300" b="1" dirty="0" smtClean="0">
                          <a:latin typeface="Times New Roman" pitchFamily="18" charset="0"/>
                          <a:ea typeface="Times New Roman"/>
                          <a:cs typeface="Times New Roman" pitchFamily="18" charset="0"/>
                        </a:rPr>
                        <a:t>851 831,6</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779 944,1</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00000"/>
                        </a:lnSpc>
                        <a:spcAft>
                          <a:spcPts val="0"/>
                        </a:spcAft>
                      </a:pPr>
                      <a:r>
                        <a:rPr lang="ru-RU" sz="1300" b="1" dirty="0" smtClean="0">
                          <a:latin typeface="Times New Roman" pitchFamily="18" charset="0"/>
                          <a:ea typeface="Times New Roman"/>
                          <a:cs typeface="Times New Roman" pitchFamily="18" charset="0"/>
                        </a:rPr>
                        <a:t>723 434,3</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748 098,9</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a:t>
                      </a:r>
                      <a:r>
                        <a:rPr lang="ru-RU" sz="1000" b="1" i="0" u="none" strike="noStrike" baseline="0" dirty="0" smtClean="0">
                          <a:solidFill>
                            <a:srgbClr val="000000"/>
                          </a:solidFill>
                          <a:latin typeface="Times New Roman"/>
                        </a:rPr>
                        <a:t>2019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a:t>
                      </a:r>
                      <a:r>
                        <a:rPr lang="ru-RU" sz="1000" b="1" i="0" u="none" strike="noStrike" baseline="0" dirty="0" smtClean="0">
                          <a:solidFill>
                            <a:srgbClr val="000000"/>
                          </a:solidFill>
                          <a:latin typeface="Times New Roman"/>
                        </a:rPr>
                        <a:t>2020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2021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2022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a:t>
                      </a:r>
                      <a:r>
                        <a:rPr lang="ru-RU" sz="1000" b="1" i="0" u="none" strike="noStrike" baseline="0" dirty="0" smtClean="0">
                          <a:solidFill>
                            <a:srgbClr val="000000"/>
                          </a:solidFill>
                          <a:latin typeface="Times New Roman"/>
                        </a:rPr>
                        <a:t>2023 </a:t>
                      </a:r>
                      <a:r>
                        <a:rPr lang="ru-RU" sz="1000" b="1" i="0" u="none" strike="noStrike" baseline="0" dirty="0">
                          <a:solidFill>
                            <a:srgbClr val="000000"/>
                          </a:solidFill>
                          <a:latin typeface="Times New Roman"/>
                        </a:rPr>
                        <a:t>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99%</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107%</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397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2106 чел</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2 205 </a:t>
                      </a:r>
                      <a:r>
                        <a:rPr lang="ru-RU" sz="1000" b="0" i="0" u="none" strike="noStrike" baseline="0" dirty="0">
                          <a:solidFill>
                            <a:srgbClr val="000000"/>
                          </a:solidFill>
                          <a:latin typeface="Times New Roman"/>
                        </a:rPr>
                        <a:t>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5</a:t>
                      </a:r>
                      <a:r>
                        <a:rPr lang="ru-RU" sz="1000" b="0" i="0" u="none" strike="noStrike" baseline="0" dirty="0">
                          <a:solidFill>
                            <a:srgbClr val="000000"/>
                          </a:solidFill>
                          <a:latin typeface="Times New Roman"/>
                        </a:rPr>
                        <a:t>%</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a:t>
                      </a:r>
                      <a:endParaRPr lang="ru-RU" sz="1000" b="0" i="0" u="none" strike="noStrike" baseline="0" dirty="0" smtClean="0">
                        <a:solidFill>
                          <a:srgbClr val="000000"/>
                        </a:solidFill>
                        <a:latin typeface="Times New Roman"/>
                      </a:endParaRPr>
                    </a:p>
                    <a:p>
                      <a:pPr algn="ctr" fontAlgn="b"/>
                      <a:r>
                        <a:rPr lang="ru-RU" sz="1000" b="0" i="0" u="none" strike="noStrike" baseline="0" dirty="0" smtClean="0">
                          <a:solidFill>
                            <a:srgbClr val="000000"/>
                          </a:solidFill>
                          <a:latin typeface="Times New Roman"/>
                        </a:rPr>
                        <a:t>7%</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96%</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95%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4862054"/>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817,5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821,7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825,9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830,1 </a:t>
                      </a:r>
                      <a:r>
                        <a:rPr lang="ru-RU" sz="1000" b="0" i="0" u="none" strike="noStrike" baseline="0" dirty="0">
                          <a:solidFill>
                            <a:srgbClr val="000000"/>
                          </a:solidFill>
                          <a:latin typeface="Times New Roman"/>
                        </a:rPr>
                        <a:t>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32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33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49 </a:t>
                      </a:r>
                      <a:r>
                        <a:rPr lang="ru-RU" sz="1000" b="0" i="0" u="none" strike="noStrike" baseline="0" dirty="0">
                          <a:solidFill>
                            <a:srgbClr val="000000"/>
                          </a:solidFill>
                          <a:latin typeface="Times New Roman"/>
                        </a:rPr>
                        <a:t>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350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400 </a:t>
                      </a:r>
                      <a:r>
                        <a:rPr lang="ru-RU" sz="1000" b="0" i="0" u="none" strike="noStrike" baseline="0" dirty="0">
                          <a:solidFill>
                            <a:srgbClr val="000000"/>
                          </a:solidFill>
                          <a:latin typeface="Times New Roman"/>
                        </a:rPr>
                        <a:t>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4">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a:t>
                      </a:r>
                      <a:r>
                        <a:rPr lang="ru-RU" sz="1000" b="0" i="0" u="none" strike="noStrike" baseline="0" dirty="0" smtClean="0">
                          <a:solidFill>
                            <a:srgbClr val="000000"/>
                          </a:solidFill>
                          <a:latin typeface="Times New Roman"/>
                        </a:rPr>
                        <a:t>45%</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9" y="285728"/>
          <a:ext cx="8501121" cy="5274030"/>
        </p:xfrm>
        <a:graphic>
          <a:graphicData uri="http://schemas.openxmlformats.org/drawingml/2006/table">
            <a:tbl>
              <a:tblPr/>
              <a:tblGrid>
                <a:gridCol w="2145332"/>
                <a:gridCol w="2145332"/>
                <a:gridCol w="677865"/>
                <a:gridCol w="551231"/>
                <a:gridCol w="573579"/>
                <a:gridCol w="558680"/>
                <a:gridCol w="1849102"/>
              </a:tblGrid>
              <a:tr h="1051673">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15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rowSpan="7">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увеличение количества учащихся ДШИ - участников конкурсов и фестивалей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029561">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педагогическим работникам образовательных  учреждений дополнительного образования детей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98201">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культуры, в том числе создание виртуального концертного зала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213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66067">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0,3%</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009693"/>
        </p:xfrm>
        <a:graphic>
          <a:graphicData uri="http://schemas.openxmlformats.org/drawingml/2006/table">
            <a:tbl>
              <a:tblPr/>
              <a:tblGrid>
                <a:gridCol w="2428892"/>
                <a:gridCol w="2571768"/>
                <a:gridCol w="785818"/>
                <a:gridCol w="728669"/>
                <a:gridCol w="677012"/>
                <a:gridCol w="659427"/>
                <a:gridCol w="720973"/>
              </a:tblGrid>
              <a:tr h="1001909">
                <a:tc>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2">
                  <a:txBody>
                    <a:bodyPr/>
                    <a:lstStyle/>
                    <a:p>
                      <a:pPr algn="l" rtl="0" fontAlgn="t"/>
                      <a:r>
                        <a:rPr lang="ru-RU" sz="1000" b="1" i="0" u="none" strike="noStrike" baseline="0" dirty="0" smtClean="0">
                          <a:solidFill>
                            <a:srgbClr val="000000"/>
                          </a:solidFill>
                          <a:latin typeface="Times New Roman"/>
                        </a:rPr>
                        <a:t>Муниципальная программа "Развитие туризма на территории Пугачевского муниципального района"</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туристов,  прибывших  на  территорию Пугачевского района</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до 30 тыс. чел.</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kern="1200" dirty="0" smtClean="0">
                          <a:solidFill>
                            <a:schemeClr val="tx1"/>
                          </a:solidFill>
                          <a:latin typeface="Times New Roman" pitchFamily="18" charset="0"/>
                          <a:ea typeface="+mn-ea"/>
                          <a:cs typeface="Times New Roman" pitchFamily="18" charset="0"/>
                        </a:rPr>
                        <a:t>Увеличение количества информационной продукции о туристическом потенциале</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1900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учреждения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 учреждение</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28,9 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0,2 млн.куб.м</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4 630,6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1105,1 тыс. руб</a:t>
                      </a:r>
                      <a:r>
                        <a:rPr lang="ru-RU" sz="1000" b="0" i="0" u="none" strike="noStrike" baseline="0" dirty="0">
                          <a:solidFill>
                            <a:srgbClr val="000000"/>
                          </a:solidFill>
                          <a:latin typeface="Times New Roman"/>
                        </a:rPr>
                        <a:t>./год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4">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a:t>
                      </a:r>
                      <a:r>
                        <a:rPr lang="ru-RU" sz="1000" b="1" i="0" u="none" strike="noStrike" baseline="0" dirty="0" smtClean="0">
                          <a:solidFill>
                            <a:srgbClr val="000000"/>
                          </a:solidFill>
                          <a:latin typeface="Times New Roman"/>
                        </a:rPr>
                        <a:t>на"</a:t>
                      </a:r>
                      <a:r>
                        <a:rPr lang="ru-RU" sz="1000" b="0" i="0" u="none" strike="noStrike" baseline="0" dirty="0" smtClean="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100%</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baseline="0" dirty="0" smtClean="0">
                          <a:solidFill>
                            <a:srgbClr val="000000"/>
                          </a:solidFill>
                          <a:latin typeface="Times New Roman"/>
                        </a:rPr>
                        <a:t>7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pPr algn="l" rtl="0" fontAlgn="t"/>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kern="1200" dirty="0" smtClean="0">
                          <a:solidFill>
                            <a:schemeClr val="tx1"/>
                          </a:solidFill>
                          <a:latin typeface="Times New Roman" pitchFamily="18" charset="0"/>
                          <a:ea typeface="+mn-ea"/>
                          <a:cs typeface="Times New Roman" pitchFamily="18" charset="0"/>
                        </a:rPr>
                        <a:t>Закупка автономных дымовых датчиков со встроенным звуковым </a:t>
                      </a:r>
                      <a:r>
                        <a:rPr lang="ru-RU" sz="1000" kern="1200" dirty="0" err="1" smtClean="0">
                          <a:solidFill>
                            <a:schemeClr val="tx1"/>
                          </a:solidFill>
                          <a:latin typeface="Times New Roman" pitchFamily="18" charset="0"/>
                          <a:ea typeface="+mn-ea"/>
                          <a:cs typeface="Times New Roman" pitchFamily="18" charset="0"/>
                        </a:rPr>
                        <a:t>извещателем</a:t>
                      </a:r>
                      <a:endParaRPr lang="ru-RU" sz="1000" b="0" i="0" u="none" strike="noStrike" baseline="0" dirty="0">
                        <a:solidFill>
                          <a:srgbClr val="000000"/>
                        </a:solidFill>
                        <a:latin typeface="Times New Roman" pitchFamily="18" charset="0"/>
                        <a:cs typeface="Times New Roman" pitchFamily="18" charset="0"/>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smtClean="0">
                          <a:solidFill>
                            <a:srgbClr val="000000"/>
                          </a:solidFill>
                          <a:latin typeface="Times New Roman"/>
                        </a:rPr>
                        <a:t>10 шт.</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221592"/>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2019год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2023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-20 171,5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16 144,2</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a:t>
                      </a:r>
                      <a:r>
                        <a:rPr lang="ru-RU" sz="1100" b="1" baseline="0" dirty="0" smtClean="0">
                          <a:latin typeface="Times New Roman"/>
                          <a:ea typeface="Times New Roman"/>
                        </a:rPr>
                        <a:t>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8783">
                <a:tc>
                  <a:txBody>
                    <a:bodyPr/>
                    <a:lstStyle/>
                    <a:p>
                      <a:pPr indent="0" algn="l">
                        <a:lnSpc>
                          <a:spcPct val="100000"/>
                        </a:lnSpc>
                        <a:spcAft>
                          <a:spcPts val="0"/>
                        </a:spcAft>
                      </a:pPr>
                      <a:r>
                        <a:rPr lang="ru-RU" sz="1100" dirty="0">
                          <a:latin typeface="Times New Roman"/>
                          <a:ea typeface="Times New Roman"/>
                        </a:rPr>
                        <a:t>Получение кредитов от других бюджетов бюджетной системы Российской Федерации бюджетом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-51 073,7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-20 000,0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257,1</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3 623,2</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16 401,3</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2019 </a:t>
                      </a:r>
                      <a:r>
                        <a:rPr lang="ru-RU" sz="1200" b="1" dirty="0">
                          <a:latin typeface="Times New Roman"/>
                          <a:ea typeface="Times New Roman"/>
                        </a:rPr>
                        <a:t>год </a:t>
                      </a:r>
                      <a:r>
                        <a:rPr lang="ru-RU" sz="1200" b="1" dirty="0" smtClean="0">
                          <a:latin typeface="Times New Roman"/>
                          <a:ea typeface="Times New Roman"/>
                        </a:rPr>
                        <a:t>факт </a:t>
                      </a:r>
                    </a:p>
                    <a:p>
                      <a:pPr marL="0" indent="0" algn="ctr">
                        <a:spcAft>
                          <a:spcPts val="0"/>
                        </a:spcAft>
                      </a:pPr>
                      <a:r>
                        <a:rPr lang="ru-RU" sz="1200" b="1" dirty="0" smtClean="0">
                          <a:latin typeface="Times New Roman"/>
                          <a:ea typeface="Times New Roman"/>
                        </a:rPr>
                        <a:t>( на 01.01.2020г)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2020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01.01.2021г)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2022год 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2023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01.01.2024г)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46 999,5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20 000,0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81,4</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a:t>
            </a:r>
            <a:r>
              <a:rPr kumimoji="0" lang="ru-RU"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на 2021-2023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3162</TotalTime>
  <Words>6302</Words>
  <Application>Microsoft Office PowerPoint</Application>
  <PresentationFormat>Экран (4:3)</PresentationFormat>
  <Paragraphs>1616</Paragraphs>
  <Slides>58</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58</vt:i4>
      </vt:variant>
    </vt:vector>
  </HeadingPairs>
  <TitlesOfParts>
    <vt:vector size="5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Целевые показатели реализации муниципальных программ Пугачевского муниципального района</vt:lpstr>
      <vt:lpstr>Слайд 53</vt:lpstr>
      <vt:lpstr>Слайд 54</vt:lpstr>
      <vt:lpstr>Слайд 55</vt:lpstr>
      <vt:lpstr>Слайд 56</vt:lpstr>
      <vt:lpstr>Слайд 57</vt:lpstr>
      <vt:lpstr>Слайд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vodolazova</cp:lastModifiedBy>
  <cp:revision>392</cp:revision>
  <dcterms:created xsi:type="dcterms:W3CDTF">2019-03-18T04:09:55Z</dcterms:created>
  <dcterms:modified xsi:type="dcterms:W3CDTF">2020-11-23T12:53:00Z</dcterms:modified>
</cp:coreProperties>
</file>