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charts/chart7.xml" ContentType="application/vnd.openxmlformats-officedocument.drawingml.chart+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notesMasterIdLst>
    <p:notesMasterId r:id="rId6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81" r:id="rId37"/>
    <p:sldId id="292" r:id="rId38"/>
    <p:sldId id="293" r:id="rId39"/>
    <p:sldId id="294" r:id="rId40"/>
    <p:sldId id="314" r:id="rId41"/>
    <p:sldId id="298" r:id="rId42"/>
    <p:sldId id="299" r:id="rId43"/>
    <p:sldId id="300" r:id="rId44"/>
    <p:sldId id="301" r:id="rId45"/>
    <p:sldId id="302" r:id="rId46"/>
    <p:sldId id="303" r:id="rId47"/>
    <p:sldId id="304" r:id="rId48"/>
    <p:sldId id="306" r:id="rId49"/>
    <p:sldId id="307" r:id="rId50"/>
    <p:sldId id="308" r:id="rId51"/>
    <p:sldId id="309" r:id="rId52"/>
    <p:sldId id="310" r:id="rId53"/>
    <p:sldId id="315" r:id="rId54"/>
    <p:sldId id="318" r:id="rId55"/>
    <p:sldId id="317" r:id="rId56"/>
    <p:sldId id="316" r:id="rId57"/>
    <p:sldId id="311" r:id="rId58"/>
    <p:sldId id="312" r:id="rId59"/>
    <p:sldId id="313" r:id="rId60"/>
  </p:sldIdLst>
  <p:sldSz cx="9144000" cy="6858000" type="screen4x3"/>
  <p:notesSz cx="6797675"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815" autoAdjust="0"/>
    <p:restoredTop sz="94660"/>
  </p:normalViewPr>
  <p:slideViewPr>
    <p:cSldViewPr>
      <p:cViewPr>
        <p:scale>
          <a:sx n="90" d="100"/>
          <a:sy n="90" d="100"/>
        </p:scale>
        <p:origin x="-1368" y="-1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2.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13.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15.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Putina\&#1082;%20&#1089;&#1077;&#1089;&#1089;&#1080;&#1080;\2020\2%20&#1095;&#1090;&#1077;&#1085;&#1080;&#1077;%20&#1073;&#1102;&#1076;&#1078;&#1077;&#1090;&#1072;%20&#1085;&#1072;%202020%20&#1075;&#1086;&#1076;\3%20%20%20%20&#1041;&#1102;&#1076;&#1078;&#1077;&#1090;%20&#1076;&#1083;&#1103;%20&#1075;&#1088;&#1072;&#1078;&#1076;&#1072;&#1085;%20&#1085;&#1072;%202020%20&#1075;&#1086;&#1076;%20&#1091;&#1090;&#1074;&#1077;&#1088;&#1078;&#1076;%20&#1073;&#1102;&#1076;&#1078;&#1077;&#1090;\&#1058;&#1072;&#1073;&#1083;&#1080;&#1094;&#1099;%20&#1076;&#1083;&#1103;%20&#1076;&#1080;&#1072;&#1075;&#1088;&#1072;&#1084;&#1084;&#1099;%20&#1056;&#1040;&#1057;&#1061;&#1054;&#1044;&#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9.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9.7627201459784596E-2"/>
          <c:y val="2.2140506024633425E-2"/>
          <c:w val="0.85844089299381621"/>
          <c:h val="0.87815636907356798"/>
        </c:manualLayout>
      </c:layout>
      <c:lineChart>
        <c:grouping val="standard"/>
        <c:ser>
          <c:idx val="0"/>
          <c:order val="0"/>
          <c:marker>
            <c:symbol val="none"/>
          </c:marker>
          <c:dLbls>
            <c:showVal val="1"/>
          </c:dLbls>
          <c:cat>
            <c:strRef>
              <c:f>Соцэконом!$A$2:$E$2</c:f>
              <c:strCache>
                <c:ptCount val="5"/>
                <c:pt idx="0">
                  <c:v>2018г.</c:v>
                </c:pt>
                <c:pt idx="1">
                  <c:v>2019г.</c:v>
                </c:pt>
                <c:pt idx="2">
                  <c:v>2020г.</c:v>
                </c:pt>
                <c:pt idx="3">
                  <c:v>2021г.</c:v>
                </c:pt>
                <c:pt idx="4">
                  <c:v>2022г.</c:v>
                </c:pt>
              </c:strCache>
            </c:strRef>
          </c:cat>
          <c:val>
            <c:numRef>
              <c:f>Соцэконом!$A$3:$E$3</c:f>
              <c:numCache>
                <c:formatCode>General</c:formatCode>
                <c:ptCount val="5"/>
                <c:pt idx="0">
                  <c:v>2456.1999999999998</c:v>
                </c:pt>
                <c:pt idx="1">
                  <c:v>2783.3</c:v>
                </c:pt>
                <c:pt idx="2">
                  <c:v>2940.8</c:v>
                </c:pt>
                <c:pt idx="3">
                  <c:v>3129.8</c:v>
                </c:pt>
                <c:pt idx="4">
                  <c:v>3349.2</c:v>
                </c:pt>
              </c:numCache>
            </c:numRef>
          </c:val>
        </c:ser>
        <c:marker val="1"/>
        <c:axId val="72915968"/>
        <c:axId val="72917760"/>
      </c:lineChart>
      <c:catAx>
        <c:axId val="72915968"/>
        <c:scaling>
          <c:orientation val="minMax"/>
        </c:scaling>
        <c:axPos val="b"/>
        <c:tickLblPos val="nextTo"/>
        <c:crossAx val="72917760"/>
        <c:crosses val="autoZero"/>
        <c:auto val="1"/>
        <c:lblAlgn val="ctr"/>
        <c:lblOffset val="100"/>
      </c:catAx>
      <c:valAx>
        <c:axId val="72917760"/>
        <c:scaling>
          <c:orientation val="minMax"/>
        </c:scaling>
        <c:axPos val="l"/>
        <c:majorGridlines/>
        <c:numFmt formatCode="General" sourceLinked="1"/>
        <c:tickLblPos val="nextTo"/>
        <c:crossAx val="72915968"/>
        <c:crosses val="autoZero"/>
        <c:crossBetween val="between"/>
      </c:valAx>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'Налоговые  2019 - 2021'!$B$27</c:f>
              <c:strCache>
                <c:ptCount val="1"/>
                <c:pt idx="0">
                  <c:v>План на 2021год </c:v>
                </c:pt>
              </c:strCache>
            </c:strRef>
          </c:tx>
          <c:dLbls>
            <c:dLbl>
              <c:idx val="0"/>
              <c:layout>
                <c:manualLayout>
                  <c:x val="-3.9737649638387641E-2"/>
                  <c:y val="-0.70617701834299162"/>
                </c:manualLayout>
              </c:layout>
              <c:showCatName val="1"/>
              <c:showPercent val="1"/>
            </c:dLbl>
            <c:dLbl>
              <c:idx val="1"/>
              <c:layout>
                <c:manualLayout>
                  <c:x val="4.9293266173610914E-3"/>
                  <c:y val="1.6228825452142787E-2"/>
                </c:manualLayout>
              </c:layout>
              <c:showCatName val="1"/>
              <c:showPercent val="1"/>
            </c:dLbl>
            <c:dLbl>
              <c:idx val="2"/>
              <c:layout>
                <c:manualLayout>
                  <c:x val="0"/>
                  <c:y val="1.8600637940813607E-2"/>
                </c:manualLayout>
              </c:layout>
              <c:showCatName val="1"/>
              <c:showPercent val="1"/>
            </c:dLbl>
            <c:dLbl>
              <c:idx val="3"/>
              <c:layout>
                <c:manualLayout>
                  <c:x val="-4.1686675620123723E-2"/>
                  <c:y val="2.7495117501564344E-3"/>
                </c:manualLayout>
              </c:layout>
              <c:showCatName val="1"/>
              <c:showPercent val="1"/>
            </c:dLbl>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патент </c:v>
                </c:pt>
                <c:pt idx="5">
                  <c:v>Государственная пошлина</c:v>
                </c:pt>
              </c:strCache>
            </c:strRef>
          </c:cat>
          <c:val>
            <c:numRef>
              <c:f>'Налоговые  2019 - 2021'!$B$28:$B$32</c:f>
              <c:numCache>
                <c:formatCode>#,##0.0</c:formatCode>
                <c:ptCount val="5"/>
                <c:pt idx="0">
                  <c:v>129106.9</c:v>
                </c:pt>
                <c:pt idx="1">
                  <c:v>10000</c:v>
                </c:pt>
                <c:pt idx="2">
                  <c:v>21523</c:v>
                </c:pt>
                <c:pt idx="3">
                  <c:v>18529.400000000001</c:v>
                </c:pt>
                <c:pt idx="4">
                  <c:v>300</c:v>
                </c:pt>
              </c:numCache>
            </c:numRef>
          </c:val>
        </c:ser>
        <c:firstSliceAng val="0"/>
      </c:pieChart>
    </c:plotArea>
    <c:legend>
      <c:legendPos val="r"/>
      <c:legendEntry>
        <c:idx val="0"/>
        <c:txPr>
          <a:bodyPr/>
          <a:lstStyle/>
          <a:p>
            <a:pPr algn="just">
              <a:defRPr sz="1200"/>
            </a:pPr>
            <a:endParaRPr lang="ru-RU"/>
          </a:p>
        </c:txPr>
      </c:legendEntry>
      <c:layout>
        <c:manualLayout>
          <c:xMode val="edge"/>
          <c:yMode val="edge"/>
          <c:x val="0.57879086114138256"/>
          <c:y val="0.17412867868482437"/>
          <c:w val="0.41141138278767958"/>
          <c:h val="0.70348963419269195"/>
        </c:manualLayout>
      </c:layout>
      <c:txPr>
        <a:bodyPr/>
        <a:lstStyle/>
        <a:p>
          <a:pPr>
            <a:defRPr sz="1200"/>
          </a:pPr>
          <a:endParaRPr lang="ru-RU"/>
        </a:p>
      </c:txPr>
    </c:legend>
    <c:plotVisOnly val="1"/>
  </c:chart>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'Налоговые  2019 - 2021'!$B$42</c:f>
              <c:strCache>
                <c:ptCount val="1"/>
                <c:pt idx="0">
                  <c:v>План на 2022год </c:v>
                </c:pt>
              </c:strCache>
            </c:strRef>
          </c:tx>
          <c:dLbls>
            <c:dLbl>
              <c:idx val="0"/>
              <c:layout>
                <c:manualLayout>
                  <c:x val="-0.20485367594575216"/>
                  <c:y val="-0.20058726481527323"/>
                </c:manualLayout>
              </c:layout>
              <c:showCatName val="1"/>
              <c:showPercent val="1"/>
            </c:dLbl>
            <c:dLbl>
              <c:idx val="1"/>
              <c:layout>
                <c:manualLayout>
                  <c:x val="4.8823827715254705E-3"/>
                  <c:y val="4.4626696059789146E-2"/>
                </c:manualLayout>
              </c:layout>
              <c:showCatName val="1"/>
              <c:showPercent val="1"/>
            </c:dLbl>
            <c:dLbl>
              <c:idx val="2"/>
              <c:layout>
                <c:manualLayout>
                  <c:x val="3.5268858562078082E-3"/>
                  <c:y val="-8.0025765515198743E-2"/>
                </c:manualLayout>
              </c:layout>
              <c:showCatName val="1"/>
              <c:showPercent val="1"/>
            </c:dLbl>
            <c:dLbl>
              <c:idx val="3"/>
              <c:layout>
                <c:manualLayout>
                  <c:x val="-3.2246646304222755E-2"/>
                  <c:y val="-6.7027288039136048E-3"/>
                </c:manualLayout>
              </c:layout>
              <c:showCatName val="1"/>
              <c:showPercent val="1"/>
            </c:dLbl>
            <c:dLbl>
              <c:idx val="4"/>
              <c:layout>
                <c:manualLayout>
                  <c:x val="-2.1464327060038941E-2"/>
                  <c:y val="-3.7256039955953876E-2"/>
                </c:manualLayout>
              </c:layout>
              <c:showCatName val="1"/>
              <c:showPercent val="1"/>
            </c:dLbl>
            <c:dLbl>
              <c:idx val="5"/>
              <c:layout>
                <c:manualLayout>
                  <c:x val="0.17356078834453439"/>
                  <c:y val="1.0727380770632861E-2"/>
                </c:manualLayout>
              </c:layout>
              <c:showCatName val="1"/>
              <c:showPercent val="1"/>
            </c:dLbl>
            <c:showCatName val="1"/>
            <c:showPercent val="1"/>
            <c:showLeaderLines val="1"/>
          </c:dLbls>
          <c:cat>
            <c:strRef>
              <c:f>'Налоговые  2019 - 2021'!$A$43:$A$48</c:f>
              <c:strCache>
                <c:ptCount val="6"/>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патент</c:v>
                </c:pt>
                <c:pt idx="5">
                  <c:v>Государственная пошлина</c:v>
                </c:pt>
              </c:strCache>
            </c:strRef>
          </c:cat>
          <c:val>
            <c:numRef>
              <c:f>'Налоговые  2019 - 2021'!$B$43:$B$48</c:f>
              <c:numCache>
                <c:formatCode>#,##0.0</c:formatCode>
                <c:ptCount val="6"/>
                <c:pt idx="0">
                  <c:v>137308.6</c:v>
                </c:pt>
                <c:pt idx="1">
                  <c:v>10000</c:v>
                </c:pt>
                <c:pt idx="2">
                  <c:v>22600</c:v>
                </c:pt>
                <c:pt idx="3">
                  <c:v>19641.09999999994</c:v>
                </c:pt>
                <c:pt idx="4">
                  <c:v>310</c:v>
                </c:pt>
                <c:pt idx="5">
                  <c:v>6042.2</c:v>
                </c:pt>
              </c:numCache>
            </c:numRef>
          </c:val>
        </c:ser>
        <c:firstSliceAng val="0"/>
      </c:pieChart>
    </c:plotArea>
    <c:legend>
      <c:legendPos val="r"/>
      <c:layout>
        <c:manualLayout>
          <c:xMode val="edge"/>
          <c:yMode val="edge"/>
          <c:x val="0.59880927469952761"/>
          <c:y val="0.1466456217930478"/>
          <c:w val="0.36592190678229286"/>
          <c:h val="0.72171956498020551"/>
        </c:manualLayout>
      </c:layout>
      <c:txPr>
        <a:bodyPr/>
        <a:lstStyle/>
        <a:p>
          <a:pPr>
            <a:defRPr sz="1200"/>
          </a:pPr>
          <a:endParaRPr lang="ru-RU"/>
        </a:p>
      </c:txPr>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pie3D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7511411890733557"/>
          <c:y val="8.1323397075365553E-2"/>
          <c:w val="0.24026818535097844"/>
          <c:h val="0.72300787401574862"/>
        </c:manualLayout>
      </c:layout>
      <c:txPr>
        <a:bodyPr/>
        <a:lstStyle/>
        <a:p>
          <a:pPr>
            <a:defRPr sz="1200" b="1">
              <a:latin typeface="Times New Roman" pitchFamily="18" charset="0"/>
              <a:cs typeface="Times New Roman" pitchFamily="18" charset="0"/>
            </a:defRPr>
          </a:pPr>
          <a:endParaRPr lang="ru-RU"/>
        </a:p>
      </c:txPr>
    </c:legend>
    <c:plotVisOnly val="1"/>
  </c:chart>
  <c:externalData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 (2)'!$B$5</c:f>
              <c:strCache>
                <c:ptCount val="1"/>
                <c:pt idx="0">
                  <c:v>План на 2020 год </c:v>
                </c:pt>
              </c:strCache>
            </c:strRef>
          </c:tx>
          <c:explosion val="25"/>
          <c:dLbls>
            <c:dLbl>
              <c:idx val="0"/>
              <c:layout>
                <c:manualLayout>
                  <c:x val="1.1911286526306148E-2"/>
                  <c:y val="-0.13898025415016538"/>
                </c:manualLayout>
              </c:layout>
              <c:showCatName val="1"/>
              <c:showPercent val="1"/>
            </c:dLbl>
            <c:dLbl>
              <c:idx val="1"/>
              <c:layout>
                <c:manualLayout>
                  <c:x val="-0.14038704627022094"/>
                  <c:y val="0.16409776847955862"/>
                </c:manualLayout>
              </c:layout>
              <c:showCatName val="1"/>
              <c:showPercent val="1"/>
            </c:dLbl>
            <c:dLbl>
              <c:idx val="2"/>
              <c:layout>
                <c:manualLayout>
                  <c:x val="3.5259179954818191E-2"/>
                  <c:y val="0.16072920692692991"/>
                </c:manualLayout>
              </c:layout>
              <c:showCatName val="1"/>
              <c:showPercent val="1"/>
            </c:dLbl>
            <c:dLbl>
              <c:idx val="3"/>
              <c:layout>
                <c:manualLayout>
                  <c:x val="-0.10266781585809087"/>
                  <c:y val="-5.7281585301163715E-2"/>
                </c:manualLayout>
              </c:layout>
              <c:showCatName val="1"/>
              <c:showPercent val="1"/>
            </c:dLbl>
            <c:showCatName val="1"/>
            <c:showPercent val="1"/>
            <c:showLeaderLines val="1"/>
          </c:dLbls>
          <c:cat>
            <c:strRef>
              <c:f>'Неналоговые 2018 - 2020 (2)'!$A$6:$A$9</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(2)'!$B$6:$B$9</c:f>
              <c:numCache>
                <c:formatCode>#,##0.0</c:formatCode>
                <c:ptCount val="4"/>
                <c:pt idx="0">
                  <c:v>5964</c:v>
                </c:pt>
                <c:pt idx="1">
                  <c:v>762</c:v>
                </c:pt>
                <c:pt idx="2">
                  <c:v>12150</c:v>
                </c:pt>
                <c:pt idx="3">
                  <c:v>150</c:v>
                </c:pt>
              </c:numCache>
            </c:numRef>
          </c:val>
        </c:ser>
      </c:pie3DChart>
    </c:plotArea>
    <c:legend>
      <c:legendPos val="r"/>
      <c:layout>
        <c:manualLayout>
          <c:xMode val="edge"/>
          <c:yMode val="edge"/>
          <c:x val="0.66792459582472163"/>
          <c:y val="0.29669297308123832"/>
          <c:w val="0.32254051888295304"/>
          <c:h val="0.66986375535738663"/>
        </c:manualLayout>
      </c:layout>
      <c:txPr>
        <a:bodyPr/>
        <a:lstStyle/>
        <a:p>
          <a:pPr>
            <a:defRPr sz="1100"/>
          </a:pPr>
          <a:endParaRPr lang="ru-RU"/>
        </a:p>
      </c:txPr>
    </c:legend>
    <c:plotVisOnly val="1"/>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pie3D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71385689157996668"/>
          <c:y val="0.34133994168269632"/>
          <c:w val="0.24057839882376941"/>
          <c:h val="0.6030304615097557"/>
        </c:manualLayout>
      </c:layout>
      <c:txPr>
        <a:bodyPr/>
        <a:lstStyle/>
        <a:p>
          <a:pPr>
            <a:defRPr sz="1200" b="1">
              <a:latin typeface="Times New Roman" pitchFamily="18" charset="0"/>
              <a:cs typeface="Times New Roman" pitchFamily="18" charset="0"/>
            </a:defRPr>
          </a:pPr>
          <a:endParaRPr lang="ru-RU"/>
        </a:p>
      </c:txPr>
    </c:legend>
    <c:plotVisOnly val="1"/>
  </c:chart>
  <c:externalData r:id="rId2"/>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1.5278859218752673E-2"/>
          <c:y val="2.335198126755348E-2"/>
          <c:w val="0.55321458544510649"/>
          <c:h val="0.82117171807467804"/>
        </c:manualLayout>
      </c:layout>
      <c:pie3DChart>
        <c:varyColors val="1"/>
        <c:ser>
          <c:idx val="0"/>
          <c:order val="0"/>
          <c:tx>
            <c:strRef>
              <c:f>'Неналоговые 2018 - 2020 (2)'!$B$19</c:f>
              <c:strCache>
                <c:ptCount val="1"/>
                <c:pt idx="0">
                  <c:v>План на 2021 год </c:v>
                </c:pt>
              </c:strCache>
            </c:strRef>
          </c:tx>
          <c:explosion val="25"/>
          <c:dLbls>
            <c:dLbl>
              <c:idx val="0"/>
              <c:layout>
                <c:manualLayout>
                  <c:x val="7.6553858028222677E-2"/>
                  <c:y val="-5.9113013879411473E-2"/>
                </c:manualLayout>
              </c:layout>
              <c:showCatName val="1"/>
              <c:showPercent val="1"/>
            </c:dLbl>
            <c:dLbl>
              <c:idx val="1"/>
              <c:layout>
                <c:manualLayout>
                  <c:x val="3.38724630116264E-2"/>
                  <c:y val="2.4811552343231933E-2"/>
                </c:manualLayout>
              </c:layout>
              <c:showCatName val="1"/>
              <c:showPercent val="1"/>
            </c:dLbl>
            <c:dLbl>
              <c:idx val="2"/>
              <c:layout>
                <c:manualLayout>
                  <c:x val="6.8824195526452345E-2"/>
                  <c:y val="0.15315959762384287"/>
                </c:manualLayout>
              </c:layout>
              <c:showCatName val="1"/>
              <c:showPercent val="1"/>
            </c:dLbl>
            <c:dLbl>
              <c:idx val="3"/>
              <c:layout>
                <c:manualLayout>
                  <c:x val="-0.12770502317049603"/>
                  <c:y val="-8.8984515368844448E-3"/>
                </c:manualLayout>
              </c:layout>
              <c:showCatName val="1"/>
              <c:showPercent val="1"/>
            </c:dLbl>
            <c:showCatName val="1"/>
            <c:showPercent val="1"/>
            <c:showLeaderLines val="1"/>
          </c:dLbls>
          <c:cat>
            <c:strRef>
              <c:f>'Неналоговые 2018 - 2020 (2)'!$A$20:$A$23</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(2)'!$B$20:$B$23</c:f>
              <c:numCache>
                <c:formatCode>#,##0.0</c:formatCode>
                <c:ptCount val="4"/>
                <c:pt idx="0">
                  <c:v>6079</c:v>
                </c:pt>
                <c:pt idx="1">
                  <c:v>780</c:v>
                </c:pt>
                <c:pt idx="2">
                  <c:v>28245</c:v>
                </c:pt>
                <c:pt idx="3">
                  <c:v>200</c:v>
                </c:pt>
              </c:numCache>
            </c:numRef>
          </c:val>
        </c:ser>
      </c:pie3DChart>
    </c:plotArea>
    <c:legend>
      <c:legendPos val="r"/>
      <c:layout>
        <c:manualLayout>
          <c:xMode val="edge"/>
          <c:yMode val="edge"/>
          <c:x val="0.63954625038730872"/>
          <c:y val="0.32645071847655932"/>
          <c:w val="0.34830629257578588"/>
          <c:h val="0.63440137780521555"/>
        </c:manualLayout>
      </c:layout>
      <c:txPr>
        <a:bodyPr/>
        <a:lstStyle/>
        <a:p>
          <a:pPr>
            <a:defRPr sz="1050"/>
          </a:pPr>
          <a:endParaRPr lang="ru-RU"/>
        </a:p>
      </c:txPr>
    </c:legend>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 (2)'!$B$38</c:f>
              <c:strCache>
                <c:ptCount val="1"/>
                <c:pt idx="0">
                  <c:v>План на 2022 год </c:v>
                </c:pt>
              </c:strCache>
            </c:strRef>
          </c:tx>
          <c:explosion val="25"/>
          <c:dLbls>
            <c:dLbl>
              <c:idx val="0"/>
              <c:layout>
                <c:manualLayout>
                  <c:x val="-7.0892997126536003E-2"/>
                  <c:y val="-6.407087242035886E-2"/>
                </c:manualLayout>
              </c:layout>
              <c:showCatName val="1"/>
              <c:showPercent val="1"/>
            </c:dLbl>
            <c:dLbl>
              <c:idx val="1"/>
              <c:layout>
                <c:manualLayout>
                  <c:x val="3.1170921047076756E-2"/>
                  <c:y val="-7.3540129076906408E-2"/>
                </c:manualLayout>
              </c:layout>
              <c:showCatName val="1"/>
              <c:showPercent val="1"/>
            </c:dLbl>
            <c:dLbl>
              <c:idx val="2"/>
              <c:layout>
                <c:manualLayout>
                  <c:x val="5.3596572419070516E-2"/>
                  <c:y val="9.3244147456485543E-2"/>
                </c:manualLayout>
              </c:layout>
              <c:showCatName val="1"/>
              <c:showPercent val="1"/>
            </c:dLbl>
            <c:dLbl>
              <c:idx val="3"/>
              <c:layout>
                <c:manualLayout>
                  <c:x val="-0.15417214036847843"/>
                  <c:y val="-6.5800995902329434E-2"/>
                </c:manualLayout>
              </c:layout>
              <c:showCatName val="1"/>
              <c:showPercent val="1"/>
            </c:dLbl>
            <c:showCatName val="1"/>
            <c:showPercent val="1"/>
            <c:showLeaderLines val="1"/>
          </c:dLbls>
          <c:cat>
            <c:strRef>
              <c:f>'Неналоговые 2018 - 2020 (2)'!$A$39:$A$42</c:f>
              <c:strCache>
                <c:ptCount val="4"/>
                <c:pt idx="0">
                  <c:v>Доходы, получаемые в виде арендной платы за пользование муниципальным имуществом</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(2)'!$B$39:$B$42</c:f>
              <c:numCache>
                <c:formatCode>#,##0.0</c:formatCode>
                <c:ptCount val="4"/>
                <c:pt idx="0">
                  <c:v>6139</c:v>
                </c:pt>
                <c:pt idx="1">
                  <c:v>810</c:v>
                </c:pt>
                <c:pt idx="2">
                  <c:v>30885.59999999994</c:v>
                </c:pt>
                <c:pt idx="3">
                  <c:v>200</c:v>
                </c:pt>
              </c:numCache>
            </c:numRef>
          </c:val>
        </c:ser>
      </c:pie3DChart>
    </c:plotArea>
    <c:legend>
      <c:legendPos val="r"/>
      <c:layout>
        <c:manualLayout>
          <c:xMode val="edge"/>
          <c:yMode val="edge"/>
          <c:x val="0.65799625204417966"/>
          <c:y val="0.35715062085891308"/>
          <c:w val="0.33299276058220589"/>
          <c:h val="0.64284937914108931"/>
        </c:manualLayout>
      </c:layout>
      <c:txPr>
        <a:bodyPr/>
        <a:lstStyle/>
        <a:p>
          <a:pPr>
            <a:defRPr sz="1100"/>
          </a:pPr>
          <a:endParaRPr lang="ru-RU"/>
        </a:p>
      </c:txPr>
    </c:legend>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'Безвозмездные 2018 - 2020'!$A$6</c:f>
              <c:strCache>
                <c:ptCount val="1"/>
                <c:pt idx="0">
                  <c:v>Дотации</c:v>
                </c:pt>
              </c:strCache>
            </c:strRef>
          </c:tx>
          <c:cat>
            <c:strRef>
              <c:f>'Безвозмездные 2018 - 2020'!$B$5:$D$5</c:f>
              <c:strCache>
                <c:ptCount val="3"/>
                <c:pt idx="0">
                  <c:v>План на 2020 год </c:v>
                </c:pt>
                <c:pt idx="1">
                  <c:v>План на 2021 год </c:v>
                </c:pt>
                <c:pt idx="2">
                  <c:v>План на 2022 год </c:v>
                </c:pt>
              </c:strCache>
            </c:strRef>
          </c:cat>
          <c:val>
            <c:numRef>
              <c:f>'Безвозмездные 2018 - 2020'!$B$6:$D$6</c:f>
              <c:numCache>
                <c:formatCode>#,##0.0</c:formatCode>
                <c:ptCount val="3"/>
                <c:pt idx="0">
                  <c:v>176394.6</c:v>
                </c:pt>
                <c:pt idx="1">
                  <c:v>136360.9</c:v>
                </c:pt>
                <c:pt idx="2">
                  <c:v>140247.20000000001</c:v>
                </c:pt>
              </c:numCache>
            </c:numRef>
          </c:val>
        </c:ser>
        <c:ser>
          <c:idx val="1"/>
          <c:order val="1"/>
          <c:tx>
            <c:strRef>
              <c:f>'Безвозмездные 2018 - 2020'!$A$7</c:f>
              <c:strCache>
                <c:ptCount val="1"/>
                <c:pt idx="0">
                  <c:v>Субсидии</c:v>
                </c:pt>
              </c:strCache>
            </c:strRef>
          </c:tx>
          <c:cat>
            <c:strRef>
              <c:f>'Безвозмездные 2018 - 2020'!$B$5:$D$5</c:f>
              <c:strCache>
                <c:ptCount val="3"/>
                <c:pt idx="0">
                  <c:v>План на 2020 год </c:v>
                </c:pt>
                <c:pt idx="1">
                  <c:v>План на 2021 год </c:v>
                </c:pt>
                <c:pt idx="2">
                  <c:v>План на 2022 год </c:v>
                </c:pt>
              </c:strCache>
            </c:strRef>
          </c:cat>
          <c:val>
            <c:numRef>
              <c:f>'Безвозмездные 2018 - 2020'!$B$7:$D$7</c:f>
              <c:numCache>
                <c:formatCode>#,##0.0</c:formatCode>
                <c:ptCount val="3"/>
                <c:pt idx="0">
                  <c:v>74241.899999999994</c:v>
                </c:pt>
                <c:pt idx="1">
                  <c:v>47582.2</c:v>
                </c:pt>
                <c:pt idx="2">
                  <c:v>52954</c:v>
                </c:pt>
              </c:numCache>
            </c:numRef>
          </c:val>
        </c:ser>
        <c:ser>
          <c:idx val="2"/>
          <c:order val="2"/>
          <c:tx>
            <c:strRef>
              <c:f>'Безвозмездные 2018 - 2020'!$A$8</c:f>
              <c:strCache>
                <c:ptCount val="1"/>
                <c:pt idx="0">
                  <c:v>Субвенции</c:v>
                </c:pt>
              </c:strCache>
            </c:strRef>
          </c:tx>
          <c:cat>
            <c:strRef>
              <c:f>'Безвозмездные 2018 - 2020'!$B$5:$D$5</c:f>
              <c:strCache>
                <c:ptCount val="3"/>
                <c:pt idx="0">
                  <c:v>План на 2020 год </c:v>
                </c:pt>
                <c:pt idx="1">
                  <c:v>План на 2021 год </c:v>
                </c:pt>
                <c:pt idx="2">
                  <c:v>План на 2022 год </c:v>
                </c:pt>
              </c:strCache>
            </c:strRef>
          </c:cat>
          <c:val>
            <c:numRef>
              <c:f>'Безвозмездные 2018 - 2020'!$B$8:$D$8</c:f>
              <c:numCache>
                <c:formatCode>#,##0.0</c:formatCode>
                <c:ptCount val="3"/>
                <c:pt idx="0">
                  <c:v>478707.5</c:v>
                </c:pt>
                <c:pt idx="1">
                  <c:v>529751.4</c:v>
                </c:pt>
                <c:pt idx="2">
                  <c:v>566336.19999999728</c:v>
                </c:pt>
              </c:numCache>
            </c:numRef>
          </c:val>
        </c:ser>
        <c:axId val="78144256"/>
        <c:axId val="78145792"/>
      </c:barChart>
      <c:catAx>
        <c:axId val="78144256"/>
        <c:scaling>
          <c:orientation val="minMax"/>
        </c:scaling>
        <c:axPos val="b"/>
        <c:tickLblPos val="nextTo"/>
        <c:crossAx val="78145792"/>
        <c:crosses val="autoZero"/>
        <c:auto val="1"/>
        <c:lblAlgn val="ctr"/>
        <c:lblOffset val="100"/>
      </c:catAx>
      <c:valAx>
        <c:axId val="78145792"/>
        <c:scaling>
          <c:orientation val="minMax"/>
        </c:scaling>
        <c:axPos val="l"/>
        <c:majorGridlines/>
        <c:numFmt formatCode="#,##0.0" sourceLinked="1"/>
        <c:tickLblPos val="nextTo"/>
        <c:crossAx val="78144256"/>
        <c:crosses val="autoZero"/>
        <c:crossBetween val="between"/>
      </c:valAx>
    </c:plotArea>
    <c:legend>
      <c:legendPos val="r"/>
      <c:layout>
        <c:manualLayout>
          <c:xMode val="edge"/>
          <c:yMode val="edge"/>
          <c:x val="0.89341232616665545"/>
          <c:y val="0.10955361684959"/>
          <c:w val="9.7385797713297514E-2"/>
          <c:h val="0.51633846239306769"/>
        </c:manualLayout>
      </c:layout>
    </c:legend>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lang val="ru-RU"/>
  <c:style val="4"/>
  <c:chart>
    <c:title>
      <c:tx>
        <c:rich>
          <a:bodyPr/>
          <a:lstStyle/>
          <a:p>
            <a:pPr>
              <a:defRPr/>
            </a:pPr>
            <a:r>
              <a:rPr lang="ru-RU" dirty="0"/>
              <a:t>Расходы на дошкольное образование на 2020-2022 годы </a:t>
            </a:r>
            <a:r>
              <a:rPr lang="ru-RU" dirty="0" smtClean="0"/>
              <a:t>      (</a:t>
            </a:r>
            <a:r>
              <a:rPr lang="ru-RU" dirty="0"/>
              <a:t>тыс. руб.)</a:t>
            </a:r>
          </a:p>
        </c:rich>
      </c:tx>
      <c:layout>
        <c:manualLayout>
          <c:xMode val="edge"/>
          <c:yMode val="edge"/>
          <c:x val="0.13991668889180414"/>
          <c:y val="3.8343958205360032E-2"/>
        </c:manualLayout>
      </c:layout>
    </c:title>
    <c:view3D>
      <c:rAngAx val="1"/>
    </c:view3D>
    <c:plotArea>
      <c:layout/>
      <c:bar3DChart>
        <c:barDir val="col"/>
        <c:grouping val="clustered"/>
        <c:ser>
          <c:idx val="0"/>
          <c:order val="0"/>
          <c:tx>
            <c:strRef>
              <c:f>Лист3!$A$2</c:f>
              <c:strCache>
                <c:ptCount val="1"/>
                <c:pt idx="0">
                  <c:v>Расходы на дошкольное образование на 2020-2022 годы (тыс. руб.)</c:v>
                </c:pt>
              </c:strCache>
            </c:strRef>
          </c:tx>
          <c:dLbls>
            <c:dLbl>
              <c:idx val="0"/>
              <c:layout>
                <c:manualLayout>
                  <c:x val="1.5594432762945467E-2"/>
                  <c:y val="-5.5773030116887445E-2"/>
                </c:manualLayout>
              </c:layout>
              <c:tx>
                <c:rich>
                  <a:bodyPr/>
                  <a:lstStyle/>
                  <a:p>
                    <a:r>
                      <a:rPr lang="en-US" dirty="0"/>
                      <a:t>198 </a:t>
                    </a:r>
                    <a:r>
                      <a:rPr lang="ru-RU" dirty="0" smtClean="0"/>
                      <a:t>889</a:t>
                    </a:r>
                    <a:r>
                      <a:rPr lang="en-US" dirty="0" smtClean="0"/>
                      <a:t>,0</a:t>
                    </a:r>
                    <a:endParaRPr lang="en-US" dirty="0"/>
                  </a:p>
                </c:rich>
              </c:tx>
              <c:showVal val="1"/>
            </c:dLbl>
            <c:dLbl>
              <c:idx val="1"/>
              <c:layout>
                <c:manualLayout>
                  <c:x val="2.1832205868123809E-2"/>
                  <c:y val="-9.0631173939941898E-2"/>
                </c:manualLayout>
              </c:layout>
              <c:showVal val="1"/>
            </c:dLbl>
            <c:dLbl>
              <c:idx val="2"/>
              <c:layout>
                <c:manualLayout>
                  <c:x val="1.2475546210356373E-2"/>
                  <c:y val="-0.11154606023377463"/>
                </c:manualLayout>
              </c:layout>
              <c:showVal val="1"/>
            </c:dLbl>
            <c:txPr>
              <a:bodyPr/>
              <a:lstStyle/>
              <a:p>
                <a:pPr>
                  <a:defRPr b="1"/>
                </a:pPr>
                <a:endParaRPr lang="ru-RU"/>
              </a:p>
            </c:txPr>
            <c:showVal val="1"/>
          </c:dLbls>
          <c:cat>
            <c:strRef>
              <c:f>Лист3!$B$1:$D$1</c:f>
              <c:strCache>
                <c:ptCount val="3"/>
                <c:pt idx="0">
                  <c:v>2020 год</c:v>
                </c:pt>
                <c:pt idx="1">
                  <c:v>2021 год</c:v>
                </c:pt>
                <c:pt idx="2">
                  <c:v>2022 год</c:v>
                </c:pt>
              </c:strCache>
            </c:strRef>
          </c:cat>
          <c:val>
            <c:numRef>
              <c:f>Лист3!$B$2:$D$2</c:f>
              <c:numCache>
                <c:formatCode>#,##0.0</c:formatCode>
                <c:ptCount val="3"/>
                <c:pt idx="0">
                  <c:v>198775</c:v>
                </c:pt>
                <c:pt idx="1">
                  <c:v>187572.8</c:v>
                </c:pt>
                <c:pt idx="2">
                  <c:v>196583.6</c:v>
                </c:pt>
              </c:numCache>
            </c:numRef>
          </c:val>
        </c:ser>
        <c:shape val="box"/>
        <c:axId val="77991296"/>
        <c:axId val="77997184"/>
        <c:axId val="0"/>
      </c:bar3DChart>
      <c:catAx>
        <c:axId val="77991296"/>
        <c:scaling>
          <c:orientation val="minMax"/>
        </c:scaling>
        <c:axPos val="b"/>
        <c:tickLblPos val="nextTo"/>
        <c:crossAx val="77997184"/>
        <c:crosses val="autoZero"/>
        <c:auto val="1"/>
        <c:lblAlgn val="ctr"/>
        <c:lblOffset val="100"/>
      </c:catAx>
      <c:valAx>
        <c:axId val="77997184"/>
        <c:scaling>
          <c:orientation val="minMax"/>
        </c:scaling>
        <c:axPos val="l"/>
        <c:majorGridlines/>
        <c:numFmt formatCode="#,##0.0" sourceLinked="1"/>
        <c:tickLblPos val="nextTo"/>
        <c:crossAx val="77991296"/>
        <c:crosses val="autoZero"/>
        <c:crossBetween val="between"/>
      </c:valAx>
    </c:plotArea>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lang val="ru-RU"/>
  <c:chart>
    <c:title>
      <c:layout/>
    </c:title>
    <c:plotArea>
      <c:layout/>
      <c:barChart>
        <c:barDir val="col"/>
        <c:grouping val="clustered"/>
        <c:ser>
          <c:idx val="0"/>
          <c:order val="0"/>
          <c:tx>
            <c:strRef>
              <c:f>Лист3!$A$17</c:f>
              <c:strCache>
                <c:ptCount val="1"/>
                <c:pt idx="0">
                  <c:v>Расходы на общее образование на 2020-2022 годы (тыс. руб.)</c:v>
                </c:pt>
              </c:strCache>
            </c:strRef>
          </c:tx>
          <c:dLbls>
            <c:showVal val="1"/>
          </c:dLbls>
          <c:cat>
            <c:strRef>
              <c:f>Лист3!$B$16:$D$16</c:f>
              <c:strCache>
                <c:ptCount val="3"/>
                <c:pt idx="0">
                  <c:v>2020 год</c:v>
                </c:pt>
                <c:pt idx="1">
                  <c:v>2021 год</c:v>
                </c:pt>
                <c:pt idx="2">
                  <c:v>2022 год</c:v>
                </c:pt>
              </c:strCache>
            </c:strRef>
          </c:cat>
          <c:val>
            <c:numRef>
              <c:f>Лист3!$B$17:$D$17</c:f>
              <c:numCache>
                <c:formatCode>#,##0.0</c:formatCode>
                <c:ptCount val="3"/>
                <c:pt idx="0">
                  <c:v>425144.1</c:v>
                </c:pt>
                <c:pt idx="1">
                  <c:v>439025.8</c:v>
                </c:pt>
                <c:pt idx="2">
                  <c:v>482820.2</c:v>
                </c:pt>
              </c:numCache>
            </c:numRef>
          </c:val>
        </c:ser>
        <c:axId val="139361280"/>
        <c:axId val="139363456"/>
      </c:barChart>
      <c:catAx>
        <c:axId val="139361280"/>
        <c:scaling>
          <c:orientation val="minMax"/>
        </c:scaling>
        <c:axPos val="b"/>
        <c:tickLblPos val="nextTo"/>
        <c:crossAx val="139363456"/>
        <c:crosses val="autoZero"/>
        <c:auto val="1"/>
        <c:lblAlgn val="ctr"/>
        <c:lblOffset val="100"/>
      </c:catAx>
      <c:valAx>
        <c:axId val="139363456"/>
        <c:scaling>
          <c:orientation val="minMax"/>
        </c:scaling>
        <c:axPos val="l"/>
        <c:majorGridlines/>
        <c:numFmt formatCode="#,##0.0" sourceLinked="1"/>
        <c:tickLblPos val="nextTo"/>
        <c:crossAx val="139361280"/>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9.8766185476815566E-2"/>
          <c:y val="7.4548702245552642E-2"/>
          <c:w val="0.85678937007874312"/>
          <c:h val="0.79822506561679785"/>
        </c:manualLayout>
      </c:layout>
      <c:barChart>
        <c:barDir val="col"/>
        <c:grouping val="clustered"/>
        <c:ser>
          <c:idx val="0"/>
          <c:order val="0"/>
          <c:dLbls>
            <c:showVal val="1"/>
          </c:dLbls>
          <c:cat>
            <c:strRef>
              <c:f>Соцэконом!$A$22:$E$22</c:f>
              <c:strCache>
                <c:ptCount val="5"/>
                <c:pt idx="0">
                  <c:v>2018г.</c:v>
                </c:pt>
                <c:pt idx="1">
                  <c:v>2019г.</c:v>
                </c:pt>
                <c:pt idx="2">
                  <c:v>2020г.</c:v>
                </c:pt>
                <c:pt idx="3">
                  <c:v>2021г.</c:v>
                </c:pt>
                <c:pt idx="4">
                  <c:v>2022г.</c:v>
                </c:pt>
              </c:strCache>
            </c:strRef>
          </c:cat>
          <c:val>
            <c:numRef>
              <c:f>Соцэконом!$A$23:$E$23</c:f>
              <c:numCache>
                <c:formatCode>0.0</c:formatCode>
                <c:ptCount val="5"/>
                <c:pt idx="0" formatCode="General">
                  <c:v>21.4</c:v>
                </c:pt>
                <c:pt idx="1">
                  <c:v>23.8</c:v>
                </c:pt>
                <c:pt idx="2" formatCode="General">
                  <c:v>25.2</c:v>
                </c:pt>
                <c:pt idx="3" formatCode="General">
                  <c:v>26.9</c:v>
                </c:pt>
                <c:pt idx="4" formatCode="General">
                  <c:v>28.8</c:v>
                </c:pt>
              </c:numCache>
            </c:numRef>
          </c:val>
        </c:ser>
        <c:axId val="73138176"/>
        <c:axId val="73139712"/>
      </c:barChart>
      <c:catAx>
        <c:axId val="73138176"/>
        <c:scaling>
          <c:orientation val="minMax"/>
        </c:scaling>
        <c:axPos val="b"/>
        <c:tickLblPos val="nextTo"/>
        <c:crossAx val="73139712"/>
        <c:crosses val="autoZero"/>
        <c:auto val="1"/>
        <c:lblAlgn val="ctr"/>
        <c:lblOffset val="100"/>
      </c:catAx>
      <c:valAx>
        <c:axId val="73139712"/>
        <c:scaling>
          <c:orientation val="minMax"/>
        </c:scaling>
        <c:axPos val="l"/>
        <c:majorGridlines/>
        <c:numFmt formatCode="General" sourceLinked="1"/>
        <c:tickLblPos val="nextTo"/>
        <c:crossAx val="73138176"/>
        <c:crosses val="autoZero"/>
        <c:crossBetween val="between"/>
      </c:valAx>
    </c:plotArea>
    <c:plotVisOnly val="1"/>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AngAx val="1"/>
    </c:view3D>
    <c:plotArea>
      <c:layout/>
      <c:bar3DChart>
        <c:barDir val="col"/>
        <c:grouping val="clustered"/>
        <c:ser>
          <c:idx val="0"/>
          <c:order val="0"/>
          <c:tx>
            <c:strRef>
              <c:f>Лист3!$A$22</c:f>
              <c:strCache>
                <c:ptCount val="1"/>
                <c:pt idx="0">
                  <c:v>Расходы на дополнительное образование на 2020-2022 годы (тыс. руб.)</c:v>
                </c:pt>
              </c:strCache>
            </c:strRef>
          </c:tx>
          <c:dLbls>
            <c:dLbl>
              <c:idx val="0"/>
              <c:layout>
                <c:manualLayout>
                  <c:x val="9.2752973998736568E-3"/>
                  <c:y val="-4.1576533811467614E-2"/>
                </c:manualLayout>
              </c:layout>
              <c:tx>
                <c:rich>
                  <a:bodyPr/>
                  <a:lstStyle/>
                  <a:p>
                    <a:r>
                      <a:rPr lang="en-US" dirty="0"/>
                      <a:t>22 </a:t>
                    </a:r>
                    <a:r>
                      <a:rPr lang="en-US" dirty="0" smtClean="0"/>
                      <a:t>8</a:t>
                    </a:r>
                    <a:r>
                      <a:rPr lang="ru-RU" dirty="0" smtClean="0"/>
                      <a:t>35</a:t>
                    </a:r>
                    <a:r>
                      <a:rPr lang="en-US" dirty="0" smtClean="0"/>
                      <a:t>,</a:t>
                    </a:r>
                    <a:r>
                      <a:rPr lang="ru-RU" dirty="0" smtClean="0"/>
                      <a:t>9</a:t>
                    </a:r>
                    <a:endParaRPr lang="en-US" dirty="0"/>
                  </a:p>
                </c:rich>
              </c:tx>
              <c:showVal val="1"/>
            </c:dLbl>
            <c:dLbl>
              <c:idx val="1"/>
              <c:layout>
                <c:manualLayout>
                  <c:x val="2.7825770476558077E-2"/>
                  <c:y val="-4.7972923628616736E-2"/>
                </c:manualLayout>
              </c:layout>
              <c:showVal val="1"/>
            </c:dLbl>
            <c:dLbl>
              <c:idx val="2"/>
              <c:layout>
                <c:manualLayout>
                  <c:x val="6.183531599915768E-3"/>
                  <c:y val="-5.7567508354339894E-2"/>
                </c:manualLayout>
              </c:layout>
              <c:showVal val="1"/>
            </c:dLbl>
            <c:txPr>
              <a:bodyPr/>
              <a:lstStyle/>
              <a:p>
                <a:pPr>
                  <a:defRPr b="1"/>
                </a:pPr>
                <a:endParaRPr lang="ru-RU"/>
              </a:p>
            </c:txPr>
            <c:showVal val="1"/>
          </c:dLbls>
          <c:cat>
            <c:strRef>
              <c:f>Лист3!$B$21:$D$21</c:f>
              <c:strCache>
                <c:ptCount val="3"/>
                <c:pt idx="0">
                  <c:v>2020 год</c:v>
                </c:pt>
                <c:pt idx="1">
                  <c:v>2021 год</c:v>
                </c:pt>
                <c:pt idx="2">
                  <c:v>2022 год</c:v>
                </c:pt>
              </c:strCache>
            </c:strRef>
          </c:cat>
          <c:val>
            <c:numRef>
              <c:f>Лист3!$B$22:$D$22</c:f>
              <c:numCache>
                <c:formatCode>#,##0.0</c:formatCode>
                <c:ptCount val="3"/>
                <c:pt idx="0">
                  <c:v>22803.1</c:v>
                </c:pt>
                <c:pt idx="1">
                  <c:v>22546.5</c:v>
                </c:pt>
                <c:pt idx="2">
                  <c:v>23753</c:v>
                </c:pt>
              </c:numCache>
            </c:numRef>
          </c:val>
        </c:ser>
        <c:shape val="box"/>
        <c:axId val="78398976"/>
        <c:axId val="78400512"/>
        <c:axId val="0"/>
      </c:bar3DChart>
      <c:catAx>
        <c:axId val="78398976"/>
        <c:scaling>
          <c:orientation val="minMax"/>
        </c:scaling>
        <c:axPos val="b"/>
        <c:tickLblPos val="nextTo"/>
        <c:crossAx val="78400512"/>
        <c:crosses val="autoZero"/>
        <c:auto val="1"/>
        <c:lblAlgn val="ctr"/>
        <c:lblOffset val="100"/>
      </c:catAx>
      <c:valAx>
        <c:axId val="78400512"/>
        <c:scaling>
          <c:orientation val="minMax"/>
        </c:scaling>
        <c:axPos val="l"/>
        <c:majorGridlines/>
        <c:numFmt formatCode="#,##0.0" sourceLinked="1"/>
        <c:tickLblPos val="nextTo"/>
        <c:crossAx val="78398976"/>
        <c:crosses val="autoZero"/>
        <c:crossBetween val="between"/>
      </c:valAx>
    </c:plotArea>
    <c:plotVisOnly val="1"/>
  </c:chart>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Расходы на молодежную политику на 2020-2022 годы </a:t>
            </a:r>
            <a:r>
              <a:rPr lang="ru-RU" dirty="0" smtClean="0"/>
              <a:t>           (</a:t>
            </a:r>
            <a:r>
              <a:rPr lang="ru-RU" dirty="0"/>
              <a:t>тыс. руб.)</a:t>
            </a:r>
          </a:p>
        </c:rich>
      </c:tx>
      <c:layout/>
    </c:title>
    <c:view3D>
      <c:rAngAx val="1"/>
    </c:view3D>
    <c:plotArea>
      <c:layout/>
      <c:bar3DChart>
        <c:barDir val="col"/>
        <c:grouping val="clustered"/>
        <c:ser>
          <c:idx val="0"/>
          <c:order val="0"/>
          <c:tx>
            <c:strRef>
              <c:f>Лист3!$A$29</c:f>
              <c:strCache>
                <c:ptCount val="1"/>
                <c:pt idx="0">
                  <c:v>Расходы на молодежную политику на 2020-2022 годы (тыс. руб.)</c:v>
                </c:pt>
              </c:strCache>
            </c:strRef>
          </c:tx>
          <c:dLbls>
            <c:dLbl>
              <c:idx val="0"/>
              <c:layout>
                <c:manualLayout>
                  <c:x val="2.5171898548329789E-2"/>
                  <c:y val="-7.2743484231513569E-2"/>
                </c:manualLayout>
              </c:layout>
              <c:showVal val="1"/>
            </c:dLbl>
            <c:dLbl>
              <c:idx val="1"/>
              <c:layout>
                <c:manualLayout>
                  <c:x val="1.8878923911247257E-2"/>
                  <c:y val="-4.243369913504965E-2"/>
                </c:manualLayout>
              </c:layout>
              <c:showVal val="1"/>
            </c:dLbl>
            <c:dLbl>
              <c:idx val="2"/>
              <c:layout>
                <c:manualLayout>
                  <c:x val="1.5732436592706046E-2"/>
                  <c:y val="-6.6681527212220523E-2"/>
                </c:manualLayout>
              </c:layout>
              <c:showVal val="1"/>
            </c:dLbl>
            <c:txPr>
              <a:bodyPr/>
              <a:lstStyle/>
              <a:p>
                <a:pPr>
                  <a:defRPr b="1"/>
                </a:pPr>
                <a:endParaRPr lang="ru-RU"/>
              </a:p>
            </c:txPr>
            <c:showVal val="1"/>
          </c:dLbls>
          <c:cat>
            <c:strRef>
              <c:f>Лист3!$B$28:$D$28</c:f>
              <c:strCache>
                <c:ptCount val="3"/>
                <c:pt idx="0">
                  <c:v>2020 год</c:v>
                </c:pt>
                <c:pt idx="1">
                  <c:v>2021 год</c:v>
                </c:pt>
                <c:pt idx="2">
                  <c:v>2022 год</c:v>
                </c:pt>
              </c:strCache>
            </c:strRef>
          </c:cat>
          <c:val>
            <c:numRef>
              <c:f>Лист3!$B$29:$D$29</c:f>
              <c:numCache>
                <c:formatCode>#,##0.0</c:formatCode>
                <c:ptCount val="3"/>
                <c:pt idx="0">
                  <c:v>8272.2999999999811</c:v>
                </c:pt>
                <c:pt idx="1">
                  <c:v>7352.8</c:v>
                </c:pt>
                <c:pt idx="2">
                  <c:v>7428.4</c:v>
                </c:pt>
              </c:numCache>
            </c:numRef>
          </c:val>
        </c:ser>
        <c:shape val="box"/>
        <c:axId val="78447744"/>
        <c:axId val="78449280"/>
        <c:axId val="0"/>
      </c:bar3DChart>
      <c:catAx>
        <c:axId val="78447744"/>
        <c:scaling>
          <c:orientation val="minMax"/>
        </c:scaling>
        <c:axPos val="b"/>
        <c:tickLblPos val="nextTo"/>
        <c:crossAx val="78449280"/>
        <c:crosses val="autoZero"/>
        <c:auto val="1"/>
        <c:lblAlgn val="ctr"/>
        <c:lblOffset val="100"/>
      </c:catAx>
      <c:valAx>
        <c:axId val="78449280"/>
        <c:scaling>
          <c:orientation val="minMax"/>
        </c:scaling>
        <c:axPos val="l"/>
        <c:majorGridlines/>
        <c:numFmt formatCode="#,##0.0" sourceLinked="1"/>
        <c:tickLblPos val="nextTo"/>
        <c:crossAx val="78447744"/>
        <c:crosses val="autoZero"/>
        <c:crossBetween val="between"/>
      </c:valAx>
    </c:plotArea>
    <c:plotVisOnly val="1"/>
  </c:chart>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manualLayout>
          <c:layoutTarget val="inner"/>
          <c:xMode val="edge"/>
          <c:yMode val="edge"/>
          <c:x val="6.9783527288409114E-2"/>
          <c:y val="6.3918020704860398E-2"/>
          <c:w val="0.8206885711593257"/>
          <c:h val="0.73010418691759371"/>
        </c:manualLayout>
      </c:layout>
      <c:bar3DChart>
        <c:barDir val="col"/>
        <c:grouping val="clustered"/>
        <c:ser>
          <c:idx val="0"/>
          <c:order val="0"/>
          <c:tx>
            <c:strRef>
              <c:f>Лист1!$B$1</c:f>
              <c:strCache>
                <c:ptCount val="1"/>
                <c:pt idx="0">
                  <c:v>2020 год</c:v>
                </c:pt>
              </c:strCache>
            </c:strRef>
          </c:tx>
          <c:dLbls>
            <c:dLbl>
              <c:idx val="0"/>
              <c:layout>
                <c:manualLayout>
                  <c:x val="1.5462510473720219E-3"/>
                  <c:y val="-2.7786095200350591E-2"/>
                </c:manualLayout>
              </c:layout>
              <c:showVal val="1"/>
            </c:dLbl>
            <c:dLbl>
              <c:idx val="2"/>
              <c:layout>
                <c:manualLayout>
                  <c:x val="4.6387531421160574E-3"/>
                  <c:y val="0"/>
                </c:manualLayout>
              </c:layout>
              <c:showVal val="1"/>
            </c:dLbl>
            <c:dLbl>
              <c:idx val="3"/>
              <c:layout>
                <c:manualLayout>
                  <c:x val="0"/>
                  <c:y val="-1.9847210857393261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Лист1!$B$2:$B$5</c:f>
              <c:numCache>
                <c:formatCode>0.0%</c:formatCode>
                <c:ptCount val="4"/>
                <c:pt idx="0">
                  <c:v>0.65000000000000224</c:v>
                </c:pt>
                <c:pt idx="1">
                  <c:v>0.05</c:v>
                </c:pt>
                <c:pt idx="2">
                  <c:v>0.125</c:v>
                </c:pt>
                <c:pt idx="3">
                  <c:v>0.17500000000000004</c:v>
                </c:pt>
              </c:numCache>
            </c:numRef>
          </c:val>
        </c:ser>
        <c:ser>
          <c:idx val="1"/>
          <c:order val="1"/>
          <c:tx>
            <c:strRef>
              <c:f>Лист1!$C$1</c:f>
              <c:strCache>
                <c:ptCount val="1"/>
                <c:pt idx="0">
                  <c:v>2021 год</c:v>
                </c:pt>
              </c:strCache>
            </c:strRef>
          </c:tx>
          <c:dLbls>
            <c:dLbl>
              <c:idx val="0"/>
              <c:layout>
                <c:manualLayout>
                  <c:x val="4.6387531421160574E-3"/>
                  <c:y val="-2.3816653028871919E-2"/>
                </c:manualLayout>
              </c:layout>
              <c:showVal val="1"/>
            </c:dLbl>
            <c:dLbl>
              <c:idx val="2"/>
              <c:layout>
                <c:manualLayout>
                  <c:x val="7.7312552368600934E-3"/>
                  <c:y val="-1.5877768685914607E-2"/>
                </c:manualLayout>
              </c:layout>
              <c:showVal val="1"/>
            </c:dLbl>
            <c:dLbl>
              <c:idx val="3"/>
              <c:layout>
                <c:manualLayout>
                  <c:x val="1.5462510473720219E-3"/>
                  <c:y val="-1.5877768685914607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Лист1!$C$2:$C$5</c:f>
              <c:numCache>
                <c:formatCode>0.0%</c:formatCode>
                <c:ptCount val="4"/>
                <c:pt idx="0">
                  <c:v>0.63300000000000212</c:v>
                </c:pt>
                <c:pt idx="1">
                  <c:v>0.05</c:v>
                </c:pt>
                <c:pt idx="2">
                  <c:v>0.13200000000000001</c:v>
                </c:pt>
                <c:pt idx="3">
                  <c:v>0.18500000000000041</c:v>
                </c:pt>
              </c:numCache>
            </c:numRef>
          </c:val>
        </c:ser>
        <c:ser>
          <c:idx val="2"/>
          <c:order val="2"/>
          <c:tx>
            <c:strRef>
              <c:f>Лист1!$D$1</c:f>
              <c:strCache>
                <c:ptCount val="1"/>
                <c:pt idx="0">
                  <c:v>2022 год</c:v>
                </c:pt>
              </c:strCache>
            </c:strRef>
          </c:tx>
          <c:dLbls>
            <c:dLbl>
              <c:idx val="0"/>
              <c:layout>
                <c:manualLayout>
                  <c:x val="1.7008761521092205E-2"/>
                  <c:y val="-1.1908326514435961E-2"/>
                </c:manualLayout>
              </c:layout>
              <c:showVal val="1"/>
            </c:dLbl>
            <c:dLbl>
              <c:idx val="2"/>
              <c:layout>
                <c:manualLayout>
                  <c:x val="1.2370008378976146E-2"/>
                  <c:y val="-1.5877768685914607E-2"/>
                </c:manualLayout>
              </c:layout>
              <c:showVal val="1"/>
            </c:dLbl>
            <c:dLbl>
              <c:idx val="3"/>
              <c:layout>
                <c:manualLayout>
                  <c:x val="1.3916259426348167E-2"/>
                  <c:y val="-1.9847210857393261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Лист1!$D$2:$D$5</c:f>
              <c:numCache>
                <c:formatCode>0.0%</c:formatCode>
                <c:ptCount val="4"/>
                <c:pt idx="0">
                  <c:v>0.64400000000000213</c:v>
                </c:pt>
                <c:pt idx="1">
                  <c:v>0.05</c:v>
                </c:pt>
                <c:pt idx="2">
                  <c:v>0.13100000000000001</c:v>
                </c:pt>
                <c:pt idx="3">
                  <c:v>0.17500000000000004</c:v>
                </c:pt>
              </c:numCache>
            </c:numRef>
          </c:val>
        </c:ser>
        <c:shape val="box"/>
        <c:axId val="78551680"/>
        <c:axId val="78573952"/>
        <c:axId val="0"/>
      </c:bar3DChart>
      <c:catAx>
        <c:axId val="78551680"/>
        <c:scaling>
          <c:orientation val="minMax"/>
        </c:scaling>
        <c:axPos val="b"/>
        <c:tickLblPos val="nextTo"/>
        <c:crossAx val="78573952"/>
        <c:crosses val="autoZero"/>
        <c:auto val="1"/>
        <c:lblAlgn val="ctr"/>
        <c:lblOffset val="100"/>
      </c:catAx>
      <c:valAx>
        <c:axId val="78573952"/>
        <c:scaling>
          <c:orientation val="minMax"/>
        </c:scaling>
        <c:axPos val="l"/>
        <c:majorGridlines/>
        <c:numFmt formatCode="0.0%" sourceLinked="1"/>
        <c:tickLblPos val="nextTo"/>
        <c:crossAx val="78551680"/>
        <c:crosses val="autoZero"/>
        <c:crossBetween val="between"/>
      </c:valAx>
    </c:plotArea>
    <c:legend>
      <c:legendPos val="r"/>
      <c:layout>
        <c:manualLayout>
          <c:xMode val="edge"/>
          <c:yMode val="edge"/>
          <c:x val="0.8951108515898506"/>
          <c:y val="4.3020314167282886E-2"/>
          <c:w val="9.5611642125917565E-2"/>
          <c:h val="0.71548695053699951"/>
        </c:manualLayout>
      </c:layout>
      <c:txPr>
        <a:bodyPr/>
        <a:lstStyle/>
        <a:p>
          <a:pPr>
            <a:defRPr sz="1100"/>
          </a:pPr>
          <a:endParaRPr lang="ru-RU"/>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4"/>
  <c:chart>
    <c:plotArea>
      <c:layout>
        <c:manualLayout>
          <c:layoutTarget val="inner"/>
          <c:xMode val="edge"/>
          <c:yMode val="edge"/>
          <c:x val="0.10569685039370079"/>
          <c:y val="7.4548702245552642E-2"/>
          <c:w val="0.8498587051618548"/>
          <c:h val="0.79822506561679785"/>
        </c:manualLayout>
      </c:layout>
      <c:barChart>
        <c:barDir val="col"/>
        <c:grouping val="clustered"/>
        <c:ser>
          <c:idx val="0"/>
          <c:order val="0"/>
          <c:dLbls>
            <c:showVal val="1"/>
          </c:dLbls>
          <c:cat>
            <c:strRef>
              <c:f>Соцэконом!$A$41:$E$41</c:f>
              <c:strCache>
                <c:ptCount val="5"/>
                <c:pt idx="0">
                  <c:v>2018г.</c:v>
                </c:pt>
                <c:pt idx="1">
                  <c:v>2019г.</c:v>
                </c:pt>
                <c:pt idx="2">
                  <c:v>2020г.</c:v>
                </c:pt>
                <c:pt idx="3">
                  <c:v>2021г.</c:v>
                </c:pt>
                <c:pt idx="4">
                  <c:v>2022г.</c:v>
                </c:pt>
              </c:strCache>
            </c:strRef>
          </c:cat>
          <c:val>
            <c:numRef>
              <c:f>Соцэконом!$A$42:$E$42</c:f>
              <c:numCache>
                <c:formatCode>0.0</c:formatCode>
                <c:ptCount val="5"/>
                <c:pt idx="0">
                  <c:v>100.7</c:v>
                </c:pt>
                <c:pt idx="1">
                  <c:v>114.4</c:v>
                </c:pt>
                <c:pt idx="2">
                  <c:v>121</c:v>
                </c:pt>
                <c:pt idx="3">
                  <c:v>128.9</c:v>
                </c:pt>
                <c:pt idx="4">
                  <c:v>137.5</c:v>
                </c:pt>
              </c:numCache>
            </c:numRef>
          </c:val>
        </c:ser>
        <c:axId val="73179520"/>
        <c:axId val="73181056"/>
      </c:barChart>
      <c:catAx>
        <c:axId val="73179520"/>
        <c:scaling>
          <c:orientation val="minMax"/>
        </c:scaling>
        <c:axPos val="b"/>
        <c:tickLblPos val="nextTo"/>
        <c:crossAx val="73181056"/>
        <c:crosses val="autoZero"/>
        <c:auto val="1"/>
        <c:lblAlgn val="ctr"/>
        <c:lblOffset val="100"/>
      </c:catAx>
      <c:valAx>
        <c:axId val="73181056"/>
        <c:scaling>
          <c:orientation val="minMax"/>
        </c:scaling>
        <c:axPos val="l"/>
        <c:majorGridlines/>
        <c:numFmt formatCode="0.0" sourceLinked="1"/>
        <c:tickLblPos val="nextTo"/>
        <c:crossAx val="73179520"/>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perspective val="30"/>
    </c:view3D>
    <c:plotArea>
      <c:layout>
        <c:manualLayout>
          <c:layoutTarget val="inner"/>
          <c:xMode val="edge"/>
          <c:yMode val="edge"/>
          <c:x val="0.1197799280065121"/>
          <c:y val="3.8543278749757694E-2"/>
          <c:w val="0.79930336832895588"/>
          <c:h val="0.86123466354146261"/>
        </c:manualLayout>
      </c:layout>
      <c:area3DChart>
        <c:grouping val="stacked"/>
        <c:ser>
          <c:idx val="0"/>
          <c:order val="0"/>
          <c:dLbls>
            <c:dLbl>
              <c:idx val="0"/>
              <c:layout>
                <c:manualLayout>
                  <c:x val="9.3566596577673768E-3"/>
                  <c:y val="-0.25878972524168181"/>
                </c:manualLayout>
              </c:layout>
              <c:tx>
                <c:rich>
                  <a:bodyPr/>
                  <a:lstStyle/>
                  <a:p>
                    <a:r>
                      <a:rPr lang="ru-RU" dirty="0" smtClean="0"/>
                      <a:t> </a:t>
                    </a:r>
                    <a:r>
                      <a:rPr lang="en-US" dirty="0" smtClean="0"/>
                      <a:t>5</a:t>
                    </a:r>
                    <a:r>
                      <a:rPr lang="ru-RU" dirty="0" smtClean="0"/>
                      <a:t> </a:t>
                    </a:r>
                    <a:r>
                      <a:rPr lang="en-US" dirty="0" smtClean="0"/>
                      <a:t>946,8</a:t>
                    </a:r>
                    <a:endParaRPr lang="en-US" dirty="0"/>
                  </a:p>
                </c:rich>
              </c:tx>
              <c:showVal val="1"/>
            </c:dLbl>
            <c:dLbl>
              <c:idx val="1"/>
              <c:layout>
                <c:manualLayout>
                  <c:x val="-1.8713319315534563E-2"/>
                  <c:y val="-0.27229179786298696"/>
                </c:manualLayout>
              </c:layout>
              <c:tx>
                <c:rich>
                  <a:bodyPr/>
                  <a:lstStyle/>
                  <a:p>
                    <a:r>
                      <a:rPr lang="en-US" dirty="0" smtClean="0"/>
                      <a:t>6</a:t>
                    </a:r>
                    <a:r>
                      <a:rPr lang="ru-RU" dirty="0" smtClean="0"/>
                      <a:t> </a:t>
                    </a:r>
                    <a:r>
                      <a:rPr lang="en-US" dirty="0" smtClean="0"/>
                      <a:t>228,8</a:t>
                    </a:r>
                    <a:endParaRPr lang="en-US" dirty="0"/>
                  </a:p>
                </c:rich>
              </c:tx>
              <c:showVal val="1"/>
            </c:dLbl>
            <c:dLbl>
              <c:idx val="2"/>
              <c:layout>
                <c:manualLayout>
                  <c:x val="1.2475546210356373E-2"/>
                  <c:y val="-0.29929594310559721"/>
                </c:manualLayout>
              </c:layout>
              <c:tx>
                <c:rich>
                  <a:bodyPr/>
                  <a:lstStyle/>
                  <a:p>
                    <a:r>
                      <a:rPr lang="en-US" dirty="0" smtClean="0"/>
                      <a:t>6</a:t>
                    </a:r>
                    <a:r>
                      <a:rPr lang="ru-RU" dirty="0" smtClean="0"/>
                      <a:t> </a:t>
                    </a:r>
                    <a:r>
                      <a:rPr lang="en-US" dirty="0" smtClean="0"/>
                      <a:t>511,7</a:t>
                    </a:r>
                    <a:endParaRPr lang="en-US" dirty="0"/>
                  </a:p>
                </c:rich>
              </c:tx>
              <c:showVal val="1"/>
            </c:dLbl>
            <c:dLbl>
              <c:idx val="3"/>
              <c:layout>
                <c:manualLayout>
                  <c:x val="-9.3566596577673768E-3"/>
                  <c:y val="-0.32630008834820939"/>
                </c:manualLayout>
              </c:layout>
              <c:tx>
                <c:rich>
                  <a:bodyPr/>
                  <a:lstStyle/>
                  <a:p>
                    <a:r>
                      <a:rPr lang="en-US" dirty="0" smtClean="0"/>
                      <a:t>6</a:t>
                    </a:r>
                    <a:r>
                      <a:rPr lang="ru-RU" dirty="0" smtClean="0"/>
                      <a:t> </a:t>
                    </a:r>
                    <a:r>
                      <a:rPr lang="en-US" dirty="0" smtClean="0"/>
                      <a:t>827,3</a:t>
                    </a:r>
                    <a:endParaRPr lang="en-US" dirty="0"/>
                  </a:p>
                </c:rich>
              </c:tx>
              <c:showVal val="1"/>
            </c:dLbl>
            <c:dLbl>
              <c:idx val="4"/>
              <c:layout>
                <c:manualLayout>
                  <c:x val="-1.8713319315534681E-2"/>
                  <c:y val="-0.33755181553262975"/>
                </c:manualLayout>
              </c:layout>
              <c:tx>
                <c:rich>
                  <a:bodyPr/>
                  <a:lstStyle/>
                  <a:p>
                    <a:r>
                      <a:rPr lang="ru-RU" dirty="0" smtClean="0"/>
                      <a:t> </a:t>
                    </a:r>
                    <a:r>
                      <a:rPr lang="en-US" dirty="0" smtClean="0"/>
                      <a:t>7</a:t>
                    </a:r>
                    <a:r>
                      <a:rPr lang="ru-RU" dirty="0" smtClean="0"/>
                      <a:t> </a:t>
                    </a:r>
                    <a:r>
                      <a:rPr lang="en-US" dirty="0" smtClean="0"/>
                      <a:t>179,2</a:t>
                    </a:r>
                    <a:endParaRPr lang="en-US" dirty="0"/>
                  </a:p>
                </c:rich>
              </c:tx>
              <c:showVal val="1"/>
            </c:dLbl>
            <c:showVal val="1"/>
          </c:dLbls>
          <c:cat>
            <c:strRef>
              <c:f>Соцэконом!$A$61:$E$61</c:f>
              <c:strCache>
                <c:ptCount val="5"/>
                <c:pt idx="0">
                  <c:v>2018г.</c:v>
                </c:pt>
                <c:pt idx="1">
                  <c:v>2019г.</c:v>
                </c:pt>
                <c:pt idx="2">
                  <c:v>2020г.</c:v>
                </c:pt>
                <c:pt idx="3">
                  <c:v>2021г.</c:v>
                </c:pt>
                <c:pt idx="4">
                  <c:v>2022г.</c:v>
                </c:pt>
              </c:strCache>
            </c:strRef>
          </c:cat>
          <c:val>
            <c:numRef>
              <c:f>Соцэконом!$A$62:$E$62</c:f>
              <c:numCache>
                <c:formatCode>0.0</c:formatCode>
                <c:ptCount val="5"/>
                <c:pt idx="0">
                  <c:v>5946.8</c:v>
                </c:pt>
                <c:pt idx="1">
                  <c:v>6228.8</c:v>
                </c:pt>
                <c:pt idx="2">
                  <c:v>6511.7</c:v>
                </c:pt>
                <c:pt idx="3">
                  <c:v>6827.3</c:v>
                </c:pt>
                <c:pt idx="4">
                  <c:v>7179.2</c:v>
                </c:pt>
              </c:numCache>
            </c:numRef>
          </c:val>
        </c:ser>
        <c:axId val="74782208"/>
        <c:axId val="74783744"/>
        <c:axId val="0"/>
      </c:area3DChart>
      <c:catAx>
        <c:axId val="74782208"/>
        <c:scaling>
          <c:orientation val="minMax"/>
        </c:scaling>
        <c:axPos val="b"/>
        <c:tickLblPos val="nextTo"/>
        <c:crossAx val="74783744"/>
        <c:crosses val="autoZero"/>
        <c:auto val="1"/>
        <c:lblAlgn val="ctr"/>
        <c:lblOffset val="100"/>
      </c:catAx>
      <c:valAx>
        <c:axId val="74783744"/>
        <c:scaling>
          <c:orientation val="minMax"/>
        </c:scaling>
        <c:axPos val="l"/>
        <c:majorGridlines/>
        <c:numFmt formatCode="0.0" sourceLinked="1"/>
        <c:tickLblPos val="nextTo"/>
        <c:crossAx val="74782208"/>
        <c:crosses val="autoZero"/>
        <c:crossBetween val="midCat"/>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9.8766185476815566E-2"/>
          <c:y val="7.4548702245552642E-2"/>
          <c:w val="0.85678937007874312"/>
          <c:h val="0.79822506561679785"/>
        </c:manualLayout>
      </c:layout>
      <c:barChart>
        <c:barDir val="col"/>
        <c:grouping val="clustered"/>
        <c:ser>
          <c:idx val="0"/>
          <c:order val="0"/>
          <c:dLbls>
            <c:showVal val="1"/>
          </c:dLbls>
          <c:cat>
            <c:strRef>
              <c:f>Соцэконом!$A$22:$E$22</c:f>
              <c:strCache>
                <c:ptCount val="5"/>
                <c:pt idx="0">
                  <c:v>2018г.</c:v>
                </c:pt>
                <c:pt idx="1">
                  <c:v>2019г.</c:v>
                </c:pt>
                <c:pt idx="2">
                  <c:v>2020г.</c:v>
                </c:pt>
                <c:pt idx="3">
                  <c:v>2021г.</c:v>
                </c:pt>
                <c:pt idx="4">
                  <c:v>2022г.</c:v>
                </c:pt>
              </c:strCache>
            </c:strRef>
          </c:cat>
          <c:val>
            <c:numRef>
              <c:f>Соцэконом!$A$23:$E$23</c:f>
              <c:numCache>
                <c:formatCode>0.0</c:formatCode>
                <c:ptCount val="5"/>
                <c:pt idx="0" formatCode="General">
                  <c:v>21.4</c:v>
                </c:pt>
                <c:pt idx="1">
                  <c:v>23.8</c:v>
                </c:pt>
                <c:pt idx="2" formatCode="General">
                  <c:v>25.2</c:v>
                </c:pt>
                <c:pt idx="3" formatCode="General">
                  <c:v>26.9</c:v>
                </c:pt>
                <c:pt idx="4" formatCode="General">
                  <c:v>28.8</c:v>
                </c:pt>
              </c:numCache>
            </c:numRef>
          </c:val>
        </c:ser>
        <c:axId val="73203712"/>
        <c:axId val="73205248"/>
      </c:barChart>
      <c:catAx>
        <c:axId val="73203712"/>
        <c:scaling>
          <c:orientation val="minMax"/>
        </c:scaling>
        <c:axPos val="b"/>
        <c:tickLblPos val="nextTo"/>
        <c:crossAx val="73205248"/>
        <c:crosses val="autoZero"/>
        <c:auto val="1"/>
        <c:lblAlgn val="ctr"/>
        <c:lblOffset val="100"/>
      </c:catAx>
      <c:valAx>
        <c:axId val="73205248"/>
        <c:scaling>
          <c:orientation val="minMax"/>
        </c:scaling>
        <c:axPos val="l"/>
        <c:majorGridlines/>
        <c:numFmt formatCode="General" sourceLinked="1"/>
        <c:tickLblPos val="nextTo"/>
        <c:crossAx val="73203712"/>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view3D>
      <c:rAngAx val="1"/>
    </c:view3D>
    <c:plotArea>
      <c:layout>
        <c:manualLayout>
          <c:layoutTarget val="inner"/>
          <c:xMode val="edge"/>
          <c:yMode val="edge"/>
          <c:x val="0.10771659147453279"/>
          <c:y val="3.6166324656737484E-2"/>
          <c:w val="0.49367239127105944"/>
          <c:h val="0.85213305547749663"/>
        </c:manualLayout>
      </c:layout>
      <c:bar3DChart>
        <c:barDir val="col"/>
        <c:grouping val="standard"/>
        <c:ser>
          <c:idx val="0"/>
          <c:order val="0"/>
          <c:tx>
            <c:strRef>
              <c:f>'Табл 2 '!$A$5</c:f>
              <c:strCache>
                <c:ptCount val="1"/>
                <c:pt idx="0">
                  <c:v>НАЛОГОВЫЕ И НЕНАЛОГОВЫЕ ДОХОДЫ</c:v>
                </c:pt>
              </c:strCache>
            </c:strRef>
          </c:tx>
          <c:cat>
            <c:strRef>
              <c:f>'Табл 2 '!$B$4:$D$4</c:f>
              <c:strCache>
                <c:ptCount val="3"/>
                <c:pt idx="0">
                  <c:v>План на 2020 год </c:v>
                </c:pt>
                <c:pt idx="1">
                  <c:v>План на 2021 год </c:v>
                </c:pt>
                <c:pt idx="2">
                  <c:v>План на 2022 год </c:v>
                </c:pt>
              </c:strCache>
            </c:strRef>
          </c:cat>
          <c:val>
            <c:numRef>
              <c:f>'Табл 2 '!$B$5:$D$5</c:f>
              <c:numCache>
                <c:formatCode>#,##0.0</c:formatCode>
                <c:ptCount val="3"/>
                <c:pt idx="0">
                  <c:v>205131.5</c:v>
                </c:pt>
                <c:pt idx="1">
                  <c:v>220309.3</c:v>
                </c:pt>
                <c:pt idx="2">
                  <c:v>233936.5</c:v>
                </c:pt>
              </c:numCache>
            </c:numRef>
          </c:val>
        </c:ser>
        <c:ser>
          <c:idx val="1"/>
          <c:order val="1"/>
          <c:tx>
            <c:strRef>
              <c:f>'Табл 2 '!$A$6</c:f>
              <c:strCache>
                <c:ptCount val="1"/>
                <c:pt idx="0">
                  <c:v>БЕЗВОЗМЕЗДНЫЕ ПОСТУПЛЕНИЯ</c:v>
                </c:pt>
              </c:strCache>
            </c:strRef>
          </c:tx>
          <c:cat>
            <c:strRef>
              <c:f>'Табл 2 '!$B$4:$D$4</c:f>
              <c:strCache>
                <c:ptCount val="3"/>
                <c:pt idx="0">
                  <c:v>План на 2020 год </c:v>
                </c:pt>
                <c:pt idx="1">
                  <c:v>План на 2021 год </c:v>
                </c:pt>
                <c:pt idx="2">
                  <c:v>План на 2022 год </c:v>
                </c:pt>
              </c:strCache>
            </c:strRef>
          </c:cat>
          <c:val>
            <c:numRef>
              <c:f>'Табл 2 '!$B$6:$D$6</c:f>
              <c:numCache>
                <c:formatCode>#,##0.0</c:formatCode>
                <c:ptCount val="3"/>
                <c:pt idx="0">
                  <c:v>729344</c:v>
                </c:pt>
                <c:pt idx="1">
                  <c:v>713694.5</c:v>
                </c:pt>
                <c:pt idx="2">
                  <c:v>759537.4</c:v>
                </c:pt>
              </c:numCache>
            </c:numRef>
          </c:val>
        </c:ser>
        <c:shape val="cylinder"/>
        <c:axId val="76546816"/>
        <c:axId val="76548352"/>
        <c:axId val="74814336"/>
      </c:bar3DChart>
      <c:catAx>
        <c:axId val="76546816"/>
        <c:scaling>
          <c:orientation val="minMax"/>
        </c:scaling>
        <c:axPos val="b"/>
        <c:tickLblPos val="nextTo"/>
        <c:txPr>
          <a:bodyPr/>
          <a:lstStyle/>
          <a:p>
            <a:pPr>
              <a:defRPr sz="1100"/>
            </a:pPr>
            <a:endParaRPr lang="ru-RU"/>
          </a:p>
        </c:txPr>
        <c:crossAx val="76548352"/>
        <c:crosses val="autoZero"/>
        <c:auto val="1"/>
        <c:lblAlgn val="ctr"/>
        <c:lblOffset val="100"/>
      </c:catAx>
      <c:valAx>
        <c:axId val="76548352"/>
        <c:scaling>
          <c:orientation val="minMax"/>
        </c:scaling>
        <c:axPos val="l"/>
        <c:majorGridlines/>
        <c:numFmt formatCode="#,##0.0" sourceLinked="1"/>
        <c:tickLblPos val="nextTo"/>
        <c:txPr>
          <a:bodyPr/>
          <a:lstStyle/>
          <a:p>
            <a:pPr>
              <a:defRPr sz="1200"/>
            </a:pPr>
            <a:endParaRPr lang="ru-RU"/>
          </a:p>
        </c:txPr>
        <c:crossAx val="76546816"/>
        <c:crosses val="autoZero"/>
        <c:crossBetween val="between"/>
      </c:valAx>
      <c:serAx>
        <c:axId val="74814336"/>
        <c:scaling>
          <c:orientation val="minMax"/>
        </c:scaling>
        <c:delete val="1"/>
        <c:axPos val="b"/>
        <c:tickLblPos val="none"/>
        <c:crossAx val="76548352"/>
        <c:crosses val="autoZero"/>
      </c:serAx>
    </c:plotArea>
    <c:legend>
      <c:legendPos val="r"/>
      <c:layout>
        <c:manualLayout>
          <c:xMode val="edge"/>
          <c:yMode val="edge"/>
          <c:x val="0.63064788816221462"/>
          <c:y val="0.3080503310089735"/>
          <c:w val="0.35832902970218528"/>
          <c:h val="0.18159338504872069"/>
        </c:manualLayout>
      </c:layout>
      <c:txPr>
        <a:bodyPr/>
        <a:lstStyle/>
        <a:p>
          <a:pPr>
            <a:defRPr sz="1200"/>
          </a:pPr>
          <a:endParaRPr lang="ru-RU"/>
        </a:p>
      </c:txPr>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ru-RU"/>
  <c:chart>
    <c:plotArea>
      <c:layout/>
      <c:barChart>
        <c:barDir val="col"/>
        <c:grouping val="clustered"/>
        <c:ser>
          <c:idx val="0"/>
          <c:order val="0"/>
          <c:tx>
            <c:strRef>
              <c:f>структура!$B$5</c:f>
              <c:strCache>
                <c:ptCount val="1"/>
                <c:pt idx="0">
                  <c:v>План на 2020 год </c:v>
                </c:pt>
              </c:strCache>
            </c:strRef>
          </c:tx>
          <c:cat>
            <c:strRef>
              <c:f>структура!$A$6:$A$15</c:f>
              <c:strCache>
                <c:ptCount val="10"/>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Государственная пошлина</c:v>
                </c:pt>
                <c:pt idx="6">
                  <c:v>Доходы от использования муниципального имущества</c:v>
                </c:pt>
                <c:pt idx="7">
                  <c:v>Платежи при пользовании природными ресурсами</c:v>
                </c:pt>
                <c:pt idx="8">
                  <c:v>Доходы от продажи материальных и нематериальных активов</c:v>
                </c:pt>
                <c:pt idx="9">
                  <c:v>Штрафы, санкции, возмещение ущерба</c:v>
                </c:pt>
              </c:strCache>
            </c:strRef>
          </c:cat>
          <c:val>
            <c:numRef>
              <c:f>структура!$B$6:$B$15</c:f>
              <c:numCache>
                <c:formatCode>#,##0.0</c:formatCode>
                <c:ptCount val="10"/>
                <c:pt idx="0">
                  <c:v>117500.8</c:v>
                </c:pt>
                <c:pt idx="1">
                  <c:v>30000</c:v>
                </c:pt>
                <c:pt idx="2">
                  <c:v>18523</c:v>
                </c:pt>
                <c:pt idx="3">
                  <c:v>14625.7</c:v>
                </c:pt>
                <c:pt idx="4">
                  <c:v>297</c:v>
                </c:pt>
                <c:pt idx="5">
                  <c:v>5159</c:v>
                </c:pt>
                <c:pt idx="6">
                  <c:v>5964</c:v>
                </c:pt>
                <c:pt idx="7">
                  <c:v>762</c:v>
                </c:pt>
                <c:pt idx="8">
                  <c:v>12150</c:v>
                </c:pt>
                <c:pt idx="9">
                  <c:v>150</c:v>
                </c:pt>
              </c:numCache>
            </c:numRef>
          </c:val>
        </c:ser>
        <c:ser>
          <c:idx val="1"/>
          <c:order val="1"/>
          <c:tx>
            <c:strRef>
              <c:f>структура!$C$5</c:f>
              <c:strCache>
                <c:ptCount val="1"/>
                <c:pt idx="0">
                  <c:v>План на 2021 год </c:v>
                </c:pt>
              </c:strCache>
            </c:strRef>
          </c:tx>
          <c:cat>
            <c:strRef>
              <c:f>структура!$A$6:$A$15</c:f>
              <c:strCache>
                <c:ptCount val="10"/>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Государственная пошлина</c:v>
                </c:pt>
                <c:pt idx="6">
                  <c:v>Доходы от использования муниципального имущества</c:v>
                </c:pt>
                <c:pt idx="7">
                  <c:v>Платежи при пользовании природными ресурсами</c:v>
                </c:pt>
                <c:pt idx="8">
                  <c:v>Доходы от продажи материальных и нематериальных активов</c:v>
                </c:pt>
                <c:pt idx="9">
                  <c:v>Штрафы, санкции, возмещение ущерба</c:v>
                </c:pt>
              </c:strCache>
            </c:strRef>
          </c:cat>
          <c:val>
            <c:numRef>
              <c:f>структура!$C$6:$C$15</c:f>
              <c:numCache>
                <c:formatCode>#,##0.0</c:formatCode>
                <c:ptCount val="10"/>
                <c:pt idx="0">
                  <c:v>129106.9</c:v>
                </c:pt>
                <c:pt idx="1">
                  <c:v>10000</c:v>
                </c:pt>
                <c:pt idx="2">
                  <c:v>21523</c:v>
                </c:pt>
                <c:pt idx="3">
                  <c:v>18529.400000000001</c:v>
                </c:pt>
                <c:pt idx="4">
                  <c:v>300</c:v>
                </c:pt>
                <c:pt idx="5">
                  <c:v>5546</c:v>
                </c:pt>
                <c:pt idx="6">
                  <c:v>6079</c:v>
                </c:pt>
                <c:pt idx="7">
                  <c:v>780</c:v>
                </c:pt>
                <c:pt idx="8">
                  <c:v>28245</c:v>
                </c:pt>
                <c:pt idx="9">
                  <c:v>200</c:v>
                </c:pt>
              </c:numCache>
            </c:numRef>
          </c:val>
        </c:ser>
        <c:ser>
          <c:idx val="2"/>
          <c:order val="2"/>
          <c:tx>
            <c:strRef>
              <c:f>структура!$D$5</c:f>
              <c:strCache>
                <c:ptCount val="1"/>
                <c:pt idx="0">
                  <c:v>План на 2022 год </c:v>
                </c:pt>
              </c:strCache>
            </c:strRef>
          </c:tx>
          <c:cat>
            <c:strRef>
              <c:f>структура!$A$6:$A$15</c:f>
              <c:strCache>
                <c:ptCount val="10"/>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Государственная пошлина</c:v>
                </c:pt>
                <c:pt idx="6">
                  <c:v>Доходы от использования муниципального имущества</c:v>
                </c:pt>
                <c:pt idx="7">
                  <c:v>Платежи при пользовании природными ресурсами</c:v>
                </c:pt>
                <c:pt idx="8">
                  <c:v>Доходы от продажи материальных и нематериальных активов</c:v>
                </c:pt>
                <c:pt idx="9">
                  <c:v>Штрафы, санкции, возмещение ущерба</c:v>
                </c:pt>
              </c:strCache>
            </c:strRef>
          </c:cat>
          <c:val>
            <c:numRef>
              <c:f>структура!$D$6:$D$15</c:f>
              <c:numCache>
                <c:formatCode>#,##0.0</c:formatCode>
                <c:ptCount val="10"/>
                <c:pt idx="0">
                  <c:v>137308.6</c:v>
                </c:pt>
                <c:pt idx="1">
                  <c:v>10000</c:v>
                </c:pt>
                <c:pt idx="2">
                  <c:v>22600</c:v>
                </c:pt>
                <c:pt idx="3">
                  <c:v>19641.09999999994</c:v>
                </c:pt>
                <c:pt idx="4">
                  <c:v>310</c:v>
                </c:pt>
                <c:pt idx="5">
                  <c:v>6042.2</c:v>
                </c:pt>
                <c:pt idx="6">
                  <c:v>6139</c:v>
                </c:pt>
                <c:pt idx="7">
                  <c:v>810</c:v>
                </c:pt>
                <c:pt idx="8">
                  <c:v>30885.59999999994</c:v>
                </c:pt>
                <c:pt idx="9">
                  <c:v>200</c:v>
                </c:pt>
              </c:numCache>
            </c:numRef>
          </c:val>
        </c:ser>
        <c:axId val="76592256"/>
        <c:axId val="76593792"/>
      </c:barChart>
      <c:dateAx>
        <c:axId val="76592256"/>
        <c:scaling>
          <c:orientation val="minMax"/>
        </c:scaling>
        <c:axPos val="b"/>
        <c:tickLblPos val="nextTo"/>
        <c:crossAx val="76593792"/>
        <c:crosses val="autoZero"/>
        <c:lblOffset val="100"/>
        <c:baseTimeUnit val="days"/>
      </c:dateAx>
      <c:valAx>
        <c:axId val="76593792"/>
        <c:scaling>
          <c:orientation val="minMax"/>
        </c:scaling>
        <c:axPos val="l"/>
        <c:majorGridlines/>
        <c:numFmt formatCode="#,##0.0" sourceLinked="1"/>
        <c:tickLblPos val="nextTo"/>
        <c:crossAx val="76592256"/>
        <c:crosses val="autoZero"/>
        <c:crossBetween val="between"/>
      </c:valAx>
    </c:plotArea>
    <c:legend>
      <c:legendPos val="r"/>
      <c:layout>
        <c:manualLayout>
          <c:xMode val="edge"/>
          <c:yMode val="edge"/>
          <c:x val="0.77840883841189656"/>
          <c:y val="0.65337978319869405"/>
          <c:w val="0.19433408914161054"/>
          <c:h val="0.21478942815877633"/>
        </c:manualLayout>
      </c:layout>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                                                                </a:t>
            </a:r>
          </a:p>
        </c:rich>
      </c:tx>
      <c:layout/>
    </c:title>
    <c:plotArea>
      <c:layout>
        <c:manualLayout>
          <c:layoutTarget val="inner"/>
          <c:xMode val="edge"/>
          <c:yMode val="edge"/>
          <c:x val="9.8111460348676321E-2"/>
          <c:y val="0.14256493647805321"/>
          <c:w val="0.51150265799042949"/>
          <c:h val="0.75950227019538585"/>
        </c:manualLayout>
      </c:layout>
      <c:pieChart>
        <c:varyColors val="1"/>
        <c:firstSliceAng val="0"/>
      </c:pie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64834471849716124"/>
          <c:y val="8.2284923617020653E-2"/>
          <c:w val="0.30621254668275388"/>
          <c:h val="0.57364980557719836"/>
        </c:manualLayout>
      </c:layout>
      <c:txPr>
        <a:bodyPr/>
        <a:lstStyle/>
        <a:p>
          <a:pPr>
            <a:defRPr sz="1100" b="1">
              <a:latin typeface="Times New Roman" pitchFamily="18" charset="0"/>
              <a:cs typeface="Times New Roman" pitchFamily="18" charset="0"/>
            </a:defRPr>
          </a:pPr>
          <a:endParaRPr lang="ru-RU"/>
        </a:p>
      </c:txPr>
    </c:legend>
    <c:plotVisOnly val="1"/>
  </c:chart>
  <c:externalData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'Налоговые  2019 - 2021'!$B$7</c:f>
              <c:strCache>
                <c:ptCount val="1"/>
                <c:pt idx="0">
                  <c:v>План на 2020 год </c:v>
                </c:pt>
              </c:strCache>
            </c:strRef>
          </c:tx>
          <c:dLbls>
            <c:dLbl>
              <c:idx val="0"/>
              <c:layout>
                <c:manualLayout>
                  <c:x val="-0.15757383361126176"/>
                  <c:y val="-0.18980034837245596"/>
                </c:manualLayout>
              </c:layout>
              <c:showCatName val="1"/>
              <c:showPercent val="1"/>
            </c:dLbl>
            <c:dLbl>
              <c:idx val="1"/>
              <c:layout>
                <c:manualLayout>
                  <c:x val="2.9344848323556612E-4"/>
                  <c:y val="0.13767567492500787"/>
                </c:manualLayout>
              </c:layout>
              <c:showCatName val="1"/>
              <c:showPercent val="1"/>
            </c:dLbl>
            <c:dLbl>
              <c:idx val="2"/>
              <c:layout>
                <c:manualLayout>
                  <c:x val="0"/>
                  <c:y val="2.4209308533619859E-2"/>
                </c:manualLayout>
              </c:layout>
              <c:showCatName val="1"/>
              <c:showPercent val="1"/>
            </c:dLbl>
            <c:dLbl>
              <c:idx val="4"/>
              <c:layout>
                <c:manualLayout>
                  <c:x val="1.1038877992067412E-2"/>
                  <c:y val="-2.2773318396721455E-2"/>
                </c:manualLayout>
              </c:layout>
              <c:showCatName val="1"/>
              <c:showPercent val="1"/>
            </c:dLbl>
            <c:dLbl>
              <c:idx val="5"/>
              <c:layout>
                <c:manualLayout>
                  <c:x val="0.21776367698261564"/>
                  <c:y val="6.2038083260856122E-2"/>
                </c:manualLayout>
              </c:layout>
              <c:showCatName val="1"/>
              <c:showPercent val="1"/>
            </c:dLbl>
            <c:txPr>
              <a:bodyPr/>
              <a:lstStyle/>
              <a:p>
                <a:pPr>
                  <a:defRPr sz="1050" b="0"/>
                </a:pPr>
                <a:endParaRPr lang="ru-RU"/>
              </a:p>
            </c:txPr>
            <c:showCatName val="1"/>
            <c:showPercent val="1"/>
            <c:showLeaderLines val="1"/>
          </c:dLbls>
          <c:cat>
            <c:strRef>
              <c:f>'Налоговые  2019 - 2021'!$A$8:$A$13</c:f>
              <c:strCache>
                <c:ptCount val="6"/>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патент</c:v>
                </c:pt>
                <c:pt idx="5">
                  <c:v>Государственная пошлина</c:v>
                </c:pt>
              </c:strCache>
            </c:strRef>
          </c:cat>
          <c:val>
            <c:numRef>
              <c:f>'Налоговые  2019 - 2021'!$B$8:$B$13</c:f>
              <c:numCache>
                <c:formatCode>#,##0.0</c:formatCode>
                <c:ptCount val="6"/>
                <c:pt idx="0">
                  <c:v>117500.8</c:v>
                </c:pt>
                <c:pt idx="1">
                  <c:v>30000</c:v>
                </c:pt>
                <c:pt idx="2">
                  <c:v>18523</c:v>
                </c:pt>
                <c:pt idx="3">
                  <c:v>14625.7</c:v>
                </c:pt>
                <c:pt idx="4">
                  <c:v>297</c:v>
                </c:pt>
                <c:pt idx="5">
                  <c:v>5159</c:v>
                </c:pt>
              </c:numCache>
            </c:numRef>
          </c:val>
        </c:ser>
        <c:firstSliceAng val="0"/>
      </c:pieChart>
    </c:plotArea>
    <c:legend>
      <c:legendPos val="r"/>
      <c:layout>
        <c:manualLayout>
          <c:xMode val="edge"/>
          <c:yMode val="edge"/>
          <c:x val="0.63642367559470403"/>
          <c:y val="0.15578477391400955"/>
          <c:w val="0.36007205008739301"/>
          <c:h val="0.65991336610746942"/>
        </c:manualLayout>
      </c:layout>
      <c:txPr>
        <a:bodyPr/>
        <a:lstStyle/>
        <a:p>
          <a:pPr>
            <a:defRPr sz="1200"/>
          </a:pPr>
          <a:endParaRPr lang="ru-RU"/>
        </a:p>
      </c:txPr>
    </c:legend>
    <c:plotVisOnly val="1"/>
  </c:chart>
  <c:externalData r:id="rId1"/>
</c:chartSpace>
</file>

<file path=ppt/drawings/drawing1.xml><?xml version="1.0" encoding="utf-8"?>
<c:userShapes xmlns:c="http://schemas.openxmlformats.org/drawingml/2006/chart">
  <cdr:relSizeAnchor xmlns:cdr="http://schemas.openxmlformats.org/drawingml/2006/chartDrawing">
    <cdr:from>
      <cdr:x>0.46809</cdr:x>
      <cdr:y>0.10787</cdr:y>
    </cdr:from>
    <cdr:to>
      <cdr:x>0.54348</cdr:x>
      <cdr:y>0.18619</cdr:y>
    </cdr:to>
    <cdr:sp macro="" textlink="">
      <cdr:nvSpPr>
        <cdr:cNvPr id="3" name="Прямая соединительная линия 2"/>
        <cdr:cNvSpPr/>
      </cdr:nvSpPr>
      <cdr:spPr>
        <a:xfrm xmlns:a="http://schemas.openxmlformats.org/drawingml/2006/main" rot="10800000" flipV="1">
          <a:off x="3548062" y="590314"/>
          <a:ext cx="571504" cy="428629"/>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ru-RU"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6C67EFD1-2759-41A2-894B-B20D194AA49C}" type="datetimeFigureOut">
              <a:rPr lang="ru-RU" smtClean="0"/>
              <a:pPr/>
              <a:t>13.01.2020</a:t>
            </a:fld>
            <a:endParaRPr lang="ru-RU" dirty="0"/>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377316"/>
            <a:ext cx="2945659" cy="493633"/>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4" y="9377316"/>
            <a:ext cx="2945659" cy="493633"/>
          </a:xfrm>
          <a:prstGeom prst="rect">
            <a:avLst/>
          </a:prstGeom>
        </p:spPr>
        <p:txBody>
          <a:bodyPr vert="horz" lIns="91440" tIns="45720" rIns="91440" bIns="45720" rtlCol="0" anchor="b"/>
          <a:lstStyle>
            <a:lvl1pPr algn="r">
              <a:defRPr sz="1200"/>
            </a:lvl1pPr>
          </a:lstStyle>
          <a:p>
            <a:fld id="{CA36A485-9F61-4DEB-8E8D-D2C1108A4B1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3</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20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13.01.2020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13.01.2020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mailto:fo35pugach@mail.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1025" name="Рисунок 7" descr="gerb"/>
          <p:cNvPicPr>
            <a:picLocks noChangeAspect="1" noChangeArrowheads="1"/>
          </p:cNvPicPr>
          <p:nvPr/>
        </p:nvPicPr>
        <p:blipFill>
          <a:blip r:embed="rId2" cstate="print"/>
          <a:srcRect/>
          <a:stretch>
            <a:fillRect/>
          </a:stretch>
        </p:blipFill>
        <p:spPr bwMode="auto">
          <a:xfrm>
            <a:off x="4071934" y="142852"/>
            <a:ext cx="1196975" cy="1600200"/>
          </a:xfrm>
          <a:prstGeom prst="rect">
            <a:avLst/>
          </a:prstGeom>
          <a:noFill/>
        </p:spPr>
      </p:pic>
      <p:sp>
        <p:nvSpPr>
          <p:cNvPr id="1027" name="Rectangle 3"/>
          <p:cNvSpPr>
            <a:spLocks noChangeArrowheads="1"/>
          </p:cNvSpPr>
          <p:nvPr/>
        </p:nvSpPr>
        <p:spPr bwMode="auto">
          <a:xfrm>
            <a:off x="357158" y="1785926"/>
            <a:ext cx="857256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Бюджет для граждан на 2020 год и </a:t>
            </a: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плановый период 2021 и 2022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effectLst/>
                <a:latin typeface="Bookman Old Style" pitchFamily="18" charset="0"/>
                <a:ea typeface="Times New Roman" pitchFamily="18" charset="0"/>
                <a:cs typeface="Arial" pitchFamily="34" charset="0"/>
              </a:rPr>
              <a:t>на основании Решения Собрания Пугачевского муниципального района Саратовской области                от 25 декабря  2019 года № 228 «О бюджете Пугачевского муниципального района на 2020 год и на плановый период 2021 и 2022 годов»</a:t>
            </a:r>
            <a:endParaRPr kumimoji="0" lang="ru-RU" sz="600" b="0" i="0" u="none" strike="noStrike" cap="none" normalizeH="0" baseline="0" dirty="0" smtClean="0">
              <a:ln>
                <a:noFill/>
              </a:ln>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28596" y="357166"/>
            <a:ext cx="8429684"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районного бюджета – сложный и многоуровневый процесс, основанный на правовых нормах. Формирование, рассмотрение проекта районного бюджета происходят  ежегодно. </a:t>
            </a:r>
          </a:p>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бюджета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До начала составления проекта районного бюджета администрацией Пугачевского муниципального района принимается нормативно-правовой акт, в котором определяются ответственные исполнители, порядок и сроки работы над документами и материалами, необходимыми для составления проекта районного бюджета. Непосредственное составление свода районного бюджета осуществляется финансовым управлением администрации Пугачевского муниципального района. Составленный проект районного бюджета финансовое управлением администрации Пугачевского муниципального района представляет на рассмотрение главе Пугачевского муниципального района. Глава ПМР представляет на рассмотрение в Собрание Пугачевского муниципального района проект решения о районном бюджете.</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Рассмотрение проекта бюджета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Проект районного бюджета рассматривается на публичных слушаниях, депутатами на бюджетной комиссии и заседаниях.</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Утверждение бюджета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Решение о районном бюджете на очередной финансовый год и плановый период утверждается Собранием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2552695"/>
          <a:ext cx="6096000" cy="1752610"/>
        </p:xfrm>
        <a:graphic>
          <a:graphicData uri="http://schemas.openxmlformats.org/drawingml/2006/table">
            <a:tbl>
              <a:tblPr/>
              <a:tblGrid>
                <a:gridCol w="1523794"/>
                <a:gridCol w="1523794"/>
                <a:gridCol w="1524206"/>
                <a:gridCol w="1524206"/>
              </a:tblGrid>
              <a:tr h="1752610">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r>
                        <a:rPr lang="ru-RU" sz="1300" b="1" dirty="0">
                          <a:latin typeface="Times New Roman"/>
                          <a:ea typeface="Times New Roman"/>
                        </a:rPr>
                        <a:t>      </a:t>
                      </a: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r>
            </a:tbl>
          </a:graphicData>
        </a:graphic>
      </p:graphicFrame>
      <p:pic>
        <p:nvPicPr>
          <p:cNvPr id="3" name="Рисунок 2" descr="Описание: http://im2-tub-ru.yandex.net/i?id=420006276-11-72&amp;n=21"/>
          <p:cNvPicPr>
            <a:picLocks noChangeAspect="1"/>
          </p:cNvPicPr>
          <p:nvPr/>
        </p:nvPicPr>
        <p:blipFill>
          <a:blip r:embed="rId2"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714876" y="1500174"/>
            <a:ext cx="1637665" cy="2488690"/>
          </a:xfrm>
          <a:prstGeom prst="rect">
            <a:avLst/>
          </a:prstGeom>
          <a:noFill/>
          <a:ln>
            <a:noFill/>
          </a:ln>
          <a:scene3d>
            <a:camera prst="isometricOffAxis2Left"/>
            <a:lightRig rig="threePt" dir="t"/>
          </a:scene3d>
          <a:sp3d>
            <a:bevelT w="114300" prst="artDeco"/>
          </a:sp3d>
        </p:spPr>
      </p:pic>
      <p:pic>
        <p:nvPicPr>
          <p:cNvPr id="4" name="Рисунок 3"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357422" y="1500174"/>
            <a:ext cx="1632431" cy="2483365"/>
          </a:xfrm>
          <a:prstGeom prst="rect">
            <a:avLst/>
          </a:prstGeom>
          <a:noFill/>
          <a:ln>
            <a:noFill/>
          </a:ln>
          <a:scene3d>
            <a:camera prst="orthographicFront"/>
            <a:lightRig rig="threePt" dir="t"/>
          </a:scene3d>
          <a:sp3d>
            <a:bevelT w="114300" prst="artDeco"/>
          </a:sp3d>
        </p:spPr>
      </p:pic>
      <p:pic>
        <p:nvPicPr>
          <p:cNvPr id="5" name="Рисунок 4" descr="Описание: http://im2-tub-ru.yandex.net/i?id=420006276-11-72&amp;n=21"/>
          <p:cNvPicPr>
            <a:picLocks noChangeAspect="1"/>
          </p:cNvPicPr>
          <p:nvPr/>
        </p:nvPicPr>
        <p:blipFill>
          <a:blip r:embed="rId4"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215206" y="1785926"/>
            <a:ext cx="1637411" cy="1705610"/>
          </a:xfrm>
          <a:prstGeom prst="rect">
            <a:avLst/>
          </a:prstGeom>
          <a:noFill/>
          <a:ln>
            <a:noFill/>
          </a:ln>
          <a:scene3d>
            <a:camera prst="orthographicFront"/>
            <a:lightRig rig="threePt" dir="t"/>
          </a:scene3d>
          <a:sp3d>
            <a:bevelT w="152400" h="50800" prst="softRound"/>
          </a:sp3d>
        </p:spPr>
      </p:pic>
      <p:pic>
        <p:nvPicPr>
          <p:cNvPr id="6" name="Рисунок 5"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57158" y="1785926"/>
            <a:ext cx="1637665" cy="1705356"/>
          </a:xfrm>
          <a:prstGeom prst="rect">
            <a:avLst/>
          </a:prstGeom>
          <a:noFill/>
          <a:ln>
            <a:noFill/>
          </a:ln>
          <a:scene3d>
            <a:camera prst="isometricOffAxis2Left"/>
            <a:lightRig rig="threePt" dir="t"/>
          </a:scene3d>
          <a:sp3d>
            <a:bevelT w="152400" h="50800" prst="softRound"/>
          </a:sp3d>
        </p:spPr>
      </p:pic>
      <p:sp>
        <p:nvSpPr>
          <p:cNvPr id="28684" name="Развернутая стрелка 24"/>
          <p:cNvSpPr>
            <a:spLocks/>
          </p:cNvSpPr>
          <p:nvPr/>
        </p:nvSpPr>
        <p:spPr bwMode="auto">
          <a:xfrm>
            <a:off x="1071538" y="1214422"/>
            <a:ext cx="409575" cy="927100"/>
          </a:xfrm>
          <a:custGeom>
            <a:avLst/>
            <a:gdLst>
              <a:gd name="T0" fmla="*/ 0 w 408940"/>
              <a:gd name="T1" fmla="*/ 927735 h 927735"/>
              <a:gd name="T2" fmla="*/ 0 w 408940"/>
              <a:gd name="T3" fmla="*/ 178911 h 927735"/>
              <a:gd name="T4" fmla="*/ 178911 w 408940"/>
              <a:gd name="T5" fmla="*/ 0 h 927735"/>
              <a:gd name="T6" fmla="*/ 178911 w 408940"/>
              <a:gd name="T7" fmla="*/ 0 h 927735"/>
              <a:gd name="T8" fmla="*/ 357822 w 408940"/>
              <a:gd name="T9" fmla="*/ 178911 h 927735"/>
              <a:gd name="T10" fmla="*/ 357823 w 408940"/>
              <a:gd name="T11" fmla="*/ 593566 h 927735"/>
              <a:gd name="T12" fmla="*/ 408940 w 408940"/>
              <a:gd name="T13" fmla="*/ 593566 h 927735"/>
              <a:gd name="T14" fmla="*/ 306705 w 408940"/>
              <a:gd name="T15" fmla="*/ 695801 h 927735"/>
              <a:gd name="T16" fmla="*/ 204470 w 408940"/>
              <a:gd name="T17" fmla="*/ 593566 h 927735"/>
              <a:gd name="T18" fmla="*/ 255588 w 408940"/>
              <a:gd name="T19" fmla="*/ 593566 h 927735"/>
              <a:gd name="T20" fmla="*/ 255588 w 408940"/>
              <a:gd name="T21" fmla="*/ 178911 h 927735"/>
              <a:gd name="T22" fmla="*/ 178912 w 408940"/>
              <a:gd name="T23" fmla="*/ 102235 h 927735"/>
              <a:gd name="T24" fmla="*/ 178911 w 408940"/>
              <a:gd name="T25" fmla="*/ 102235 h 927735"/>
              <a:gd name="T26" fmla="*/ 102235 w 408940"/>
              <a:gd name="T27" fmla="*/ 178911 h 927735"/>
              <a:gd name="T28" fmla="*/ 102235 w 408940"/>
              <a:gd name="T29" fmla="*/ 927735 h 927735"/>
              <a:gd name="T30" fmla="*/ 0 w 408940"/>
              <a:gd name="T31" fmla="*/ 927735 h 9277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8940" h="927735">
                <a:moveTo>
                  <a:pt x="0" y="927735"/>
                </a:moveTo>
                <a:lnTo>
                  <a:pt x="0" y="178911"/>
                </a:lnTo>
                <a:cubicBezTo>
                  <a:pt x="0" y="80101"/>
                  <a:pt x="80101" y="0"/>
                  <a:pt x="178911" y="0"/>
                </a:cubicBezTo>
                <a:lnTo>
                  <a:pt x="178911" y="0"/>
                </a:lnTo>
                <a:cubicBezTo>
                  <a:pt x="277721" y="0"/>
                  <a:pt x="357822" y="80101"/>
                  <a:pt x="357822" y="178911"/>
                </a:cubicBezTo>
                <a:cubicBezTo>
                  <a:pt x="357822" y="317129"/>
                  <a:pt x="357823" y="455348"/>
                  <a:pt x="357823" y="593566"/>
                </a:cubicBezTo>
                <a:lnTo>
                  <a:pt x="408940" y="593566"/>
                </a:lnTo>
                <a:lnTo>
                  <a:pt x="306705" y="695801"/>
                </a:lnTo>
                <a:lnTo>
                  <a:pt x="204470" y="593566"/>
                </a:lnTo>
                <a:lnTo>
                  <a:pt x="255588" y="593566"/>
                </a:lnTo>
                <a:lnTo>
                  <a:pt x="255588" y="178911"/>
                </a:lnTo>
                <a:cubicBezTo>
                  <a:pt x="255588" y="136564"/>
                  <a:pt x="221259" y="102235"/>
                  <a:pt x="178912" y="102235"/>
                </a:cubicBezTo>
                <a:lnTo>
                  <a:pt x="178911" y="102235"/>
                </a:lnTo>
                <a:cubicBezTo>
                  <a:pt x="136564" y="102235"/>
                  <a:pt x="102235" y="136564"/>
                  <a:pt x="102235" y="178911"/>
                </a:cubicBezTo>
                <a:lnTo>
                  <a:pt x="102235" y="927735"/>
                </a:lnTo>
                <a:lnTo>
                  <a:pt x="0" y="927735"/>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1" name="Развернутая стрелка 27"/>
          <p:cNvSpPr>
            <a:spLocks/>
          </p:cNvSpPr>
          <p:nvPr/>
        </p:nvSpPr>
        <p:spPr bwMode="auto">
          <a:xfrm>
            <a:off x="5429256" y="1142984"/>
            <a:ext cx="381000" cy="995362"/>
          </a:xfrm>
          <a:custGeom>
            <a:avLst/>
            <a:gdLst>
              <a:gd name="T0" fmla="*/ 0 w 381635"/>
              <a:gd name="T1" fmla="*/ 995680 h 995680"/>
              <a:gd name="T2" fmla="*/ 0 w 381635"/>
              <a:gd name="T3" fmla="*/ 166965 h 995680"/>
              <a:gd name="T4" fmla="*/ 166965 w 381635"/>
              <a:gd name="T5" fmla="*/ 0 h 995680"/>
              <a:gd name="T6" fmla="*/ 166965 w 381635"/>
              <a:gd name="T7" fmla="*/ 0 h 995680"/>
              <a:gd name="T8" fmla="*/ 333930 w 381635"/>
              <a:gd name="T9" fmla="*/ 166965 h 995680"/>
              <a:gd name="T10" fmla="*/ 333931 w 381635"/>
              <a:gd name="T11" fmla="*/ 651351 h 995680"/>
              <a:gd name="T12" fmla="*/ 381635 w 381635"/>
              <a:gd name="T13" fmla="*/ 651351 h 995680"/>
              <a:gd name="T14" fmla="*/ 286226 w 381635"/>
              <a:gd name="T15" fmla="*/ 746760 h 995680"/>
              <a:gd name="T16" fmla="*/ 190818 w 381635"/>
              <a:gd name="T17" fmla="*/ 651351 h 995680"/>
              <a:gd name="T18" fmla="*/ 238522 w 381635"/>
              <a:gd name="T19" fmla="*/ 651351 h 995680"/>
              <a:gd name="T20" fmla="*/ 238522 w 381635"/>
              <a:gd name="T21" fmla="*/ 166965 h 995680"/>
              <a:gd name="T22" fmla="*/ 166965 w 381635"/>
              <a:gd name="T23" fmla="*/ 95408 h 995680"/>
              <a:gd name="T24" fmla="*/ 166965 w 381635"/>
              <a:gd name="T25" fmla="*/ 95409 h 995680"/>
              <a:gd name="T26" fmla="*/ 95408 w 381635"/>
              <a:gd name="T27" fmla="*/ 166966 h 995680"/>
              <a:gd name="T28" fmla="*/ 95409 w 381635"/>
              <a:gd name="T29" fmla="*/ 995680 h 995680"/>
              <a:gd name="T30" fmla="*/ 0 w 381635"/>
              <a:gd name="T31" fmla="*/ 995680 h 9956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1635" h="995680">
                <a:moveTo>
                  <a:pt x="0" y="995680"/>
                </a:moveTo>
                <a:lnTo>
                  <a:pt x="0" y="166965"/>
                </a:lnTo>
                <a:cubicBezTo>
                  <a:pt x="0" y="74753"/>
                  <a:pt x="74753" y="0"/>
                  <a:pt x="166965" y="0"/>
                </a:cubicBezTo>
                <a:lnTo>
                  <a:pt x="166965" y="0"/>
                </a:lnTo>
                <a:cubicBezTo>
                  <a:pt x="259177" y="0"/>
                  <a:pt x="333930" y="74753"/>
                  <a:pt x="333930" y="166965"/>
                </a:cubicBezTo>
                <a:cubicBezTo>
                  <a:pt x="333930" y="328427"/>
                  <a:pt x="333931" y="489889"/>
                  <a:pt x="333931" y="651351"/>
                </a:cubicBezTo>
                <a:lnTo>
                  <a:pt x="381635" y="651351"/>
                </a:lnTo>
                <a:lnTo>
                  <a:pt x="286226" y="746760"/>
                </a:lnTo>
                <a:lnTo>
                  <a:pt x="190818" y="651351"/>
                </a:lnTo>
                <a:lnTo>
                  <a:pt x="238522" y="651351"/>
                </a:lnTo>
                <a:lnTo>
                  <a:pt x="238522" y="166965"/>
                </a:lnTo>
                <a:cubicBezTo>
                  <a:pt x="238522" y="127445"/>
                  <a:pt x="206485" y="95408"/>
                  <a:pt x="166965" y="95408"/>
                </a:cubicBezTo>
                <a:lnTo>
                  <a:pt x="166965" y="95409"/>
                </a:lnTo>
                <a:cubicBezTo>
                  <a:pt x="127445" y="95409"/>
                  <a:pt x="95408" y="127446"/>
                  <a:pt x="95408" y="166966"/>
                </a:cubicBezTo>
                <a:cubicBezTo>
                  <a:pt x="95408" y="443204"/>
                  <a:pt x="95409" y="719442"/>
                  <a:pt x="95409" y="995680"/>
                </a:cubicBezTo>
                <a:lnTo>
                  <a:pt x="0" y="99568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3" name="Стрелка углом 28"/>
          <p:cNvSpPr>
            <a:spLocks/>
          </p:cNvSpPr>
          <p:nvPr/>
        </p:nvSpPr>
        <p:spPr bwMode="auto">
          <a:xfrm>
            <a:off x="3143240" y="1357298"/>
            <a:ext cx="600075" cy="804863"/>
          </a:xfrm>
          <a:custGeom>
            <a:avLst/>
            <a:gdLst>
              <a:gd name="T0" fmla="*/ 0 w 600075"/>
              <a:gd name="T1" fmla="*/ 805142 h 805142"/>
              <a:gd name="T2" fmla="*/ 0 w 600075"/>
              <a:gd name="T3" fmla="*/ 337542 h 805142"/>
              <a:gd name="T4" fmla="*/ 262533 w 600075"/>
              <a:gd name="T5" fmla="*/ 75009 h 805142"/>
              <a:gd name="T6" fmla="*/ 450056 w 600075"/>
              <a:gd name="T7" fmla="*/ 75009 h 805142"/>
              <a:gd name="T8" fmla="*/ 450056 w 600075"/>
              <a:gd name="T9" fmla="*/ 0 h 805142"/>
              <a:gd name="T10" fmla="*/ 600075 w 600075"/>
              <a:gd name="T11" fmla="*/ 150019 h 805142"/>
              <a:gd name="T12" fmla="*/ 450056 w 600075"/>
              <a:gd name="T13" fmla="*/ 300038 h 805142"/>
              <a:gd name="T14" fmla="*/ 450056 w 600075"/>
              <a:gd name="T15" fmla="*/ 225028 h 805142"/>
              <a:gd name="T16" fmla="*/ 262533 w 600075"/>
              <a:gd name="T17" fmla="*/ 225028 h 805142"/>
              <a:gd name="T18" fmla="*/ 150019 w 600075"/>
              <a:gd name="T19" fmla="*/ 337542 h 805142"/>
              <a:gd name="T20" fmla="*/ 150019 w 600075"/>
              <a:gd name="T21" fmla="*/ 805142 h 805142"/>
              <a:gd name="T22" fmla="*/ 0 w 600075"/>
              <a:gd name="T23" fmla="*/ 805142 h 8051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0075" h="805142">
                <a:moveTo>
                  <a:pt x="0" y="805142"/>
                </a:moveTo>
                <a:lnTo>
                  <a:pt x="0" y="337542"/>
                </a:lnTo>
                <a:cubicBezTo>
                  <a:pt x="0" y="192549"/>
                  <a:pt x="117540" y="75009"/>
                  <a:pt x="262533" y="75009"/>
                </a:cubicBezTo>
                <a:lnTo>
                  <a:pt x="450056" y="75009"/>
                </a:lnTo>
                <a:lnTo>
                  <a:pt x="450056" y="0"/>
                </a:lnTo>
                <a:lnTo>
                  <a:pt x="600075" y="150019"/>
                </a:lnTo>
                <a:lnTo>
                  <a:pt x="450056" y="300038"/>
                </a:lnTo>
                <a:lnTo>
                  <a:pt x="450056" y="225028"/>
                </a:lnTo>
                <a:lnTo>
                  <a:pt x="262533" y="225028"/>
                </a:lnTo>
                <a:cubicBezTo>
                  <a:pt x="200393" y="225028"/>
                  <a:pt x="150019" y="275402"/>
                  <a:pt x="150019" y="337542"/>
                </a:cubicBezTo>
                <a:lnTo>
                  <a:pt x="150019" y="805142"/>
                </a:lnTo>
                <a:lnTo>
                  <a:pt x="0" y="805142"/>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2" name="Стрелка углом 29"/>
          <p:cNvSpPr>
            <a:spLocks/>
          </p:cNvSpPr>
          <p:nvPr/>
        </p:nvSpPr>
        <p:spPr bwMode="auto">
          <a:xfrm>
            <a:off x="7929586" y="1428736"/>
            <a:ext cx="544513" cy="695325"/>
          </a:xfrm>
          <a:custGeom>
            <a:avLst/>
            <a:gdLst>
              <a:gd name="T0" fmla="*/ 0 w 544830"/>
              <a:gd name="T1" fmla="*/ 695960 h 695960"/>
              <a:gd name="T2" fmla="*/ 0 w 544830"/>
              <a:gd name="T3" fmla="*/ 313288 h 695960"/>
              <a:gd name="T4" fmla="*/ 238363 w 544830"/>
              <a:gd name="T5" fmla="*/ 74925 h 695960"/>
              <a:gd name="T6" fmla="*/ 408623 w 544830"/>
              <a:gd name="T7" fmla="*/ 74925 h 695960"/>
              <a:gd name="T8" fmla="*/ 408623 w 544830"/>
              <a:gd name="T9" fmla="*/ 0 h 695960"/>
              <a:gd name="T10" fmla="*/ 544830 w 544830"/>
              <a:gd name="T11" fmla="*/ 143029 h 695960"/>
              <a:gd name="T12" fmla="*/ 408623 w 544830"/>
              <a:gd name="T13" fmla="*/ 286058 h 695960"/>
              <a:gd name="T14" fmla="*/ 408623 w 544830"/>
              <a:gd name="T15" fmla="*/ 211133 h 695960"/>
              <a:gd name="T16" fmla="*/ 238363 w 544830"/>
              <a:gd name="T17" fmla="*/ 211133 h 695960"/>
              <a:gd name="T18" fmla="*/ 136207 w 544830"/>
              <a:gd name="T19" fmla="*/ 313289 h 695960"/>
              <a:gd name="T20" fmla="*/ 136208 w 544830"/>
              <a:gd name="T21" fmla="*/ 695960 h 695960"/>
              <a:gd name="T22" fmla="*/ 0 w 544830"/>
              <a:gd name="T23" fmla="*/ 695960 h 6959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4830" h="695960">
                <a:moveTo>
                  <a:pt x="0" y="695960"/>
                </a:moveTo>
                <a:lnTo>
                  <a:pt x="0" y="313288"/>
                </a:lnTo>
                <a:cubicBezTo>
                  <a:pt x="0" y="181644"/>
                  <a:pt x="106719" y="74925"/>
                  <a:pt x="238363" y="74925"/>
                </a:cubicBezTo>
                <a:lnTo>
                  <a:pt x="408623" y="74925"/>
                </a:lnTo>
                <a:lnTo>
                  <a:pt x="408623" y="0"/>
                </a:lnTo>
                <a:lnTo>
                  <a:pt x="544830" y="143029"/>
                </a:lnTo>
                <a:lnTo>
                  <a:pt x="408623" y="286058"/>
                </a:lnTo>
                <a:lnTo>
                  <a:pt x="408623" y="211133"/>
                </a:lnTo>
                <a:lnTo>
                  <a:pt x="238363" y="211133"/>
                </a:lnTo>
                <a:cubicBezTo>
                  <a:pt x="181944" y="211133"/>
                  <a:pt x="136207" y="256870"/>
                  <a:pt x="136207" y="313289"/>
                </a:cubicBezTo>
                <a:cubicBezTo>
                  <a:pt x="136207" y="440846"/>
                  <a:pt x="136208" y="568403"/>
                  <a:pt x="136208" y="695960"/>
                </a:cubicBezTo>
                <a:lnTo>
                  <a:pt x="0" y="69596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74" name="Прямоугольник 672"/>
          <p:cNvSpPr>
            <a:spLocks noChangeArrowheads="1"/>
          </p:cNvSpPr>
          <p:nvPr/>
        </p:nvSpPr>
        <p:spPr bwMode="auto">
          <a:xfrm>
            <a:off x="285720" y="5429264"/>
            <a:ext cx="4040188" cy="1143008"/>
          </a:xfrm>
          <a:prstGeom prst="rect">
            <a:avLst/>
          </a:prstGeom>
          <a:solidFill>
            <a:srgbClr val="D7E4BD"/>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превышении расходов над доходами принимается решение об источниках покрытия дефицита (например, использовать остатки средств на счете, взять кредит)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6" name="Прямоугольная выноска 674"/>
          <p:cNvSpPr>
            <a:spLocks noChangeArrowheads="1"/>
          </p:cNvSpPr>
          <p:nvPr/>
        </p:nvSpPr>
        <p:spPr bwMode="auto">
          <a:xfrm>
            <a:off x="590550" y="4443413"/>
            <a:ext cx="3695698" cy="571500"/>
          </a:xfrm>
          <a:prstGeom prst="wedgeRectCallout">
            <a:avLst>
              <a:gd name="adj1" fmla="val -20236"/>
              <a:gd name="adj2" fmla="val 95394"/>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Дефицит</a:t>
            </a:r>
            <a:endParaRPr lang="ru-RU" sz="600" dirty="0" smtClean="0">
              <a:latin typeface="Georgia" pitchFamily="18"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(расходы больше доходов)</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73" name="Прямоугольник 687"/>
          <p:cNvSpPr>
            <a:spLocks noChangeArrowheads="1"/>
          </p:cNvSpPr>
          <p:nvPr/>
        </p:nvSpPr>
        <p:spPr bwMode="auto">
          <a:xfrm>
            <a:off x="4857752" y="5429264"/>
            <a:ext cx="4052887" cy="1143008"/>
          </a:xfrm>
          <a:prstGeom prst="rect">
            <a:avLst/>
          </a:prstGeom>
          <a:solidFill>
            <a:srgbClr val="D7E4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превышении доходов над расходами</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принимается решение, как их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использовать (например, накапливать </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р</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езервы,</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остатки, погашать ранее взятые кредиты)</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5" name="Прямоугольная выноска 683"/>
          <p:cNvSpPr>
            <a:spLocks noChangeArrowheads="1"/>
          </p:cNvSpPr>
          <p:nvPr/>
        </p:nvSpPr>
        <p:spPr bwMode="auto">
          <a:xfrm>
            <a:off x="4984750" y="4443413"/>
            <a:ext cx="3802092" cy="571500"/>
          </a:xfrm>
          <a:prstGeom prst="wedgeRectCallout">
            <a:avLst>
              <a:gd name="adj1" fmla="val -20833"/>
              <a:gd name="adj2" fmla="val 95935"/>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Профицит</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(доходы больше расходов)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85" name="Rectangle 13"/>
          <p:cNvSpPr>
            <a:spLocks noChangeArrowheads="1"/>
          </p:cNvSpPr>
          <p:nvPr/>
        </p:nvSpPr>
        <p:spPr bwMode="auto">
          <a:xfrm>
            <a:off x="0" y="142852"/>
            <a:ext cx="9144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Общие характеристики бюджетов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 – Расходы = Дефицит (Профицит)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6" name="Rectangle 1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7" name="Rectangle 15"/>
          <p:cNvSpPr>
            <a:spLocks noChangeArrowheads="1"/>
          </p:cNvSpPr>
          <p:nvPr/>
        </p:nvSpPr>
        <p:spPr bwMode="auto">
          <a:xfrm>
            <a:off x="428596" y="928670"/>
            <a:ext cx="842968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dirty="0"/>
          </a:p>
        </p:txBody>
      </p:sp>
      <p:sp>
        <p:nvSpPr>
          <p:cNvPr id="28690" name="Rectangle 18"/>
          <p:cNvSpPr>
            <a:spLocks noChangeArrowheads="1"/>
          </p:cNvSpPr>
          <p:nvPr/>
        </p:nvSpPr>
        <p:spPr bwMode="auto">
          <a:xfrm>
            <a:off x="357158" y="4000504"/>
            <a:ext cx="847231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308600" algn="l"/>
              </a:tabLst>
            </a:pP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a:t>
            </a: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Расходы                         Доходы                 Расходы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93" name="Rectangle 21"/>
          <p:cNvSpPr>
            <a:spLocks noChangeArrowheads="1"/>
          </p:cNvSpPr>
          <p:nvPr/>
        </p:nvSpPr>
        <p:spPr bwMode="auto">
          <a:xfrm>
            <a:off x="0" y="135729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285720" y="285728"/>
            <a:ext cx="857256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Основные показатели прогноза социально-экономического развития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lang="ru-RU" sz="1400" b="1" dirty="0" smtClean="0">
              <a:solidFill>
                <a:srgbClr val="7153A0"/>
              </a:solidFill>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1.Объем отгруженных товаров (млн. руб.)          </a:t>
            </a:r>
            <a:r>
              <a:rPr kumimoji="0" lang="ru-RU" sz="1400" b="1" i="0" u="none" strike="noStrike" cap="none" normalizeH="0" dirty="0" smtClean="0">
                <a:ln>
                  <a:noFill/>
                </a:ln>
                <a:solidFill>
                  <a:srgbClr val="7153A0"/>
                </a:solidFill>
                <a:effectLst/>
                <a:latin typeface="Arial" pitchFamily="34" charset="0"/>
                <a:ea typeface="Times New Roman" pitchFamily="18" charset="0"/>
                <a:cs typeface="Arial" pitchFamily="34" charset="0"/>
              </a:rPr>
              <a:t> </a:t>
            </a: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2. Оборот розничной торговли (млн.руб.)</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0" y="4714884"/>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9312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571472" y="2571744"/>
          <a:ext cx="4071966" cy="4000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p:cNvGraphicFramePr/>
          <p:nvPr/>
        </p:nvGraphicFramePr>
        <p:xfrm>
          <a:off x="4857752" y="2357430"/>
          <a:ext cx="3929058" cy="450057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57148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3. Оборот общественного питания (млн.руб.)       4. Объем валовой продукции сельского                              </a:t>
            </a:r>
            <a:endParaRPr kumimoji="0" lang="ru-RU" sz="600" b="0" i="0" u="none" strike="noStrike" cap="none" normalizeH="0" baseline="0" dirty="0" smtClean="0">
              <a:ln>
                <a:noFill/>
              </a:ln>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                                                                                                   хозяйства (млн.руб)  </a:t>
            </a:r>
            <a:endParaRPr kumimoji="0" lang="ru-RU" sz="1800" b="0" i="0" u="none" strike="noStrike" cap="none" normalizeH="0" baseline="0" dirty="0" smtClean="0">
              <a:ln>
                <a:noFill/>
              </a:ln>
              <a:effectLst/>
              <a:latin typeface="Arial" pitchFamily="34" charset="0"/>
              <a:cs typeface="Arial" pitchFamily="34" charset="0"/>
            </a:endParaRPr>
          </a:p>
        </p:txBody>
      </p:sp>
      <p:sp>
        <p:nvSpPr>
          <p:cNvPr id="26628" name="Rectangle 4"/>
          <p:cNvSpPr>
            <a:spLocks noChangeArrowheads="1"/>
          </p:cNvSpPr>
          <p:nvPr/>
        </p:nvSpPr>
        <p:spPr bwMode="auto">
          <a:xfrm>
            <a:off x="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1544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428596" y="1357298"/>
          <a:ext cx="4143404" cy="521497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Диаграмма 7"/>
          <p:cNvGraphicFramePr/>
          <p:nvPr/>
        </p:nvGraphicFramePr>
        <p:xfrm>
          <a:off x="4857752" y="1214422"/>
          <a:ext cx="4071966" cy="564357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3449495"/>
          <a:ext cx="8143932" cy="2947801"/>
        </p:xfrm>
        <a:graphic>
          <a:graphicData uri="http://schemas.openxmlformats.org/drawingml/2006/table">
            <a:tbl>
              <a:tblPr/>
              <a:tblGrid>
                <a:gridCol w="2571768"/>
                <a:gridCol w="1143008"/>
                <a:gridCol w="1143008"/>
                <a:gridCol w="1143008"/>
                <a:gridCol w="1071570"/>
                <a:gridCol w="1071570"/>
              </a:tblGrid>
              <a:tr h="511731">
                <a:tc>
                  <a:txBody>
                    <a:bodyPr/>
                    <a:lstStyle/>
                    <a:p>
                      <a:pPr indent="0" algn="ctr">
                        <a:lnSpc>
                          <a:spcPct val="150000"/>
                        </a:lnSpc>
                        <a:spcAft>
                          <a:spcPts val="600"/>
                        </a:spcAft>
                      </a:pPr>
                      <a:r>
                        <a:rPr lang="ru-RU" sz="1400" b="1" dirty="0">
                          <a:latin typeface="Times New Roman"/>
                          <a:ea typeface="Times New Roman"/>
                        </a:rPr>
                        <a:t>Наименование показателя</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a:latin typeface="Times New Roman"/>
                          <a:ea typeface="Times New Roman"/>
                        </a:rPr>
                        <a:t>2018 </a:t>
                      </a:r>
                      <a:r>
                        <a:rPr lang="ru-RU" sz="1400" b="1" dirty="0" smtClean="0">
                          <a:latin typeface="Times New Roman"/>
                          <a:ea typeface="Times New Roman"/>
                        </a:rPr>
                        <a:t>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a:latin typeface="Times New Roman"/>
                          <a:ea typeface="Times New Roman"/>
                        </a:rPr>
                        <a:t>2019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2020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2021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2022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Численность населения, всего</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en-US" sz="1400" dirty="0">
                          <a:latin typeface="Times New Roman"/>
                          <a:ea typeface="Times New Roman"/>
                        </a:rPr>
                        <a:t>58 749</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en-US" sz="1400" dirty="0">
                          <a:latin typeface="Times New Roman"/>
                          <a:ea typeface="Times New Roman"/>
                        </a:rPr>
                        <a:t>58 223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57 932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57 642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57 354</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23">
                <a:tc>
                  <a:txBody>
                    <a:bodyPr/>
                    <a:lstStyle/>
                    <a:p>
                      <a:pPr indent="0" algn="l">
                        <a:lnSpc>
                          <a:spcPct val="150000"/>
                        </a:lnSpc>
                        <a:spcAft>
                          <a:spcPts val="600"/>
                        </a:spcAft>
                      </a:pPr>
                      <a:r>
                        <a:rPr lang="ru-RU" sz="1400" i="1" dirty="0">
                          <a:latin typeface="Times New Roman"/>
                          <a:ea typeface="Times New Roman"/>
                        </a:rPr>
                        <a:t>в том числе</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моложе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10 240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10 210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a:t>
                      </a:r>
                      <a:r>
                        <a:rPr lang="ru-RU" sz="1400" dirty="0" smtClean="0">
                          <a:latin typeface="Times New Roman"/>
                          <a:ea typeface="Times New Roman"/>
                        </a:rPr>
                        <a:t>138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a:t>
                      </a:r>
                      <a:r>
                        <a:rPr lang="ru-RU" sz="1400" dirty="0" smtClean="0">
                          <a:latin typeface="Times New Roman"/>
                          <a:ea typeface="Times New Roman"/>
                        </a:rPr>
                        <a:t>087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a:t>
                      </a:r>
                      <a:r>
                        <a:rPr lang="ru-RU" sz="1400" dirty="0" smtClean="0">
                          <a:latin typeface="Times New Roman"/>
                          <a:ea typeface="Times New Roman"/>
                        </a:rPr>
                        <a:t>037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139">
                <a:tc>
                  <a:txBody>
                    <a:bodyPr/>
                    <a:lstStyle/>
                    <a:p>
                      <a:pPr indent="0" algn="l">
                        <a:lnSpc>
                          <a:spcPct val="150000"/>
                        </a:lnSpc>
                        <a:spcAft>
                          <a:spcPts val="600"/>
                        </a:spcAft>
                      </a:pPr>
                      <a:r>
                        <a:rPr lang="ru-RU" sz="1400" dirty="0">
                          <a:latin typeface="Times New Roman"/>
                          <a:ea typeface="Times New Roman"/>
                        </a:rPr>
                        <a:t>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32 487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31 709</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573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415</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258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старше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16 022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16 304</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a:t>
                      </a:r>
                      <a:r>
                        <a:rPr lang="ru-RU" sz="1400" dirty="0" smtClean="0">
                          <a:latin typeface="Times New Roman"/>
                          <a:ea typeface="Times New Roman"/>
                        </a:rPr>
                        <a:t>221</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a:t>
                      </a:r>
                      <a:r>
                        <a:rPr lang="ru-RU" sz="1400" dirty="0" smtClean="0">
                          <a:latin typeface="Times New Roman"/>
                          <a:ea typeface="Times New Roman"/>
                        </a:rPr>
                        <a:t>140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a:t>
                      </a:r>
                      <a:r>
                        <a:rPr lang="ru-RU" sz="1400" dirty="0" smtClean="0">
                          <a:latin typeface="Times New Roman"/>
                          <a:ea typeface="Times New Roman"/>
                        </a:rPr>
                        <a:t>059</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 name="Rectangle 1"/>
          <p:cNvSpPr>
            <a:spLocks noChangeArrowheads="1"/>
          </p:cNvSpPr>
          <p:nvPr/>
        </p:nvSpPr>
        <p:spPr bwMode="auto">
          <a:xfrm>
            <a:off x="500034" y="2857496"/>
            <a:ext cx="835824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Численность населения (чел.)</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785786" y="357166"/>
            <a:ext cx="7666522" cy="369332"/>
          </a:xfrm>
          <a:prstGeom prst="rect">
            <a:avLst/>
          </a:prstGeom>
        </p:spPr>
        <p:txBody>
          <a:bodyPr wrap="none">
            <a:spAutoFit/>
          </a:bodyPr>
          <a:lstStyle/>
          <a:p>
            <a:pPr lvl="0" indent="450850" algn="ctr" fontAlgn="base">
              <a:spcBef>
                <a:spcPct val="0"/>
              </a:spcBef>
              <a:spcAft>
                <a:spcPct val="0"/>
              </a:spcAft>
            </a:pPr>
            <a:r>
              <a:rPr lang="ru-RU" b="1" dirty="0" smtClean="0">
                <a:latin typeface="Arial" pitchFamily="34" charset="0"/>
                <a:ea typeface="Times New Roman" pitchFamily="18" charset="0"/>
                <a:cs typeface="Arial" pitchFamily="34" charset="0"/>
              </a:rPr>
              <a:t>5. Среднемесячная начисленная заработная плата (тыс. руб.)</a:t>
            </a:r>
            <a:endParaRPr lang="ru-RU" sz="1400" dirty="0" smtClean="0">
              <a:latin typeface="Arial" pitchFamily="34" charset="0"/>
              <a:cs typeface="Arial" pitchFamily="34" charset="0"/>
            </a:endParaRPr>
          </a:p>
        </p:txBody>
      </p:sp>
      <p:graphicFrame>
        <p:nvGraphicFramePr>
          <p:cNvPr id="5" name="Диаграмма 4"/>
          <p:cNvGraphicFramePr/>
          <p:nvPr/>
        </p:nvGraphicFramePr>
        <p:xfrm>
          <a:off x="-428660" y="714356"/>
          <a:ext cx="9358378" cy="20002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Прямоугольник 292"/>
          <p:cNvSpPr>
            <a:spLocks noChangeArrowheads="1"/>
          </p:cNvSpPr>
          <p:nvPr/>
        </p:nvSpPr>
        <p:spPr bwMode="auto">
          <a:xfrm>
            <a:off x="428596" y="2357430"/>
            <a:ext cx="2654299"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налогов, установленных Налоговым кодексом Российской Федерации,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 на доходы физических лиц;</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налог на вмененный доход;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сельскохозяйственный налог;</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Государственная пошлина.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7" name="Прямоугольник 293"/>
          <p:cNvSpPr>
            <a:spLocks noChangeArrowheads="1"/>
          </p:cNvSpPr>
          <p:nvPr/>
        </p:nvSpPr>
        <p:spPr bwMode="auto">
          <a:xfrm>
            <a:off x="3286116" y="2357430"/>
            <a:ext cx="2743200"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других платежей и сборов, установленных  Бюджетным Кодексом  Российской Федерации,  законодательством РФ,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использования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продажи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Плата за негативное воздействие на окружающую среду;</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Штрафы.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4" name="Прямоугольник 26"/>
          <p:cNvSpPr>
            <a:spLocks noChangeArrowheads="1"/>
          </p:cNvSpPr>
          <p:nvPr/>
        </p:nvSpPr>
        <p:spPr bwMode="auto">
          <a:xfrm>
            <a:off x="428596" y="928670"/>
            <a:ext cx="8429684" cy="928694"/>
          </a:xfrm>
          <a:prstGeom prst="rect">
            <a:avLst/>
          </a:prstGeom>
          <a:solidFill>
            <a:srgbClr val="FF9999"/>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доходы, полученные в виде налоговых, неналоговых поступлений, безвозмездные и безвозвратные поступления денежных средств в бюджет.</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3" name="Прямая соединительная линия 673"/>
          <p:cNvSpPr>
            <a:spLocks noChangeShapeType="1"/>
          </p:cNvSpPr>
          <p:nvPr/>
        </p:nvSpPr>
        <p:spPr bwMode="auto">
          <a:xfrm>
            <a:off x="1571604" y="2000240"/>
            <a:ext cx="5991225"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2" name="Прямая соединительная линия 675"/>
          <p:cNvSpPr>
            <a:spLocks noChangeShapeType="1"/>
          </p:cNvSpPr>
          <p:nvPr/>
        </p:nvSpPr>
        <p:spPr bwMode="auto">
          <a:xfrm>
            <a:off x="1571604" y="2000240"/>
            <a:ext cx="0" cy="3143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1" name="Прямая соединительная линия 676"/>
          <p:cNvSpPr>
            <a:spLocks noChangeShapeType="1"/>
          </p:cNvSpPr>
          <p:nvPr/>
        </p:nvSpPr>
        <p:spPr bwMode="auto">
          <a:xfrm>
            <a:off x="4500562" y="2000240"/>
            <a:ext cx="0" cy="312737"/>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0" name="Прямая соединительная линия 677"/>
          <p:cNvSpPr>
            <a:spLocks noChangeShapeType="1"/>
          </p:cNvSpPr>
          <p:nvPr/>
        </p:nvSpPr>
        <p:spPr bwMode="auto">
          <a:xfrm>
            <a:off x="7572396" y="2000240"/>
            <a:ext cx="0" cy="312738"/>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5" name="Rectangle 9"/>
          <p:cNvSpPr>
            <a:spLocks noChangeArrowheads="1"/>
          </p:cNvSpPr>
          <p:nvPr/>
        </p:nvSpPr>
        <p:spPr bwMode="auto">
          <a:xfrm>
            <a:off x="0" y="28572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7" name="Rectangle 11"/>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8" name="Rectangle 12"/>
          <p:cNvSpPr>
            <a:spLocks noChangeArrowheads="1"/>
          </p:cNvSpPr>
          <p:nvPr/>
        </p:nvSpPr>
        <p:spPr bwMode="auto">
          <a:xfrm>
            <a:off x="0" y="92867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92" name="Rectangle 16"/>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4203700" algn="l"/>
                <a:tab pos="70691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Прямоугольник 294"/>
          <p:cNvSpPr>
            <a:spLocks noChangeArrowheads="1"/>
          </p:cNvSpPr>
          <p:nvPr/>
        </p:nvSpPr>
        <p:spPr bwMode="auto">
          <a:xfrm>
            <a:off x="6286512" y="2357430"/>
            <a:ext cx="2617817"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БЕЗВОЗМЕЗДНЫЕ ПОСТУПЛЕНИЯ</a:t>
            </a: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других бюджетов (межбюджетные трансферты), организаций, граждан (кроме налоговых и неналоговых доходов):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Дотации;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Субсидии;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Субвенции;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Иные межбюджетные трансферты.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500305"/>
          <a:ext cx="8501122" cy="4026884"/>
        </p:xfrm>
        <a:graphic>
          <a:graphicData uri="http://schemas.openxmlformats.org/drawingml/2006/table">
            <a:tbl>
              <a:tblPr/>
              <a:tblGrid>
                <a:gridCol w="2571768"/>
                <a:gridCol w="5786478"/>
                <a:gridCol w="142876"/>
              </a:tblGrid>
              <a:tr h="613726">
                <a:tc>
                  <a:txBody>
                    <a:bodyPr/>
                    <a:lstStyle/>
                    <a:p>
                      <a:pPr indent="0" algn="ctr">
                        <a:lnSpc>
                          <a:spcPct val="150000"/>
                        </a:lnSpc>
                        <a:spcAft>
                          <a:spcPts val="0"/>
                        </a:spcAft>
                      </a:pPr>
                      <a:r>
                        <a:rPr lang="ru-RU" sz="1400" b="1" dirty="0">
                          <a:latin typeface="Times New Roman"/>
                          <a:ea typeface="Times New Roman"/>
                        </a:rPr>
                        <a:t>Виды межбюджетных трансфертов</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0" algn="ctr">
                        <a:lnSpc>
                          <a:spcPct val="150000"/>
                        </a:lnSpc>
                        <a:spcAft>
                          <a:spcPts val="0"/>
                        </a:spcAft>
                      </a:pPr>
                      <a:r>
                        <a:rPr lang="ru-RU" sz="1400" b="1" dirty="0">
                          <a:latin typeface="Times New Roman"/>
                          <a:ea typeface="Times New Roman"/>
                        </a:rPr>
                        <a:t>Определение</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450215" algn="ctr">
                        <a:lnSpc>
                          <a:spcPct val="150000"/>
                        </a:lnSpc>
                        <a:spcAft>
                          <a:spcPts val="0"/>
                        </a:spcAft>
                      </a:pPr>
                      <a:endParaRPr lang="ru-RU" sz="900" dirty="0">
                        <a:latin typeface="Times New Roman"/>
                        <a:ea typeface="Times New Roman"/>
                      </a:endParaRPr>
                    </a:p>
                  </a:txBody>
                  <a:tcPr marL="43833" marR="43833" marT="0" marB="0">
                    <a:lnL>
                      <a:noFill/>
                    </a:lnL>
                    <a:lnR>
                      <a:noFill/>
                    </a:lnR>
                    <a:lnT>
                      <a:noFill/>
                    </a:lnT>
                    <a:lnB>
                      <a:noFill/>
                    </a:lnB>
                    <a:solidFill>
                      <a:srgbClr val="FFFFFF"/>
                    </a:solidFill>
                  </a:tcPr>
                </a:tc>
              </a:tr>
              <a:tr h="923674">
                <a:tc>
                  <a:txBody>
                    <a:bodyPr/>
                    <a:lstStyle/>
                    <a:p>
                      <a:pPr indent="0" algn="ctr">
                        <a:lnSpc>
                          <a:spcPct val="150000"/>
                        </a:lnSpc>
                        <a:spcAft>
                          <a:spcPts val="0"/>
                        </a:spcAft>
                      </a:pPr>
                      <a:r>
                        <a:rPr lang="ru-RU" sz="1600" b="1" dirty="0">
                          <a:latin typeface="Times New Roman"/>
                          <a:ea typeface="Times New Roman"/>
                        </a:rPr>
                        <a:t>Дотации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на безвозмездной  основе без определения конкретной цели их использования</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Субвенции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на безвозмездной и безвозвратной  основе  на осуществление определенных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Субсидии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физическому или юридическому лицу на условиях долевого софинансирования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bl>
          </a:graphicData>
        </a:graphic>
      </p:graphicFrame>
      <p:sp>
        <p:nvSpPr>
          <p:cNvPr id="23554" name="Rectangle 2"/>
          <p:cNvSpPr>
            <a:spLocks noChangeArrowheads="1"/>
          </p:cNvSpPr>
          <p:nvPr/>
        </p:nvSpPr>
        <p:spPr bwMode="auto">
          <a:xfrm>
            <a:off x="0" y="35716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 - основной вид безвозмездных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перечислений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3" name="Прямоугольник 678"/>
          <p:cNvSpPr>
            <a:spLocks noChangeArrowheads="1"/>
          </p:cNvSpPr>
          <p:nvPr/>
        </p:nvSpPr>
        <p:spPr bwMode="auto">
          <a:xfrm rot="10800000" flipV="1">
            <a:off x="357158" y="1357298"/>
            <a:ext cx="8501122" cy="857250"/>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a:t>
            </a:r>
            <a:r>
              <a:rPr kumimoji="0" lang="ru-RU"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денежные средства, перечисляемые из одного бюджета бюджетной системы Российской Федерации другому бюджету.</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Прямоугольник 693"/>
          <p:cNvSpPr>
            <a:spLocks noChangeArrowheads="1"/>
          </p:cNvSpPr>
          <p:nvPr/>
        </p:nvSpPr>
        <p:spPr bwMode="auto">
          <a:xfrm>
            <a:off x="357158" y="2714620"/>
            <a:ext cx="2565400" cy="250033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Функциональная</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классификация отражает направление средств бюджета на выполнение основных функций государства (раздел→ подраздел→ целевые статьи→ виды расходов)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2" name="Прямоугольник 694"/>
          <p:cNvSpPr>
            <a:spLocks noChangeArrowheads="1"/>
          </p:cNvSpPr>
          <p:nvPr/>
        </p:nvSpPr>
        <p:spPr bwMode="auto">
          <a:xfrm>
            <a:off x="3214678" y="2714620"/>
            <a:ext cx="2643205" cy="2643206"/>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Ведомственная</a:t>
            </a:r>
            <a:r>
              <a:rPr kumimoji="0" lang="ru-RU" sz="16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классификация расходов бюджета непосредственно связана со структурой управления, она отображает группировку юридических лиц, получающих бюджетные средства (главные распорядители средств бюджета)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9" name="Прямоугольник 681"/>
          <p:cNvSpPr>
            <a:spLocks noChangeArrowheads="1"/>
          </p:cNvSpPr>
          <p:nvPr/>
        </p:nvSpPr>
        <p:spPr bwMode="auto">
          <a:xfrm>
            <a:off x="285720" y="785794"/>
            <a:ext cx="8572560" cy="682625"/>
          </a:xfrm>
          <a:prstGeom prst="rect">
            <a:avLst/>
          </a:prstGeom>
          <a:solidFill>
            <a:srgbClr val="99FFCC"/>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денежные средства, направляемые на финансовое обеспечение задач и функций местного самоуправления.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7" name="Прямая соединительная линия 692"/>
          <p:cNvSpPr>
            <a:spLocks noChangeShapeType="1"/>
          </p:cNvSpPr>
          <p:nvPr/>
        </p:nvSpPr>
        <p:spPr bwMode="auto">
          <a:xfrm>
            <a:off x="1571604" y="2143116"/>
            <a:ext cx="6057900"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6" name="Прямая соединительная линия 689"/>
          <p:cNvSpPr>
            <a:spLocks noChangeShapeType="1"/>
          </p:cNvSpPr>
          <p:nvPr/>
        </p:nvSpPr>
        <p:spPr bwMode="auto">
          <a:xfrm>
            <a:off x="1571604" y="2143116"/>
            <a:ext cx="0" cy="5334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5" name="Прямая соединительная линия 691"/>
          <p:cNvSpPr>
            <a:spLocks noChangeShapeType="1"/>
          </p:cNvSpPr>
          <p:nvPr/>
        </p:nvSpPr>
        <p:spPr bwMode="auto">
          <a:xfrm>
            <a:off x="7643834" y="2143116"/>
            <a:ext cx="0" cy="4921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8" name="Скругленный прямоугольник 703"/>
          <p:cNvSpPr>
            <a:spLocks noChangeArrowheads="1"/>
          </p:cNvSpPr>
          <p:nvPr/>
        </p:nvSpPr>
        <p:spPr bwMode="auto">
          <a:xfrm>
            <a:off x="2357422" y="1571612"/>
            <a:ext cx="4584700" cy="477838"/>
          </a:xfrm>
          <a:prstGeom prst="roundRect">
            <a:avLst>
              <a:gd name="adj" fmla="val 16667"/>
            </a:avLst>
          </a:prstGeom>
          <a:solidFill>
            <a:srgbClr val="CCFFCC"/>
          </a:solidFill>
          <a:ln w="25400">
            <a:solidFill>
              <a:srgbClr val="4F81BD"/>
            </a:solidFill>
            <a:round/>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Принципы формирования расходов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3" name="Прямоугольник 37909"/>
          <p:cNvSpPr>
            <a:spLocks noChangeArrowheads="1"/>
          </p:cNvSpPr>
          <p:nvPr/>
        </p:nvSpPr>
        <p:spPr bwMode="auto">
          <a:xfrm>
            <a:off x="6072198" y="2714620"/>
            <a:ext cx="2857520" cy="2857520"/>
          </a:xfrm>
          <a:prstGeom prst="rect">
            <a:avLst/>
          </a:prstGeom>
          <a:solidFill>
            <a:srgbClr val="66FFCC"/>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Экономическая  </a:t>
            </a:r>
            <a:r>
              <a:rPr lang="ru-RU" sz="1600" dirty="0" smtClean="0">
                <a:latin typeface="Times New Roman" pitchFamily="18" charset="0"/>
                <a:ea typeface="Times New Roman" pitchFamily="18" charset="0"/>
                <a:cs typeface="Times New Roman" pitchFamily="18" charset="0"/>
              </a:rPr>
              <a:t>к</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лассификация показывает деление расходов района на текущие и капитальные, а также на выплату заработной платы, на материальные затраты, на приобретение товаров и услуг (категория расходов→ группы→ предметные статьи→ подстатьи)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4" name="Прямая соединительная линия 37910"/>
          <p:cNvSpPr>
            <a:spLocks noChangeShapeType="1"/>
          </p:cNvSpPr>
          <p:nvPr/>
        </p:nvSpPr>
        <p:spPr bwMode="auto">
          <a:xfrm>
            <a:off x="4572000" y="2143116"/>
            <a:ext cx="0" cy="492125"/>
          </a:xfrm>
          <a:prstGeom prst="line">
            <a:avLst/>
          </a:prstGeom>
          <a:noFill/>
          <a:ln w="25400">
            <a:solidFill>
              <a:srgbClr val="4F81BD"/>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40970" name="Rectangle 10"/>
          <p:cNvSpPr>
            <a:spLocks noChangeArrowheads="1"/>
          </p:cNvSpPr>
          <p:nvPr/>
        </p:nvSpPr>
        <p:spPr bwMode="auto">
          <a:xfrm>
            <a:off x="0" y="142852"/>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endParaRPr kumimoji="0" lang="ru-RU" sz="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2" name="Rectangle 1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4" name="Rectangle 14"/>
          <p:cNvSpPr>
            <a:spLocks noChangeArrowheads="1"/>
          </p:cNvSpPr>
          <p:nvPr/>
        </p:nvSpPr>
        <p:spPr bwMode="auto">
          <a:xfrm>
            <a:off x="285720" y="10001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8" name="Rectangle 18"/>
          <p:cNvSpPr>
            <a:spLocks noChangeArrowheads="1"/>
          </p:cNvSpPr>
          <p:nvPr/>
        </p:nvSpPr>
        <p:spPr bwMode="auto">
          <a:xfrm>
            <a:off x="285720" y="5572141"/>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расходов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осуществляется в соответствии с расходными обязательствами, обусловленными установленным законодательством разграничением полномочий, исполнение которых должно происходить в очередном финансовом году за счет средств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786058"/>
          <a:ext cx="8429684" cy="3381269"/>
        </p:xfrm>
        <a:graphic>
          <a:graphicData uri="http://schemas.openxmlformats.org/drawingml/2006/table">
            <a:tbl>
              <a:tblPr/>
              <a:tblGrid>
                <a:gridCol w="3415475"/>
                <a:gridCol w="5014209"/>
              </a:tblGrid>
              <a:tr h="457064">
                <a:tc>
                  <a:txBody>
                    <a:bodyPr/>
                    <a:lstStyle/>
                    <a:p>
                      <a:pPr indent="0" algn="ctr">
                        <a:lnSpc>
                          <a:spcPct val="150000"/>
                        </a:lnSpc>
                        <a:spcAft>
                          <a:spcPts val="0"/>
                        </a:spcAft>
                      </a:pPr>
                      <a:r>
                        <a:rPr lang="ru-RU" sz="1400" b="1" dirty="0">
                          <a:latin typeface="Times New Roman"/>
                          <a:ea typeface="Times New Roman"/>
                          <a:cs typeface="Times New Roman"/>
                        </a:rPr>
                        <a:t>Расходные обязательства</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b="1" dirty="0">
                          <a:latin typeface="Times New Roman"/>
                          <a:ea typeface="Times New Roman"/>
                          <a:cs typeface="Times New Roman"/>
                        </a:rPr>
                        <a:t>Основания для возникновения и оплаты</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900390">
                <a:tc>
                  <a:txBody>
                    <a:bodyPr/>
                    <a:lstStyle/>
                    <a:p>
                      <a:pPr indent="0" algn="ctr">
                        <a:lnSpc>
                          <a:spcPct val="150000"/>
                        </a:lnSpc>
                        <a:spcAft>
                          <a:spcPts val="0"/>
                        </a:spcAft>
                      </a:pPr>
                      <a:r>
                        <a:rPr lang="ru-RU" sz="1400" b="1" i="1" dirty="0">
                          <a:latin typeface="Times New Roman"/>
                          <a:ea typeface="Times New Roman"/>
                          <a:cs typeface="Times New Roman"/>
                        </a:rPr>
                        <a:t>Публичные</a:t>
                      </a:r>
                      <a:endParaRPr lang="ru-RU" sz="1400" i="1" dirty="0">
                        <a:latin typeface="Times New Roman"/>
                        <a:ea typeface="Times New Roman"/>
                        <a:cs typeface="Times New Roman"/>
                      </a:endParaRP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c>
                  <a:txBody>
                    <a:bodyPr/>
                    <a:lstStyle/>
                    <a:p>
                      <a:pPr indent="0" algn="ctr">
                        <a:lnSpc>
                          <a:spcPct val="150000"/>
                        </a:lnSpc>
                        <a:spcAft>
                          <a:spcPts val="0"/>
                        </a:spcAft>
                      </a:pPr>
                      <a:r>
                        <a:rPr lang="ru-RU" sz="1400" dirty="0">
                          <a:latin typeface="Times New Roman"/>
                          <a:ea typeface="Times New Roman"/>
                          <a:cs typeface="Times New Roman"/>
                        </a:rPr>
                        <a:t>Законы, определяющие объем и правила определения объема обязательств перед гражданами, организациями, органами власти, в том числе законы, устанавливающие права граждан на получение социальных выплат (пенсий, пособий, компенсаций)</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023815">
                <a:tc>
                  <a:txBody>
                    <a:bodyPr/>
                    <a:lstStyle/>
                    <a:p>
                      <a:pPr indent="0" algn="ctr">
                        <a:lnSpc>
                          <a:spcPct val="150000"/>
                        </a:lnSpc>
                        <a:spcAft>
                          <a:spcPts val="0"/>
                        </a:spcAft>
                      </a:pPr>
                      <a:r>
                        <a:rPr lang="ru-RU" sz="1400" b="1" i="1" dirty="0">
                          <a:latin typeface="Times New Roman"/>
                          <a:ea typeface="Times New Roman"/>
                          <a:cs typeface="Times New Roman"/>
                        </a:rPr>
                        <a:t>Гражданско-правовые</a:t>
                      </a:r>
                      <a:endParaRPr lang="ru-RU" sz="1400" i="1" dirty="0">
                        <a:latin typeface="Times New Roman"/>
                        <a:ea typeface="Times New Roman"/>
                        <a:cs typeface="Times New Roman"/>
                      </a:endParaRP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dirty="0">
                          <a:latin typeface="Times New Roman"/>
                          <a:ea typeface="Times New Roman"/>
                          <a:cs typeface="Times New Roman"/>
                        </a:rPr>
                        <a:t>Муниципальный контракт, трудовое соглашение, соглашение о предоставлении субсидии органам власти на закупки и т.д.</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
        <p:nvSpPr>
          <p:cNvPr id="10242" name="Rectangle 2"/>
          <p:cNvSpPr>
            <a:spLocks noChangeArrowheads="1"/>
          </p:cNvSpPr>
          <p:nvPr/>
        </p:nvSpPr>
        <p:spPr bwMode="auto">
          <a:xfrm>
            <a:off x="357158" y="571480"/>
            <a:ext cx="84296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Понятия и принципы расходных обязательств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1" name="Прямоугольник 288"/>
          <p:cNvSpPr>
            <a:spLocks noChangeArrowheads="1"/>
          </p:cNvSpPr>
          <p:nvPr/>
        </p:nvSpPr>
        <p:spPr bwMode="auto">
          <a:xfrm>
            <a:off x="357158" y="1643050"/>
            <a:ext cx="8429684" cy="64135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Расходное обязательство</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обязанность выплатить денежные средства из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4"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just">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3" name="Таблица 2"/>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ctr">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428596" y="1500174"/>
          <a:ext cx="8358246" cy="2700234"/>
        </p:xfrm>
        <a:graphic>
          <a:graphicData uri="http://schemas.openxmlformats.org/drawingml/2006/table">
            <a:tbl>
              <a:tblPr/>
              <a:tblGrid>
                <a:gridCol w="2786274"/>
                <a:gridCol w="928502"/>
                <a:gridCol w="1428760"/>
                <a:gridCol w="1083960"/>
                <a:gridCol w="1065375"/>
                <a:gridCol w="1065375"/>
              </a:tblGrid>
              <a:tr h="895717">
                <a:tc>
                  <a:txBody>
                    <a:bodyPr/>
                    <a:lstStyle/>
                    <a:p>
                      <a:pPr indent="450215" algn="just">
                        <a:spcAft>
                          <a:spcPts val="0"/>
                        </a:spcAft>
                      </a:pP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Отчет   2018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marL="0" indent="0" algn="ctr">
                        <a:lnSpc>
                          <a:spcPct val="150000"/>
                        </a:lnSpc>
                        <a:spcAft>
                          <a:spcPts val="0"/>
                        </a:spcAft>
                      </a:pPr>
                      <a:r>
                        <a:rPr lang="ru-RU" sz="1400" b="1" dirty="0" smtClean="0">
                          <a:latin typeface="Times New Roman"/>
                          <a:ea typeface="Times New Roman"/>
                        </a:rPr>
                        <a:t>Уточненный план на </a:t>
                      </a:r>
                      <a:r>
                        <a:rPr lang="ru-RU" sz="1400" b="1" dirty="0">
                          <a:latin typeface="Times New Roman"/>
                          <a:ea typeface="Times New Roman"/>
                        </a:rPr>
                        <a:t>2019 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Бюджет </a:t>
                      </a:r>
                      <a:r>
                        <a:rPr lang="ru-RU" sz="1400" b="1" baseline="0" dirty="0" smtClean="0">
                          <a:latin typeface="Times New Roman"/>
                          <a:ea typeface="Times New Roman"/>
                        </a:rPr>
                        <a:t> </a:t>
                      </a:r>
                      <a:r>
                        <a:rPr lang="ru-RU" sz="1400" b="1" dirty="0" smtClean="0">
                          <a:latin typeface="Times New Roman"/>
                          <a:ea typeface="Times New Roman"/>
                        </a:rPr>
                        <a:t>на </a:t>
                      </a:r>
                      <a:r>
                        <a:rPr lang="ru-RU" sz="1400" b="1" dirty="0">
                          <a:latin typeface="Times New Roman"/>
                          <a:ea typeface="Times New Roman"/>
                        </a:rPr>
                        <a:t>2020 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a:t>
                      </a:r>
                      <a:r>
                        <a:rPr lang="ru-RU" sz="1400" b="1" dirty="0">
                          <a:latin typeface="Times New Roman"/>
                          <a:ea typeface="Times New Roman"/>
                        </a:rPr>
                        <a:t>2021 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2022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75853">
                <a:tc>
                  <a:txBody>
                    <a:bodyPr/>
                    <a:lstStyle/>
                    <a:p>
                      <a:pPr indent="0" algn="just">
                        <a:spcAft>
                          <a:spcPts val="0"/>
                        </a:spcAft>
                      </a:pPr>
                      <a:r>
                        <a:rPr lang="ru-RU" sz="1400" b="1" dirty="0">
                          <a:latin typeface="Times New Roman"/>
                          <a:ea typeface="Times New Roman"/>
                        </a:rPr>
                        <a:t>ВСЕГО ДОХОДЫ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956 496,7</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1 059 809,9</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964 705,7</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944 840,4</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1 004 397,1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4242">
                <a:tc>
                  <a:txBody>
                    <a:bodyPr/>
                    <a:lstStyle/>
                    <a:p>
                      <a:pPr indent="0" algn="l">
                        <a:spcAft>
                          <a:spcPts val="0"/>
                        </a:spcAft>
                      </a:pPr>
                      <a:r>
                        <a:rPr lang="ru-RU" sz="1400" i="1" dirty="0">
                          <a:latin typeface="Times New Roman"/>
                          <a:ea typeface="Times New Roman"/>
                        </a:rPr>
                        <a:t>Налоговые и неналоговые доходы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193 210,12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204 240,1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205 138,9</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220 309,3</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233 936,5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82121">
                <a:tc>
                  <a:txBody>
                    <a:bodyPr/>
                    <a:lstStyle/>
                    <a:p>
                      <a:pPr indent="0" algn="just">
                        <a:spcAft>
                          <a:spcPts val="0"/>
                        </a:spcAft>
                      </a:pPr>
                      <a:r>
                        <a:rPr lang="ru-RU" sz="1400" i="1" dirty="0">
                          <a:latin typeface="Times New Roman"/>
                          <a:ea typeface="Times New Roman"/>
                        </a:rPr>
                        <a:t>Безвозмездные поступления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763 286,6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855  569,8</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759 566,8</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724 531,1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770 460,6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263064">
                <a:tc>
                  <a:txBody>
                    <a:bodyPr/>
                    <a:lstStyle/>
                    <a:p>
                      <a:pPr indent="0" algn="just">
                        <a:spcAft>
                          <a:spcPts val="0"/>
                        </a:spcAft>
                      </a:pPr>
                      <a:r>
                        <a:rPr lang="ru-RU" sz="1400" b="1" dirty="0">
                          <a:latin typeface="Times New Roman"/>
                          <a:ea typeface="Times New Roman"/>
                        </a:rPr>
                        <a:t>ВСЕГО РАСХОДЫ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956 212,5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1 056 144,7</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964 705,7</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902 990,4</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977 397,6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ДЕФИЦИТ(-) /ПРОФИЦИТ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284,2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3 665,2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41</a:t>
                      </a:r>
                      <a:r>
                        <a:rPr lang="ru-RU" sz="1400" b="1" dirty="0">
                          <a:solidFill>
                            <a:schemeClr val="tx1"/>
                          </a:solidFill>
                          <a:latin typeface="Times New Roman"/>
                          <a:ea typeface="Times New Roman"/>
                        </a:rPr>
                        <a:t> 850,0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26 999,5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ИСТОЧНИКИ ФИНАНСИРОВАНИЯ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-284,2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-3 665,2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-41</a:t>
                      </a:r>
                      <a:r>
                        <a:rPr lang="ru-RU" sz="1400" b="1" dirty="0">
                          <a:solidFill>
                            <a:schemeClr val="tx1"/>
                          </a:solidFill>
                          <a:latin typeface="Times New Roman"/>
                          <a:ea typeface="Times New Roman"/>
                        </a:rPr>
                        <a:t> 850,0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-26 999,5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9217" name="Прямоугольник 679"/>
          <p:cNvSpPr>
            <a:spLocks noChangeArrowheads="1"/>
          </p:cNvSpPr>
          <p:nvPr/>
        </p:nvSpPr>
        <p:spPr bwMode="auto">
          <a:xfrm>
            <a:off x="428596" y="500042"/>
            <a:ext cx="8355013" cy="730250"/>
          </a:xfrm>
          <a:prstGeom prst="rect">
            <a:avLst/>
          </a:prstGeom>
          <a:no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457200" marR="0" lvl="0" indent="-457200" algn="ctr" defTabSz="914400" rtl="0" eaLnBrk="1" fontAlgn="base" latinLnBrk="0" hangingPunct="1">
              <a:lnSpc>
                <a:spcPct val="100000"/>
              </a:lnSpc>
              <a:spcBef>
                <a:spcPct val="0"/>
              </a:spcBef>
              <a:spcAft>
                <a:spcPct val="0"/>
              </a:spcAft>
              <a:buClrTx/>
              <a:buSzTx/>
              <a:buAutoNum type="arabicPeriod"/>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характеристики районного бюджета на период </a:t>
            </a:r>
          </a:p>
          <a:p>
            <a:pPr marL="457200" marR="0" lvl="0" indent="-457200" algn="ctr"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2018– 2022годы  (в тыс. рублей)</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0" name="Rectangle 4"/>
          <p:cNvSpPr>
            <a:spLocks noChangeArrowheads="1"/>
          </p:cNvSpPr>
          <p:nvPr/>
        </p:nvSpPr>
        <p:spPr bwMode="auto">
          <a:xfrm>
            <a:off x="428596" y="4714884"/>
            <a:ext cx="828680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Основными приоритетами бюджета Пугачевского муниципального района на 2020 год являются: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Реализация Указов Президента Российской Федерации по обеспечению роста заработной платы работников бюджетной сферы;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Обеспечение жизнедеятельности района.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385" name="Rectangle 1"/>
          <p:cNvSpPr>
            <a:spLocks noChangeArrowheads="1"/>
          </p:cNvSpPr>
          <p:nvPr/>
        </p:nvSpPr>
        <p:spPr bwMode="auto">
          <a:xfrm>
            <a:off x="285720" y="285728"/>
            <a:ext cx="8572560" cy="6201698"/>
          </a:xfrm>
          <a:prstGeom prst="rect">
            <a:avLst/>
          </a:prstGeom>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Ответственный исполнитель:</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     Финансовое  управление  администрации     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Адрес:   413700,  Саратовская область,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г. Пугачев,  ул.Топорковская, 17 </a:t>
            </a:r>
            <a:b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b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Электронная почта: </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fo</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35</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pugach</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mail</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.ru</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График работы финансового управления:</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с 08.00 до 17.00 (обед с 12.00 до 13.00)</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u="sng"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Ответственные за формирование бюджета для граждан:</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900" b="0" i="0" u="sng"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финансового управления – Путина Ольга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Михайловна, тел. 2-28-10</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бюджетного отдела – Панкратова Марина Борисовна,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тел. 2-28-19</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отдела бюджетного учета и отчетности – Дементьева</a:t>
            </a:r>
            <a:r>
              <a:rPr kumimoji="0" lang="ru-RU" sz="2000" b="0"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Ирина Ивановна, тел. 2-28-11</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3" name="Rectangle 1"/>
          <p:cNvSpPr>
            <a:spLocks noChangeArrowheads="1"/>
          </p:cNvSpPr>
          <p:nvPr/>
        </p:nvSpPr>
        <p:spPr bwMode="auto">
          <a:xfrm>
            <a:off x="683568" y="214290"/>
            <a:ext cx="8136904" cy="334390"/>
          </a:xfrm>
          <a:prstGeom prst="rect">
            <a:avLst/>
          </a:prstGeom>
          <a:blipFill dpi="0" rotWithShape="1">
            <a:blip r:embed="rId3" cstate="print">
              <a:alphaModFix amt="0"/>
            </a:blip>
            <a:srcRect/>
            <a:tile tx="0" ty="0" sx="100000" sy="100000" flip="none" algn="tl"/>
          </a:blip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Доходы бюджета Пугачевского муниципального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683568" y="764704"/>
          <a:ext cx="7920881" cy="5990190"/>
        </p:xfrm>
        <a:graphic>
          <a:graphicData uri="http://schemas.openxmlformats.org/drawingml/2006/table">
            <a:tbl>
              <a:tblPr/>
              <a:tblGrid>
                <a:gridCol w="3176601"/>
                <a:gridCol w="948856"/>
                <a:gridCol w="948856"/>
                <a:gridCol w="948856"/>
                <a:gridCol w="948856"/>
                <a:gridCol w="948856"/>
              </a:tblGrid>
              <a:tr h="416703">
                <a:tc rowSpan="2">
                  <a:txBody>
                    <a:bodyPr/>
                    <a:lstStyle/>
                    <a:p>
                      <a:pPr algn="ctr" fontAlgn="b"/>
                      <a:r>
                        <a:rPr lang="ru-RU" sz="1400" b="0" i="0" u="none" strike="noStrike" dirty="0">
                          <a:solidFill>
                            <a:srgbClr val="000000"/>
                          </a:solidFill>
                          <a:latin typeface="Calibri"/>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Исполнено за 2018 год</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smtClean="0">
                          <a:solidFill>
                            <a:srgbClr val="000000"/>
                          </a:solidFill>
                          <a:latin typeface="Times New Roman"/>
                        </a:rPr>
                        <a:t>Уточнен-ный </a:t>
                      </a:r>
                      <a:r>
                        <a:rPr lang="ru-RU" sz="1400" b="1" i="0" u="none" strike="noStrike" dirty="0">
                          <a:solidFill>
                            <a:srgbClr val="000000"/>
                          </a:solidFill>
                          <a:latin typeface="Times New Roman"/>
                        </a:rPr>
                        <a:t>план на 2019 год</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a:solidFill>
                            <a:srgbClr val="000000"/>
                          </a:solidFill>
                          <a:latin typeface="Times New Roman"/>
                        </a:rPr>
                        <a:t> Проект решения о бюджете на 2020 год и плановый период 2021-2022 годы </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30836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a:rPr>
                        <a:t>План на 2020 год </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2021 год </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2022 год </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225021">
                <a:tc>
                  <a:txBody>
                    <a:bodyPr/>
                    <a:lstStyle/>
                    <a:p>
                      <a:pPr algn="l" fontAlgn="ctr"/>
                      <a:r>
                        <a:rPr lang="ru-RU" sz="1400" b="1" i="0" u="none" strike="noStrike" dirty="0">
                          <a:solidFill>
                            <a:srgbClr val="000000"/>
                          </a:solidFill>
                          <a:latin typeface="Times New Roman"/>
                        </a:rPr>
                        <a:t>Налоговые, неналоговые доходы всего</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193 210,1</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204 240,1</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205 </a:t>
                      </a:r>
                      <a:r>
                        <a:rPr lang="ru-RU" sz="1400" b="1" i="0" u="none" strike="noStrike" dirty="0" smtClean="0">
                          <a:solidFill>
                            <a:srgbClr val="000000"/>
                          </a:solidFill>
                          <a:latin typeface="Times New Roman"/>
                        </a:rPr>
                        <a:t>138,9</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220 309,3</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233 936,5</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3430">
                <a:tc>
                  <a:txBody>
                    <a:bodyPr/>
                    <a:lstStyle/>
                    <a:p>
                      <a:pPr algn="l" fontAlgn="ctr"/>
                      <a:r>
                        <a:rPr lang="ru-RU" sz="1400" b="1" i="0" u="none" strike="noStrike" dirty="0">
                          <a:solidFill>
                            <a:srgbClr val="000000"/>
                          </a:solidFill>
                          <a:latin typeface="Times New Roman"/>
                        </a:rPr>
                        <a:t>Налоговые доходы</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166 630,2</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174 </a:t>
                      </a:r>
                      <a:r>
                        <a:rPr lang="ru-RU" sz="1400" b="1" i="0" u="none" strike="noStrike" dirty="0" smtClean="0">
                          <a:solidFill>
                            <a:srgbClr val="000000"/>
                          </a:solidFill>
                          <a:latin typeface="Times New Roman"/>
                        </a:rPr>
                        <a:t>685,4</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186 105,5</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185 005,3</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195 901,9</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3430">
                <a:tc>
                  <a:txBody>
                    <a:bodyPr/>
                    <a:lstStyle/>
                    <a:p>
                      <a:pPr algn="l" fontAlgn="t"/>
                      <a:r>
                        <a:rPr lang="ru-RU" sz="1400" b="0" i="0" u="none" strike="noStrike" dirty="0">
                          <a:solidFill>
                            <a:srgbClr val="000000"/>
                          </a:solidFill>
                          <a:latin typeface="Times New Roman"/>
                        </a:rPr>
                        <a:t>Налог на доходы физических лиц</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106 132,5</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115 508,6</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117 500,8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129 106,9</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137 308,6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30">
                <a:tc>
                  <a:txBody>
                    <a:bodyPr/>
                    <a:lstStyle/>
                    <a:p>
                      <a:pPr algn="l" fontAlgn="t"/>
                      <a:r>
                        <a:rPr lang="ru-RU" sz="1400" b="0" i="0" u="none" strike="noStrike" dirty="0">
                          <a:solidFill>
                            <a:srgbClr val="000000"/>
                          </a:solidFill>
                          <a:latin typeface="Times New Roman"/>
                        </a:rPr>
                        <a:t>Акцизы на нефтепродукты</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29 121,5</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15 300,0</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30 000,0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10 000,0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10 000,0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30">
                <a:tc>
                  <a:txBody>
                    <a:bodyPr/>
                    <a:lstStyle/>
                    <a:p>
                      <a:pPr algn="l" fontAlgn="t"/>
                      <a:r>
                        <a:rPr lang="ru-RU" sz="1400" b="0" i="0" u="none" strike="noStrike" dirty="0">
                          <a:solidFill>
                            <a:srgbClr val="000000"/>
                          </a:solidFill>
                          <a:latin typeface="Times New Roman"/>
                        </a:rPr>
                        <a:t>Единый налог на вмененный доход</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19 127,8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19 750,7</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18 523,0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21 523,0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22 600,0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30">
                <a:tc>
                  <a:txBody>
                    <a:bodyPr/>
                    <a:lstStyle/>
                    <a:p>
                      <a:pPr algn="l" fontAlgn="t"/>
                      <a:r>
                        <a:rPr lang="ru-RU" sz="1400" b="0" i="0" u="none" strike="noStrike" dirty="0">
                          <a:solidFill>
                            <a:srgbClr val="000000"/>
                          </a:solidFill>
                          <a:latin typeface="Times New Roman"/>
                        </a:rPr>
                        <a:t>Единый сельскохозяйственный налог</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7 618,4</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18 820,8</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14 625,7</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18 529,4</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19 641,1</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1688">
                <a:tc>
                  <a:txBody>
                    <a:bodyPr/>
                    <a:lstStyle/>
                    <a:p>
                      <a:pPr algn="l" fontAlgn="t"/>
                      <a:r>
                        <a:rPr lang="ru-RU" sz="1400" b="0" i="0" u="none" strike="noStrike" dirty="0">
                          <a:solidFill>
                            <a:srgbClr val="000000"/>
                          </a:solidFill>
                          <a:latin typeface="Times New Roman"/>
                        </a:rPr>
                        <a:t>Налог по патенту</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264,0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320,0</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297,0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310,0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30">
                <a:tc>
                  <a:txBody>
                    <a:bodyPr/>
                    <a:lstStyle/>
                    <a:p>
                      <a:pPr algn="l" fontAlgn="t"/>
                      <a:r>
                        <a:rPr lang="ru-RU" sz="1400" b="0" i="0" u="none" strike="noStrike" dirty="0">
                          <a:solidFill>
                            <a:srgbClr val="000000"/>
                          </a:solidFill>
                          <a:latin typeface="Times New Roman"/>
                        </a:rPr>
                        <a:t>Государственная пошлина</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4 366,0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4 985,3</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5 159,0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5 546,0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6 042,2</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604">
                <a:tc>
                  <a:txBody>
                    <a:bodyPr/>
                    <a:lstStyle/>
                    <a:p>
                      <a:pPr algn="l" fontAlgn="ctr"/>
                      <a:r>
                        <a:rPr lang="ru-RU" sz="1400" b="1" i="0" u="none" strike="noStrike" dirty="0">
                          <a:solidFill>
                            <a:srgbClr val="000000"/>
                          </a:solidFill>
                          <a:latin typeface="Times New Roman"/>
                        </a:rPr>
                        <a:t>Неналоговые доходы</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26 579,9</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smtClean="0">
                          <a:solidFill>
                            <a:srgbClr val="000000"/>
                          </a:solidFill>
                          <a:latin typeface="Times New Roman"/>
                        </a:rPr>
                        <a:t>29 554,7</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19 026,0</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35 304,0</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38 034,6</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41688">
                <a:tc>
                  <a:txBody>
                    <a:bodyPr/>
                    <a:lstStyle/>
                    <a:p>
                      <a:pPr algn="l" fontAlgn="t"/>
                      <a:r>
                        <a:rPr lang="ru-RU" sz="1400" b="0" i="0" u="none" strike="noStrike" dirty="0">
                          <a:solidFill>
                            <a:srgbClr val="000000"/>
                          </a:solidFill>
                          <a:latin typeface="Times New Roman"/>
                        </a:rPr>
                        <a:t>Доходы от использования имущества</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5 841,4</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5 440,0</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a:t>
                      </a:r>
                      <a:r>
                        <a:rPr lang="ru-RU" sz="1400" b="0" i="0" u="none" strike="noStrike" dirty="0" smtClean="0">
                          <a:solidFill>
                            <a:srgbClr val="000000"/>
                          </a:solidFill>
                          <a:latin typeface="Times New Roman"/>
                        </a:rPr>
                        <a:t>971,4</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6 079,0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6 139,0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0036">
                <a:tc>
                  <a:txBody>
                    <a:bodyPr/>
                    <a:lstStyle/>
                    <a:p>
                      <a:pPr algn="l" fontAlgn="t"/>
                      <a:r>
                        <a:rPr lang="ru-RU" sz="1400" b="0" i="0" u="none" strike="noStrike" dirty="0">
                          <a:solidFill>
                            <a:srgbClr val="000000"/>
                          </a:solidFill>
                          <a:latin typeface="Times New Roman"/>
                        </a:rPr>
                        <a:t>Платежи при пользовании природными ресурсами</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659,4</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797,5</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762,0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780,0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810,0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3367">
                <a:tc>
                  <a:txBody>
                    <a:bodyPr/>
                    <a:lstStyle/>
                    <a:p>
                      <a:pPr algn="l" fontAlgn="t"/>
                      <a:r>
                        <a:rPr lang="ru-RU" sz="1400" b="0" i="0" u="none" strike="noStrike" dirty="0">
                          <a:solidFill>
                            <a:srgbClr val="000000"/>
                          </a:solidFill>
                          <a:latin typeface="Times New Roman"/>
                        </a:rPr>
                        <a:t>Доходы от продажи материальных и нематериальных активов</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15 305,8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19 162,9</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12 150,0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28 245,0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30 885,6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Штрафы, санкции, возмещение ущерба</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4 736,6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4 154,3</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150,0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Прочие неналоговые доходы</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36,7</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354">
                <a:tc>
                  <a:txBody>
                    <a:bodyPr/>
                    <a:lstStyle/>
                    <a:p>
                      <a:pPr algn="l" fontAlgn="ctr"/>
                      <a:r>
                        <a:rPr lang="ru-RU" sz="1400" b="1" i="0" u="none" strike="noStrike" dirty="0">
                          <a:solidFill>
                            <a:srgbClr val="000000"/>
                          </a:solidFill>
                          <a:latin typeface="Times New Roman"/>
                        </a:rPr>
                        <a:t>БЕЗВОЗМЕЗДНЫЕ ПОСТУПЛЕНИЯ</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763 286,6</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smtClean="0">
                          <a:solidFill>
                            <a:srgbClr val="000000"/>
                          </a:solidFill>
                          <a:latin typeface="Times New Roman"/>
                        </a:rPr>
                        <a:t>855 569,8</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smtClean="0">
                          <a:solidFill>
                            <a:srgbClr val="000000"/>
                          </a:solidFill>
                          <a:latin typeface="Times New Roman"/>
                        </a:rPr>
                        <a:t>759 566,8</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smtClean="0">
                          <a:solidFill>
                            <a:srgbClr val="000000"/>
                          </a:solidFill>
                          <a:latin typeface="Times New Roman"/>
                        </a:rPr>
                        <a:t>724 531,1</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smtClean="0">
                          <a:solidFill>
                            <a:srgbClr val="000000"/>
                          </a:solidFill>
                          <a:latin typeface="Times New Roman"/>
                        </a:rPr>
                        <a:t>770 460,6</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6686">
                <a:tc>
                  <a:txBody>
                    <a:bodyPr/>
                    <a:lstStyle/>
                    <a:p>
                      <a:pPr algn="l" fontAlgn="t"/>
                      <a:r>
                        <a:rPr lang="ru-RU" sz="1400" b="0" i="0" u="none" strike="noStrike" dirty="0">
                          <a:solidFill>
                            <a:srgbClr val="000000"/>
                          </a:solidFill>
                          <a:latin typeface="Times New Roman"/>
                        </a:rPr>
                        <a:t>Дотации</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145 985,0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202 281,6</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176 394,6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136 360,9</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140 247,2</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Субсидии</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165 728,7</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144 613,5</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97 135,2</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58 418,8</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63 877,2</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Субвенции</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441 943,8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487 911,5</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481 657,0</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529 751,4</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566 336,2</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Иные межбюджетные трансферты</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9 629,1</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smtClean="0">
                          <a:solidFill>
                            <a:srgbClr val="000000"/>
                          </a:solidFill>
                          <a:latin typeface="Times New Roman"/>
                        </a:rPr>
                        <a:t>20 763,2</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 </a:t>
                      </a:r>
                      <a:r>
                        <a:rPr lang="ru-RU" sz="1400" b="0" i="0" u="none" strike="noStrike" dirty="0" smtClean="0">
                          <a:solidFill>
                            <a:srgbClr val="000000"/>
                          </a:solidFill>
                          <a:latin typeface="Times New Roman"/>
                        </a:rPr>
                        <a:t>4 380,0</a:t>
                      </a:r>
                      <a:endParaRPr lang="ru-RU" sz="1400" b="0" i="0" u="none" strike="noStrike" dirty="0">
                        <a:solidFill>
                          <a:srgbClr val="000000"/>
                        </a:solidFill>
                        <a:latin typeface="Times New Roman"/>
                      </a:endParaRP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187">
                <a:tc>
                  <a:txBody>
                    <a:bodyPr/>
                    <a:lstStyle/>
                    <a:p>
                      <a:pPr algn="l" fontAlgn="ctr"/>
                      <a:r>
                        <a:rPr lang="ru-RU" sz="1400" b="1" i="0" u="none" strike="noStrike" dirty="0">
                          <a:solidFill>
                            <a:srgbClr val="000000"/>
                          </a:solidFill>
                          <a:latin typeface="Times New Roman"/>
                        </a:rPr>
                        <a:t>ВСЕГО ДОХОДОВ</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956 496,7</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1 </a:t>
                      </a:r>
                      <a:r>
                        <a:rPr lang="ru-RU" sz="1400" b="1" i="0" u="none" strike="noStrike" dirty="0" smtClean="0">
                          <a:solidFill>
                            <a:srgbClr val="000000"/>
                          </a:solidFill>
                          <a:latin typeface="Times New Roman"/>
                        </a:rPr>
                        <a:t>059 809,9</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smtClean="0">
                          <a:solidFill>
                            <a:srgbClr val="000000"/>
                          </a:solidFill>
                          <a:latin typeface="Times New Roman"/>
                        </a:rPr>
                        <a:t>964 705,7</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smtClean="0">
                          <a:solidFill>
                            <a:srgbClr val="000000"/>
                          </a:solidFill>
                          <a:latin typeface="Times New Roman"/>
                        </a:rPr>
                        <a:t>944 840,4</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smtClean="0">
                          <a:solidFill>
                            <a:srgbClr val="000000"/>
                          </a:solidFill>
                          <a:latin typeface="Times New Roman"/>
                        </a:rPr>
                        <a:t>1 004 397,1</a:t>
                      </a:r>
                      <a:endParaRPr lang="ru-RU" sz="1400" b="1" i="0" u="none" strike="noStrike" dirty="0">
                        <a:solidFill>
                          <a:srgbClr val="000000"/>
                        </a:solidFill>
                        <a:latin typeface="Times New Roman"/>
                      </a:endParaRP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85720" y="428604"/>
            <a:ext cx="857256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Соотношение поступления налоговых, неналоговых доходов и безвозмездных поступлений  на 2020- 2022 годы приведено на гистограмме:</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Rectangle 3"/>
          <p:cNvSpPr>
            <a:spLocks noChangeArrowheads="1"/>
          </p:cNvSpPr>
          <p:nvPr/>
        </p:nvSpPr>
        <p:spPr bwMode="auto">
          <a:xfrm>
            <a:off x="457200" y="5540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683568" y="1196752"/>
          <a:ext cx="8064895" cy="489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57158" y="500042"/>
            <a:ext cx="84296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неналоговых доходов бюджета Пугачевского муниципального района на 2020 – 2022 годы (тыс.рублей)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457200" y="54784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683568" y="1340768"/>
          <a:ext cx="7920880" cy="50405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28596" y="285728"/>
            <a:ext cx="8429684" cy="6286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НАЛОГОВЫЕ ДОХОДЫ БЮДЖЕТА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Налоговые доходы районного бюджета на 2020 год запланированы в объеме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205 138,9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или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21,3 процентов</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от общего объема доходов.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 на доходы физических лиц</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на 2020 год рассчитывался  исходя из социально-экономических показателей развития района, главными из которых являются - фонд оплаты труда работающих, выплаты социального характера и численность работающих. Прогнозируется рост фонда оплаты труда в 2020 году по отношению к 2019 году на 5,9 процентов. В проекте бюджета Пугачевского муниципального района налог на доходы физических лиц планируется в объеме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117 500,8</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Расчет по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единому налогу на вмененный доход</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основывался на показателях прогноза, характеризующих виды деятельности, подпадающие под действие единого налога на вмененный доход, утвержденных прогнозом социально-экономического развития района на 2020-2022 годы. Норматив отчисления от ЕНВД составляет 100 процентов в бюджет муниципального района, т.е весь собираемый на территории Пугачевского муниципального района единый налог на вмененный доход поступает в бюджет муниципального района. В бюджете муниципального района данный налог прогнозируется в объеме 18523,0 тыс.рублей.</a:t>
            </a: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основу расчета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единого сельскохозяйственного налога</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приняты доходы, уменьшенные на величину расходов в соответствии со статьей 346.5 Налогового Кодекса Российской Федерации, сельскохозяйственных товаропроизводителей, перешедших на уплату единого сельскохозяйственного налога. Поступление единого сельскохозяйственного налога в 2020 году планируется в сумме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14 625,7</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тыс.рублей.</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214290"/>
            <a:ext cx="8429684" cy="1600438"/>
          </a:xfrm>
          <a:prstGeom prst="rect">
            <a:avLst/>
          </a:prstGeom>
          <a:blipFill dpi="0" rotWithShape="1">
            <a:blip r:embed="rId2" cstate="print">
              <a:alphaModFix amt="0"/>
            </a:blip>
            <a:srcRec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налоговых доходов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Пугачевского муниципального района в 2018 году,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уточненный план на 2020 год и плановые назначения на период</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2021-2022 годы (тыс.рублей)</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971601" y="1628801"/>
          <a:ext cx="7488832" cy="3929031"/>
        </p:xfrm>
        <a:graphic>
          <a:graphicData uri="http://schemas.openxmlformats.org/drawingml/2006/table">
            <a:tbl>
              <a:tblPr/>
              <a:tblGrid>
                <a:gridCol w="4136371"/>
                <a:gridCol w="1117487"/>
                <a:gridCol w="1117487"/>
                <a:gridCol w="1117487"/>
              </a:tblGrid>
              <a:tr h="594066">
                <a:tc>
                  <a:txBody>
                    <a:bodyPr/>
                    <a:lstStyle/>
                    <a:p>
                      <a:pPr algn="ctr" fontAlgn="b"/>
                      <a:r>
                        <a:rPr lang="ru-RU" sz="11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900" b="1" i="0" u="none" strike="noStrike" dirty="0">
                          <a:solidFill>
                            <a:srgbClr val="000000"/>
                          </a:solidFill>
                          <a:latin typeface="Times New Roman"/>
                        </a:rPr>
                        <a:t>План на 2020 год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900" b="1" i="0" u="none" strike="noStrike" dirty="0">
                          <a:solidFill>
                            <a:srgbClr val="000000"/>
                          </a:solidFill>
                          <a:latin typeface="Times New Roman"/>
                        </a:rPr>
                        <a:t>План на 2021 год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900" b="1" i="0" u="none" strike="noStrike" dirty="0">
                          <a:solidFill>
                            <a:srgbClr val="000000"/>
                          </a:solidFill>
                          <a:latin typeface="Times New Roman"/>
                        </a:rPr>
                        <a:t>План на 2022 год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315992">
                <a:tc>
                  <a:txBody>
                    <a:bodyPr/>
                    <a:lstStyle/>
                    <a:p>
                      <a:pPr algn="l" fontAlgn="t"/>
                      <a:r>
                        <a:rPr lang="ru-RU" sz="1100" b="0" i="0" u="none" strike="noStrike" dirty="0">
                          <a:solidFill>
                            <a:srgbClr val="000000"/>
                          </a:solidFill>
                          <a:latin typeface="Times New Roman"/>
                        </a:rPr>
                        <a:t>Налог на доходы физических лиц</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117 500,8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129 106,9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137 308,6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Акцизы на нефтепродукты</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30 000,0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10 000,0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10 000,0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Единый налог на вмененный доход</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18 523,0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21 523,0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22 600,0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Единый сельскохозяйственный налог</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14 625,7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18 529,4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19 641,1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6221">
                <a:tc>
                  <a:txBody>
                    <a:bodyPr/>
                    <a:lstStyle/>
                    <a:p>
                      <a:pPr algn="l" fontAlgn="t"/>
                      <a:r>
                        <a:rPr lang="ru-RU" sz="1100" b="0" i="0" u="none" strike="noStrike" dirty="0">
                          <a:solidFill>
                            <a:srgbClr val="000000"/>
                          </a:solidFill>
                          <a:latin typeface="Times New Roman"/>
                        </a:rPr>
                        <a:t>Налог, взимаемый в связи с применением патентной системы налогообложения</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297,0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Государственная пошлина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5 159,0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5 546,0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6 042,2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080">
                <a:tc>
                  <a:txBody>
                    <a:bodyPr/>
                    <a:lstStyle/>
                    <a:p>
                      <a:pPr algn="l" fontAlgn="t"/>
                      <a:r>
                        <a:rPr lang="ru-RU" sz="1100" b="0" i="0" u="none" strike="noStrike" dirty="0">
                          <a:solidFill>
                            <a:srgbClr val="000000"/>
                          </a:solidFill>
                          <a:latin typeface="Times New Roman"/>
                        </a:rPr>
                        <a:t>Доходы от использования муниципального имущества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a:t>
                      </a:r>
                      <a:r>
                        <a:rPr lang="ru-RU" sz="1200" b="0" i="0" u="none" strike="noStrike" dirty="0" smtClean="0">
                          <a:solidFill>
                            <a:srgbClr val="000000"/>
                          </a:solidFill>
                          <a:latin typeface="Times New Roman"/>
                        </a:rPr>
                        <a:t>971,4</a:t>
                      </a:r>
                      <a:endParaRPr lang="ru-RU" sz="12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6 079,0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6 139,0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Платежи при пользовании природными ресурсами</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762,0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810,0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080">
                <a:tc>
                  <a:txBody>
                    <a:bodyPr/>
                    <a:lstStyle/>
                    <a:p>
                      <a:pPr algn="l" fontAlgn="t"/>
                      <a:r>
                        <a:rPr lang="ru-RU" sz="1100" b="0" i="0" u="none" strike="noStrike" dirty="0">
                          <a:solidFill>
                            <a:srgbClr val="000000"/>
                          </a:solidFill>
                          <a:latin typeface="Times New Roman"/>
                        </a:rPr>
                        <a:t>Доходы от продажи материальных и нематериальных активов</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12 150,0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28 245,0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30 885,6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8632">
                <a:tc>
                  <a:txBody>
                    <a:bodyPr/>
                    <a:lstStyle/>
                    <a:p>
                      <a:pPr algn="l" fontAlgn="t"/>
                      <a:r>
                        <a:rPr lang="ru-RU" sz="1100" b="0" i="0" u="none" strike="noStrike" dirty="0">
                          <a:solidFill>
                            <a:srgbClr val="000000"/>
                          </a:solidFill>
                          <a:latin typeface="Times New Roman"/>
                        </a:rPr>
                        <a:t>Штрафы, санкции, возмещение ущерба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57158" y="285728"/>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2020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3" name="Диаграмма 2"/>
          <p:cNvGraphicFramePr/>
          <p:nvPr/>
        </p:nvGraphicFramePr>
        <p:xfrm>
          <a:off x="285720" y="1071546"/>
          <a:ext cx="8572560" cy="5246915"/>
        </p:xfrm>
        <a:graphic>
          <a:graphicData uri="http://schemas.openxmlformats.org/drawingml/2006/chart">
            <c:chart xmlns:c="http://schemas.openxmlformats.org/drawingml/2006/chart" xmlns:r="http://schemas.openxmlformats.org/officeDocument/2006/relationships" r:id="rId2"/>
          </a:graphicData>
        </a:graphic>
      </p:graphicFrame>
      <p:sp>
        <p:nvSpPr>
          <p:cNvPr id="2051"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947854" y="980729"/>
          <a:ext cx="7248291" cy="518457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57158" y="357166"/>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2021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952500" y="1052736"/>
          <a:ext cx="7579940" cy="547260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285720" y="357166"/>
            <a:ext cx="85725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2022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179" name="Rectangle 3"/>
          <p:cNvSpPr>
            <a:spLocks noChangeArrowheads="1"/>
          </p:cNvSpPr>
          <p:nvPr/>
        </p:nvSpPr>
        <p:spPr bwMode="auto">
          <a:xfrm>
            <a:off x="457200" y="60499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971085" y="1259158"/>
          <a:ext cx="7633363" cy="505016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57158" y="285728"/>
            <a:ext cx="8501122" cy="16158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НЕНАЛОГОВЫЕ  ДОХОДЫ  БЮДЖЕТА  ПУГАЧЕВСКОГО МУНИЦИПАЛЬНОГО  РАЙОНА</a:t>
            </a:r>
            <a:endParaRPr kumimoji="0" lang="en-US"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7150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неналоговых доходов в бюджет Пугачевского муниципального района в 2018 году, уточненный план на 2019 год и плановые назначения на период </a:t>
            </a:r>
            <a:r>
              <a:rPr kumimoji="0" lang="ru-RU" sz="1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2020-2022 </a:t>
            </a:r>
            <a:r>
              <a:rPr kumimoji="0" lang="ru-RU" sz="1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годы (тыс.рублей)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611559" y="2060846"/>
          <a:ext cx="8136907" cy="4248473"/>
        </p:xfrm>
        <a:graphic>
          <a:graphicData uri="http://schemas.openxmlformats.org/drawingml/2006/table">
            <a:tbl>
              <a:tblPr/>
              <a:tblGrid>
                <a:gridCol w="3263237"/>
                <a:gridCol w="974734"/>
                <a:gridCol w="974734"/>
                <a:gridCol w="974734"/>
                <a:gridCol w="974734"/>
                <a:gridCol w="974734"/>
              </a:tblGrid>
              <a:tr h="730606">
                <a:tc rowSpan="2">
                  <a:txBody>
                    <a:bodyPr/>
                    <a:lstStyle/>
                    <a:p>
                      <a:pPr algn="ctr" fontAlgn="b"/>
                      <a:r>
                        <a:rPr lang="ru-RU" sz="14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Исполнено за 2018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err="1" smtClean="0">
                          <a:solidFill>
                            <a:srgbClr val="000000"/>
                          </a:solidFill>
                          <a:latin typeface="Times New Roman"/>
                        </a:rPr>
                        <a:t>Уточнен-ный</a:t>
                      </a:r>
                      <a:r>
                        <a:rPr lang="ru-RU" sz="1400" b="1" i="0" u="none" strike="noStrike" dirty="0" smtClean="0">
                          <a:solidFill>
                            <a:srgbClr val="000000"/>
                          </a:solidFill>
                          <a:latin typeface="Times New Roman"/>
                        </a:rPr>
                        <a:t> </a:t>
                      </a:r>
                      <a:r>
                        <a:rPr lang="ru-RU" sz="1400" b="1" i="0" u="none" strike="noStrike" dirty="0">
                          <a:solidFill>
                            <a:srgbClr val="000000"/>
                          </a:solidFill>
                          <a:latin typeface="Times New Roman"/>
                        </a:rPr>
                        <a:t>план на 2019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a:solidFill>
                            <a:srgbClr val="000000"/>
                          </a:solidFill>
                          <a:latin typeface="Times New Roman"/>
                        </a:rPr>
                        <a:t> Проект решения о бюджете на 2020 год и плановый период 2021-2022 годы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540648">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a:rPr>
                        <a:t>План на 2020 год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2021 год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2022 год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420098">
                <a:tc>
                  <a:txBody>
                    <a:bodyPr/>
                    <a:lstStyle/>
                    <a:p>
                      <a:pPr algn="l" fontAlgn="ctr"/>
                      <a:r>
                        <a:rPr lang="ru-RU" sz="1400" b="1" i="0" u="none" strike="noStrike" dirty="0">
                          <a:solidFill>
                            <a:srgbClr val="000000"/>
                          </a:solidFill>
                          <a:latin typeface="Times New Roman"/>
                        </a:rPr>
                        <a:t>Неналоговые доходы</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26 579,9</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29 </a:t>
                      </a:r>
                      <a:r>
                        <a:rPr lang="ru-RU" sz="1400" b="1" i="0" u="none" strike="noStrike" dirty="0" smtClean="0">
                          <a:solidFill>
                            <a:srgbClr val="000000"/>
                          </a:solidFill>
                          <a:latin typeface="Times New Roman"/>
                        </a:rPr>
                        <a:t>554,7</a:t>
                      </a:r>
                      <a:endParaRPr lang="ru-RU" sz="1400" b="1" i="0" u="none" strike="noStrike" dirty="0">
                        <a:solidFill>
                          <a:srgbClr val="000000"/>
                        </a:solidFill>
                        <a:latin typeface="Times New Roman"/>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19 </a:t>
                      </a:r>
                      <a:r>
                        <a:rPr lang="ru-RU" sz="1400" b="1" i="0" u="none" strike="noStrike" dirty="0" smtClean="0">
                          <a:solidFill>
                            <a:srgbClr val="000000"/>
                          </a:solidFill>
                          <a:latin typeface="Times New Roman"/>
                        </a:rPr>
                        <a:t>033,4</a:t>
                      </a:r>
                      <a:endParaRPr lang="ru-RU" sz="1400" b="1" i="0" u="none" strike="noStrike" dirty="0">
                        <a:solidFill>
                          <a:srgbClr val="000000"/>
                        </a:solidFill>
                        <a:latin typeface="Times New Roman"/>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35 304,0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38 034,6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423751">
                <a:tc>
                  <a:txBody>
                    <a:bodyPr/>
                    <a:lstStyle/>
                    <a:p>
                      <a:pPr algn="l" fontAlgn="t"/>
                      <a:r>
                        <a:rPr lang="ru-RU" sz="1400" b="0" i="0" u="none" strike="noStrike" dirty="0">
                          <a:solidFill>
                            <a:srgbClr val="000000"/>
                          </a:solidFill>
                          <a:latin typeface="Times New Roman"/>
                        </a:rPr>
                        <a:t>Доходы от использования имущества</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5 841,4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5 </a:t>
                      </a:r>
                      <a:r>
                        <a:rPr lang="ru-RU" sz="1400" b="0" i="0" u="none" strike="noStrike" dirty="0" smtClean="0">
                          <a:solidFill>
                            <a:srgbClr val="000000"/>
                          </a:solidFill>
                          <a:latin typeface="Times New Roman"/>
                        </a:rPr>
                        <a:t>440,0</a:t>
                      </a:r>
                      <a:endParaRPr lang="ru-RU" sz="1400" b="0" i="0" u="none" strike="noStrike" dirty="0">
                        <a:solidFill>
                          <a:srgbClr val="000000"/>
                        </a:solidFill>
                        <a:latin typeface="Times New Roman"/>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5 </a:t>
                      </a:r>
                      <a:r>
                        <a:rPr lang="ru-RU" sz="1400" b="0" i="0" u="none" strike="noStrike" dirty="0" smtClean="0">
                          <a:solidFill>
                            <a:srgbClr val="000000"/>
                          </a:solidFill>
                          <a:latin typeface="Times New Roman"/>
                        </a:rPr>
                        <a:t>971,4</a:t>
                      </a:r>
                      <a:endParaRPr lang="ru-RU" sz="1400" b="0" i="0" u="none" strike="noStrike" dirty="0">
                        <a:solidFill>
                          <a:srgbClr val="000000"/>
                        </a:solidFill>
                        <a:latin typeface="Times New Roman"/>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6 079,0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6 139,0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1382">
                <a:tc>
                  <a:txBody>
                    <a:bodyPr/>
                    <a:lstStyle/>
                    <a:p>
                      <a:pPr algn="l" fontAlgn="t"/>
                      <a:r>
                        <a:rPr lang="ru-RU" sz="1400" b="0" i="0" u="none" strike="noStrike" dirty="0">
                          <a:solidFill>
                            <a:srgbClr val="000000"/>
                          </a:solidFill>
                          <a:latin typeface="Times New Roman"/>
                        </a:rPr>
                        <a:t>Платежи при пользовании природными ресурсами</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659,4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797,5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762,0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780,0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810,0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2156">
                <a:tc>
                  <a:txBody>
                    <a:bodyPr/>
                    <a:lstStyle/>
                    <a:p>
                      <a:pPr algn="l" fontAlgn="t"/>
                      <a:r>
                        <a:rPr lang="ru-RU" sz="1400" b="0" i="0" u="none" strike="noStrike" dirty="0">
                          <a:solidFill>
                            <a:srgbClr val="000000"/>
                          </a:solidFill>
                          <a:latin typeface="Times New Roman"/>
                        </a:rPr>
                        <a:t>Доходы от продажи материальных и нематериальных активов</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15 305,8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19 162,9</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12 150,0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28 245,0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30 885,6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9916">
                <a:tc>
                  <a:txBody>
                    <a:bodyPr/>
                    <a:lstStyle/>
                    <a:p>
                      <a:pPr algn="l" fontAlgn="t"/>
                      <a:r>
                        <a:rPr lang="ru-RU" sz="1400" b="0" i="0" u="none" strike="noStrike" dirty="0">
                          <a:solidFill>
                            <a:srgbClr val="000000"/>
                          </a:solidFill>
                          <a:latin typeface="Times New Roman"/>
                        </a:rPr>
                        <a:t>Штрафы, санкции, возмещение ущерба</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4 736,6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smtClean="0">
                          <a:solidFill>
                            <a:srgbClr val="000000"/>
                          </a:solidFill>
                          <a:latin typeface="Times New Roman"/>
                        </a:rPr>
                        <a:t>4 154,3</a:t>
                      </a:r>
                      <a:endParaRPr lang="ru-RU" sz="1400" b="0" i="0" u="none" strike="noStrike" dirty="0">
                        <a:solidFill>
                          <a:srgbClr val="000000"/>
                        </a:solidFill>
                        <a:latin typeface="Times New Roman"/>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150,0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200,0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200,0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9916">
                <a:tc>
                  <a:txBody>
                    <a:bodyPr/>
                    <a:lstStyle/>
                    <a:p>
                      <a:pPr algn="l" fontAlgn="t"/>
                      <a:r>
                        <a:rPr lang="ru-RU" sz="1400" b="0" i="0" u="none" strike="noStrike" dirty="0">
                          <a:solidFill>
                            <a:srgbClr val="000000"/>
                          </a:solidFill>
                          <a:latin typeface="Times New Roman"/>
                        </a:rPr>
                        <a:t>Прочие неналоговые доходы</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36,7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00034" y="428604"/>
            <a:ext cx="828680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2020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428596" y="1285860"/>
          <a:ext cx="8496979"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48131" name="Rectangle 3"/>
          <p:cNvSpPr>
            <a:spLocks noChangeArrowheads="1"/>
          </p:cNvSpPr>
          <p:nvPr/>
        </p:nvSpPr>
        <p:spPr bwMode="auto">
          <a:xfrm>
            <a:off x="457200" y="5799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576147" y="1268760"/>
          <a:ext cx="7991706" cy="511256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929058" y="285729"/>
            <a:ext cx="4786346" cy="2603981"/>
          </a:xfrm>
          <a:prstGeom prst="rect">
            <a:avLst/>
          </a:prstGeom>
          <a:noFill/>
          <a:ln w="9525">
            <a:noFill/>
            <a:miter lim="800000"/>
            <a:headEnd/>
            <a:tailEnd/>
          </a:ln>
          <a:effectLst/>
        </p:spPr>
        <p:txBody>
          <a:bodyPr vert="horz" wrap="square" lIns="91440" tIns="360249" rIns="612582" bIns="450708"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Обращение к                            жителям Пугачевского муниципального района</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lang="ru-RU" sz="2600" b="1" dirty="0" smtClean="0">
              <a:latin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5361" name="Рисунок 4" descr="http://pugachev-adm.ru/wp-content/uploads/2015/03/Sadchikov.jpg"/>
          <p:cNvPicPr>
            <a:picLocks noChangeAspect="1" noChangeArrowheads="1"/>
          </p:cNvPicPr>
          <p:nvPr/>
        </p:nvPicPr>
        <p:blipFill>
          <a:blip r:embed="rId3" cstate="print"/>
          <a:srcRect/>
          <a:stretch>
            <a:fillRect/>
          </a:stretch>
        </p:blipFill>
        <p:spPr bwMode="auto">
          <a:xfrm>
            <a:off x="214282" y="142852"/>
            <a:ext cx="3344863" cy="2644775"/>
          </a:xfrm>
          <a:prstGeom prst="rect">
            <a:avLst/>
          </a:prstGeom>
          <a:noFill/>
        </p:spPr>
      </p:pic>
      <p:sp>
        <p:nvSpPr>
          <p:cNvPr id="15363" name="Rectangle 3"/>
          <p:cNvSpPr>
            <a:spLocks noChangeArrowheads="1"/>
          </p:cNvSpPr>
          <p:nvPr/>
        </p:nvSpPr>
        <p:spPr bwMode="auto">
          <a:xfrm>
            <a:off x="214282" y="2928934"/>
            <a:ext cx="8715436" cy="34470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Уважаемые жители и гости Пугачевского </a:t>
            </a:r>
            <a:r>
              <a:rPr lang="ru-RU" sz="2000" b="1" dirty="0" smtClean="0">
                <a:latin typeface="Times New Roman" pitchFamily="18" charset="0"/>
                <a:ea typeface="Times New Roman" pitchFamily="18" charset="0"/>
                <a:cs typeface="Times New Roman" pitchFamily="18" charset="0"/>
              </a:rPr>
              <a:t>района!</a:t>
            </a:r>
          </a:p>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algn="just" fontAlgn="base">
              <a:spcBef>
                <a:spcPct val="0"/>
              </a:spcBef>
              <a:spcAft>
                <a:spcPct val="0"/>
              </a:spcAft>
              <a:tabLst>
                <a:tab pos="1036638" algn="l"/>
              </a:tabLst>
            </a:pPr>
            <a:r>
              <a:rPr lang="ru-RU" sz="2000" dirty="0" smtClean="0">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effectLst/>
                <a:latin typeface="Times New Roman" pitchFamily="18" charset="0"/>
                <a:ea typeface="Times New Roman" pitchFamily="18" charset="0"/>
                <a:cs typeface="Times New Roman" pitchFamily="18" charset="0"/>
              </a:rPr>
              <a:t>Обращаем Ваше внимание на то, что бюджет для граждан на 2020 год и на плановый период 2021 и 2022 годов составлен</a:t>
            </a:r>
            <a:r>
              <a:rPr kumimoji="0" lang="ru-RU" sz="2000" b="0" i="0" u="none" strike="noStrike" cap="none" normalizeH="0" dirty="0" smtClean="0">
                <a:ln>
                  <a:noFill/>
                </a:ln>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effectLst/>
                <a:latin typeface="Times New Roman" pitchFamily="18" charset="0"/>
                <a:ea typeface="Times New Roman" pitchFamily="18" charset="0"/>
                <a:cs typeface="Times New Roman" pitchFamily="18" charset="0"/>
              </a:rPr>
              <a:t>на</a:t>
            </a:r>
            <a:r>
              <a:rPr kumimoji="0" lang="ru-RU" sz="2000" b="0" i="0" u="none" strike="noStrike" cap="none" normalizeH="0" dirty="0" smtClean="0">
                <a:ln>
                  <a:noFill/>
                </a:ln>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effectLst/>
                <a:latin typeface="Times New Roman" pitchFamily="18" charset="0"/>
                <a:ea typeface="Times New Roman" pitchFamily="18" charset="0"/>
                <a:cs typeface="Times New Roman" pitchFamily="18" charset="0"/>
              </a:rPr>
              <a:t>основании решения  Собрания Пугачевского муниципального  района Саратовской области от 25 декабря 2019 года № 228 «О бюджете  Пугачевского муниципального района  на  2020 год и на плановый период 2021 и 2022 годов». С данным решением можно ознакомиться </a:t>
            </a:r>
            <a:r>
              <a:rPr lang="ru-RU" sz="2000" dirty="0" smtClean="0">
                <a:latin typeface="Times New Roman" pitchFamily="18" charset="0"/>
                <a:cs typeface="Times New Roman" pitchFamily="18" charset="0"/>
              </a:rPr>
              <a:t>на официальном сайте Администрации Пугачевского муниципального района Саратовской области (http://pugachev-adm.ru).</a:t>
            </a:r>
          </a:p>
          <a:p>
            <a:pPr marL="0" marR="0" lvl="0" indent="0" algn="just" defTabSz="914400" rtl="0" eaLnBrk="1" fontAlgn="base" latinLnBrk="0" hangingPunct="1">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28596" y="428604"/>
            <a:ext cx="835824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2021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500035" y="1428736"/>
          <a:ext cx="8286808" cy="5220063"/>
        </p:xfrm>
        <a:graphic>
          <a:graphicData uri="http://schemas.openxmlformats.org/drawingml/2006/chart">
            <c:chart xmlns:c="http://schemas.openxmlformats.org/drawingml/2006/chart" xmlns:r="http://schemas.openxmlformats.org/officeDocument/2006/relationships" r:id="rId2"/>
          </a:graphicData>
        </a:graphic>
      </p:graphicFrame>
      <p:sp>
        <p:nvSpPr>
          <p:cNvPr id="47107" name="Rectangle 3"/>
          <p:cNvSpPr>
            <a:spLocks noChangeArrowheads="1"/>
          </p:cNvSpPr>
          <p:nvPr/>
        </p:nvSpPr>
        <p:spPr bwMode="auto">
          <a:xfrm>
            <a:off x="457200" y="5684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529682" y="1310268"/>
          <a:ext cx="8084635" cy="519056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00034" y="500042"/>
            <a:ext cx="82868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2022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3" name="Rectangle 3"/>
          <p:cNvSpPr>
            <a:spLocks noChangeArrowheads="1"/>
          </p:cNvSpPr>
          <p:nvPr/>
        </p:nvSpPr>
        <p:spPr bwMode="auto">
          <a:xfrm>
            <a:off x="45720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343828" y="1017548"/>
          <a:ext cx="8456343" cy="536377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57158" y="214290"/>
            <a:ext cx="8501122" cy="20774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Безвозмездные поступления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Безвозмездные перечисления из вышестоящих бюджетов поступают в бюджет района в виде дотаций, которые не имеют целевой направленности, субсидий, предполагающих софинансирование из бюджета района и субвенций, которые расходуются по целевому назначению. Поступление безвозмездных перечислений отражено в таблице:   </a:t>
            </a:r>
          </a:p>
          <a:p>
            <a:pPr marL="0" marR="0" lvl="0" indent="450850" algn="r" defTabSz="914400" rtl="0" eaLnBrk="0" fontAlgn="base" latinLnBrk="0" hangingPunct="0">
              <a:lnSpc>
                <a:spcPct val="100000"/>
              </a:lnSpc>
              <a:spcBef>
                <a:spcPct val="0"/>
              </a:spcBef>
              <a:spcAft>
                <a:spcPct val="0"/>
              </a:spcAft>
              <a:buClrTx/>
              <a:buSzTx/>
              <a:buFontTx/>
              <a:buNone/>
              <a:tabLst/>
            </a:pPr>
            <a:r>
              <a:rPr lang="ru-RU" sz="1200" dirty="0" smtClean="0">
                <a:latin typeface="Times New Roman" pitchFamily="18" charset="0"/>
                <a:cs typeface="Times New Roman" pitchFamily="18" charset="0"/>
              </a:rPr>
              <a:t>тыс. руб</a:t>
            </a:r>
            <a:r>
              <a:rPr lang="ru-RU" sz="1600" dirty="0" smtClean="0">
                <a:latin typeface="Times New Roman" pitchFamily="18" charset="0"/>
                <a:cs typeface="Times New Roman" pitchFamily="18" charset="0"/>
              </a:rPr>
              <a:t>.</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428596" y="5143512"/>
            <a:ext cx="8501122" cy="369332"/>
          </a:xfrm>
          <a:prstGeom prst="rect">
            <a:avLst/>
          </a:prstGeom>
        </p:spPr>
        <p:txBody>
          <a:bodyPr wrap="square">
            <a:spAutoFit/>
          </a:bodyPr>
          <a:lstStyle/>
          <a:p>
            <a:pPr lvl="0" indent="450850" algn="ctr"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Объем доходов местного бюджета в расчете на 1 жителя  составляет:</a:t>
            </a:r>
            <a:endParaRPr lang="ru-RU" sz="2000" dirty="0" smtClean="0">
              <a:latin typeface="Times New Roman" pitchFamily="18" charset="0"/>
              <a:cs typeface="Times New Roman" pitchFamily="18" charset="0"/>
            </a:endParaRPr>
          </a:p>
        </p:txBody>
      </p:sp>
      <p:graphicFrame>
        <p:nvGraphicFramePr>
          <p:cNvPr id="6" name="Диаграмма 5"/>
          <p:cNvGraphicFramePr/>
          <p:nvPr/>
        </p:nvGraphicFramePr>
        <p:xfrm>
          <a:off x="467544" y="2276873"/>
          <a:ext cx="8280920" cy="27363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Таблица 6"/>
          <p:cNvGraphicFramePr>
            <a:graphicFrameLocks noGrp="1"/>
          </p:cNvGraphicFramePr>
          <p:nvPr/>
        </p:nvGraphicFramePr>
        <p:xfrm>
          <a:off x="1071538" y="5500702"/>
          <a:ext cx="7560842" cy="714380"/>
        </p:xfrm>
        <a:graphic>
          <a:graphicData uri="http://schemas.openxmlformats.org/drawingml/2006/table">
            <a:tbl>
              <a:tblPr/>
              <a:tblGrid>
                <a:gridCol w="3032212"/>
                <a:gridCol w="905726"/>
                <a:gridCol w="905726"/>
                <a:gridCol w="905726"/>
                <a:gridCol w="905726"/>
                <a:gridCol w="905726"/>
              </a:tblGrid>
              <a:tr h="165100">
                <a:tc>
                  <a:txBody>
                    <a:bodyPr/>
                    <a:lstStyle/>
                    <a:p>
                      <a:pPr algn="ctr" fontAlgn="ctr"/>
                      <a:r>
                        <a:rPr lang="ru-RU" sz="1000" b="1"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2018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2019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2020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2021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2022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63528">
                <a:tc>
                  <a:txBody>
                    <a:bodyPr/>
                    <a:lstStyle/>
                    <a:p>
                      <a:pPr algn="l" fontAlgn="b"/>
                      <a:r>
                        <a:rPr lang="ru-RU" sz="1050" b="0" i="0" u="none" strike="noStrike" dirty="0">
                          <a:solidFill>
                            <a:srgbClr val="000000"/>
                          </a:solidFill>
                          <a:latin typeface="Times New Roman"/>
                        </a:rPr>
                        <a:t>количество жителей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58 </a:t>
                      </a:r>
                      <a:r>
                        <a:rPr lang="ru-RU" sz="1050" b="0" i="0" u="none" strike="noStrike" dirty="0" smtClean="0">
                          <a:solidFill>
                            <a:srgbClr val="000000"/>
                          </a:solidFill>
                          <a:latin typeface="Times New Roman"/>
                        </a:rPr>
                        <a:t>749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a:t>
                      </a:r>
                      <a:r>
                        <a:rPr lang="ru-RU" sz="1050" b="0" i="0" u="none" strike="noStrike" dirty="0" smtClean="0">
                          <a:solidFill>
                            <a:srgbClr val="000000"/>
                          </a:solidFill>
                          <a:latin typeface="Times New Roman"/>
                        </a:rPr>
                        <a:t>58 223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a:t>
                      </a:r>
                      <a:r>
                        <a:rPr lang="ru-RU" sz="1050" b="0" i="0" u="none" strike="noStrike" dirty="0" smtClean="0">
                          <a:solidFill>
                            <a:srgbClr val="000000"/>
                          </a:solidFill>
                          <a:latin typeface="Times New Roman"/>
                        </a:rPr>
                        <a:t>57 932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a:t>
                      </a:r>
                      <a:r>
                        <a:rPr lang="ru-RU" sz="1050" b="0" i="0" u="none" strike="noStrike" dirty="0" smtClean="0">
                          <a:solidFill>
                            <a:srgbClr val="000000"/>
                          </a:solidFill>
                          <a:latin typeface="Times New Roman"/>
                        </a:rPr>
                        <a:t>57 642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a:t>
                      </a:r>
                      <a:r>
                        <a:rPr lang="ru-RU" sz="1050" b="0" i="0" u="none" strike="noStrike" dirty="0" smtClean="0">
                          <a:solidFill>
                            <a:srgbClr val="000000"/>
                          </a:solidFill>
                          <a:latin typeface="Times New Roman"/>
                        </a:rPr>
                        <a:t>57 354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85752">
                <a:tc>
                  <a:txBody>
                    <a:bodyPr/>
                    <a:lstStyle/>
                    <a:p>
                      <a:pPr algn="l" fontAlgn="b"/>
                      <a:r>
                        <a:rPr lang="ru-RU" sz="1050" b="0" i="0" u="none" strike="noStrike" dirty="0">
                          <a:solidFill>
                            <a:srgbClr val="000000"/>
                          </a:solidFill>
                          <a:latin typeface="Times New Roman"/>
                        </a:rPr>
                        <a:t>Объем доходов на 1 жителя в год (рублей)</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16 </a:t>
                      </a:r>
                      <a:r>
                        <a:rPr lang="ru-RU" sz="1050" b="0" i="0" u="none" strike="noStrike" dirty="0" smtClean="0">
                          <a:solidFill>
                            <a:srgbClr val="000000"/>
                          </a:solidFill>
                          <a:latin typeface="Times New Roman"/>
                        </a:rPr>
                        <a:t>286,2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18 </a:t>
                      </a:r>
                      <a:r>
                        <a:rPr lang="ru-RU" sz="1050" b="0" i="0" u="none" strike="noStrike" dirty="0" smtClean="0">
                          <a:solidFill>
                            <a:srgbClr val="000000"/>
                          </a:solidFill>
                          <a:latin typeface="Times New Roman"/>
                        </a:rPr>
                        <a:t>202,6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16 </a:t>
                      </a:r>
                      <a:r>
                        <a:rPr lang="ru-RU" sz="1050" b="0" i="0" u="none" strike="noStrike" dirty="0" smtClean="0">
                          <a:solidFill>
                            <a:srgbClr val="000000"/>
                          </a:solidFill>
                          <a:latin typeface="Times New Roman"/>
                        </a:rPr>
                        <a:t>652,4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16 </a:t>
                      </a:r>
                      <a:r>
                        <a:rPr lang="ru-RU" sz="1050" b="0" i="0" u="none" strike="noStrike" dirty="0" smtClean="0">
                          <a:solidFill>
                            <a:srgbClr val="000000"/>
                          </a:solidFill>
                          <a:latin typeface="Times New Roman"/>
                        </a:rPr>
                        <a:t>391,5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17 </a:t>
                      </a:r>
                      <a:r>
                        <a:rPr lang="ru-RU" sz="1050" b="0" i="0" u="none" strike="noStrike" dirty="0" smtClean="0">
                          <a:solidFill>
                            <a:srgbClr val="000000"/>
                          </a:solidFill>
                          <a:latin typeface="Times New Roman"/>
                        </a:rPr>
                        <a:t>512,2   </a:t>
                      </a:r>
                      <a:endParaRPr lang="ru-RU" sz="1050" b="0" i="0" u="none" strike="noStrike" dirty="0">
                        <a:solidFill>
                          <a:srgbClr val="000000"/>
                        </a:solidFill>
                        <a:latin typeface="Times New Roman"/>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Прямоугольник 37891"/>
          <p:cNvSpPr>
            <a:spLocks noChangeArrowheads="1"/>
          </p:cNvSpPr>
          <p:nvPr/>
        </p:nvSpPr>
        <p:spPr bwMode="auto">
          <a:xfrm>
            <a:off x="1122363" y="285728"/>
            <a:ext cx="7096125" cy="83981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мероприятия </a:t>
            </a:r>
            <a:b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 мобилизации доходов бюджета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9" name="Прямоугольник 37893"/>
          <p:cNvSpPr>
            <a:spLocks noChangeArrowheads="1"/>
          </p:cNvSpPr>
          <p:nvPr/>
        </p:nvSpPr>
        <p:spPr bwMode="auto">
          <a:xfrm>
            <a:off x="3286116" y="2714620"/>
            <a:ext cx="2357454" cy="2286016"/>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44037" name="Овальная выноска 37895"/>
          <p:cNvSpPr>
            <a:spLocks noChangeArrowheads="1"/>
          </p:cNvSpPr>
          <p:nvPr/>
        </p:nvSpPr>
        <p:spPr bwMode="auto">
          <a:xfrm>
            <a:off x="285720" y="3643314"/>
            <a:ext cx="2606713" cy="2320925"/>
          </a:xfrm>
          <a:prstGeom prst="wedgeEllipseCallout">
            <a:avLst>
              <a:gd name="adj1" fmla="val 61713"/>
              <a:gd name="adj2" fmla="val -13412"/>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муниципальной межведомственной комиссии по работе с владельцами вновь возведенных (реконструированных) строений, помещений и сооружений, уклоняющимися от регистрации принадлежащего им недвижимого имущества.</a:t>
            </a:r>
            <a:endParaRPr kumimoji="0" lang="ru-RU"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5" name="Овальная выноска 37898"/>
          <p:cNvSpPr>
            <a:spLocks noChangeArrowheads="1"/>
          </p:cNvSpPr>
          <p:nvPr/>
        </p:nvSpPr>
        <p:spPr bwMode="auto">
          <a:xfrm>
            <a:off x="2643174" y="5214950"/>
            <a:ext cx="2501900" cy="1495425"/>
          </a:xfrm>
          <a:prstGeom prst="wedgeEllipseCallout">
            <a:avLst>
              <a:gd name="adj1" fmla="val 32481"/>
              <a:gd name="adj2" fmla="val -6120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направленных на снижение недоимки по налоговым платежам</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Овальная выноска 37902"/>
          <p:cNvSpPr>
            <a:spLocks noChangeArrowheads="1"/>
          </p:cNvSpPr>
          <p:nvPr/>
        </p:nvSpPr>
        <p:spPr bwMode="auto">
          <a:xfrm>
            <a:off x="5715008" y="4500570"/>
            <a:ext cx="2714644" cy="2157430"/>
          </a:xfrm>
          <a:prstGeom prst="wedgeEllipseCallout">
            <a:avLst>
              <a:gd name="adj1" fmla="val -53491"/>
              <a:gd name="adj2" fmla="val -6457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Организация работы по информированию граждан о сроках уплаты налогов</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2" name="Rectangle 10"/>
          <p:cNvSpPr>
            <a:spLocks noChangeArrowheads="1"/>
          </p:cNvSpPr>
          <p:nvPr/>
        </p:nvSpPr>
        <p:spPr bwMode="auto">
          <a:xfrm>
            <a:off x="214282" y="14285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4" name="Rectangle 12"/>
          <p:cNvSpPr>
            <a:spLocks noChangeArrowheads="1"/>
          </p:cNvSpPr>
          <p:nvPr/>
        </p:nvSpPr>
        <p:spPr bwMode="auto">
          <a:xfrm>
            <a:off x="457200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44048" name="Rectangle 16"/>
          <p:cNvSpPr>
            <a:spLocks noChangeArrowheads="1"/>
          </p:cNvSpPr>
          <p:nvPr/>
        </p:nvSpPr>
        <p:spPr bwMode="auto">
          <a:xfrm>
            <a:off x="0" y="3238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51" name="Rectangle 19"/>
          <p:cNvSpPr>
            <a:spLocks noChangeArrowheads="1"/>
          </p:cNvSpPr>
          <p:nvPr/>
        </p:nvSpPr>
        <p:spPr bwMode="auto">
          <a:xfrm>
            <a:off x="0" y="3695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44052" name="Rectangle 20"/>
          <p:cNvSpPr>
            <a:spLocks noChangeArrowheads="1"/>
          </p:cNvSpPr>
          <p:nvPr/>
        </p:nvSpPr>
        <p:spPr bwMode="auto">
          <a:xfrm>
            <a:off x="0" y="478632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Picture 8"/>
          <p:cNvPicPr>
            <a:picLocks noChangeAspect="1" noChangeArrowheads="1"/>
          </p:cNvPicPr>
          <p:nvPr/>
        </p:nvPicPr>
        <p:blipFill>
          <a:blip r:embed="rId2" cstate="print"/>
          <a:srcRect/>
          <a:stretch>
            <a:fillRect/>
          </a:stretch>
        </p:blipFill>
        <p:spPr bwMode="auto">
          <a:xfrm>
            <a:off x="3357554" y="2857496"/>
            <a:ext cx="2214579" cy="2071702"/>
          </a:xfrm>
          <a:prstGeom prst="rect">
            <a:avLst/>
          </a:prstGeom>
          <a:noFill/>
        </p:spPr>
      </p:pic>
      <p:sp>
        <p:nvSpPr>
          <p:cNvPr id="44036" name="Овальная выноска 37897"/>
          <p:cNvSpPr>
            <a:spLocks noChangeArrowheads="1"/>
          </p:cNvSpPr>
          <p:nvPr/>
        </p:nvSpPr>
        <p:spPr bwMode="auto">
          <a:xfrm>
            <a:off x="6072198" y="1357298"/>
            <a:ext cx="2714644" cy="2428892"/>
          </a:xfrm>
          <a:prstGeom prst="wedgeEllipseCallout">
            <a:avLst>
              <a:gd name="adj1" fmla="val -68569"/>
              <a:gd name="adj2" fmla="val 52713"/>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endParaRPr lang="ru-RU" sz="1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администраторами доходов районного бюджета, направленная на повышение качества администрирования доходных источников, повышение уровня ответственности за выполнение прогнозных показателей, снижение недоимки по администрируемым платежам</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8" name="Овальная выноска 37894"/>
          <p:cNvSpPr>
            <a:spLocks noChangeArrowheads="1"/>
          </p:cNvSpPr>
          <p:nvPr/>
        </p:nvSpPr>
        <p:spPr bwMode="auto">
          <a:xfrm>
            <a:off x="500034" y="1428736"/>
            <a:ext cx="2689221" cy="1784351"/>
          </a:xfrm>
          <a:prstGeom prst="wedgeEllipseCallout">
            <a:avLst>
              <a:gd name="adj1" fmla="val 59648"/>
              <a:gd name="adj2" fmla="val 77958"/>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sz="11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организациями, выплачивающими заработную плату работникам ниже прожиточного минимума и использующими «конвертные» зарплатные схемы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3" name="Picture 16"/>
          <p:cNvPicPr>
            <a:picLocks noChangeAspect="1" noChangeArrowheads="1"/>
          </p:cNvPicPr>
          <p:nvPr/>
        </p:nvPicPr>
        <p:blipFill>
          <a:blip r:embed="rId3" cstate="print"/>
          <a:srcRect/>
          <a:stretch>
            <a:fillRect/>
          </a:stretch>
        </p:blipFill>
        <p:spPr bwMode="auto">
          <a:xfrm>
            <a:off x="4857752" y="4786322"/>
            <a:ext cx="884238" cy="65563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8596" y="642918"/>
            <a:ext cx="8429684" cy="60379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бюджете района  расходы  запланированы в следующем объеме: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2020 год  -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964 705,7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a:t>
            </a:r>
            <a:r>
              <a:rPr lang="ru-RU" sz="1500" b="1" dirty="0" smtClean="0">
                <a:latin typeface="Times New Roman" pitchFamily="18" charset="0"/>
                <a:ea typeface="Times New Roman" pitchFamily="18" charset="0"/>
                <a:cs typeface="Times New Roman" pitchFamily="18" charset="0"/>
              </a:rPr>
              <a:t>902 990,4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a:t>
            </a:r>
            <a:r>
              <a:rPr lang="ru-RU" sz="1500" b="1" dirty="0" smtClean="0">
                <a:latin typeface="Times New Roman" pitchFamily="18" charset="0"/>
                <a:ea typeface="Times New Roman" pitchFamily="18" charset="0"/>
                <a:cs typeface="Times New Roman" pitchFamily="18" charset="0"/>
              </a:rPr>
              <a:t>977 397,6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формировании расходов районного бюджета на 2020-2022 годы учтены следующие особенности: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Расходы районного бюджета на выплату заработной платы отдельным категориям работников муниципальных учреждений, установленных Указами Президента Российской Федерации от 7 мая 2012 года, рассчитываются на основании соотношений установленных в «дорожных картах» к прогнозной средней заработной плате по области в целом.</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К отдельным категориям работников муниципальных учреждений, установленных Указами, относятся: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дошкольных 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общеобразовательных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учреждений дополнительного образования;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образовательных, медицинских организаций или организаций, оказывающих социальные услуги детям-сиротам и детям, оставшимся без попечения родителей;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работники культуры.</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2. Планирование расходов на осуществление страховых взносов на обязательное пенсионное страхование, обязательное социальное страхование на случай временной нетрудоспособности и в связи материнством, обязательное медицинское страхование осуществляется в 2020-2022 году в размере 30,2% от суммы расходов на заработную плату.</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Планирование расходов на выплату заработной платы работникам муниципальных учреждений, работникам, осуществляющих техническое обеспечение деятельности органов местного самоуправления осуществляется с учетом увеличения с 1 января 2020 года МРОТ до 12130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011" name="Rectangle 3"/>
          <p:cNvSpPr>
            <a:spLocks noChangeArrowheads="1"/>
          </p:cNvSpPr>
          <p:nvPr/>
        </p:nvSpPr>
        <p:spPr bwMode="auto">
          <a:xfrm>
            <a:off x="357158" y="142852"/>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Расходы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000240"/>
          <a:ext cx="8501122" cy="4539862"/>
        </p:xfrm>
        <a:graphic>
          <a:graphicData uri="http://schemas.openxmlformats.org/drawingml/2006/table">
            <a:tbl>
              <a:tblPr/>
              <a:tblGrid>
                <a:gridCol w="477807"/>
                <a:gridCol w="593763"/>
                <a:gridCol w="2571768"/>
                <a:gridCol w="1000132"/>
                <a:gridCol w="1000132"/>
                <a:gridCol w="928694"/>
                <a:gridCol w="1000132"/>
                <a:gridCol w="928694"/>
              </a:tblGrid>
              <a:tr h="500066">
                <a:tc>
                  <a:txBody>
                    <a:bodyPr/>
                    <a:lstStyle/>
                    <a:p>
                      <a:pPr indent="-90170" algn="ctr">
                        <a:lnSpc>
                          <a:spcPct val="150000"/>
                        </a:lnSpc>
                        <a:spcAft>
                          <a:spcPts val="0"/>
                        </a:spcAft>
                      </a:pPr>
                      <a:r>
                        <a:rPr lang="ru-RU" sz="1050" b="1" dirty="0">
                          <a:latin typeface="Times New Roman"/>
                          <a:ea typeface="Times New Roman"/>
                        </a:rPr>
                        <a:t>Раз</a:t>
                      </a:r>
                      <a:endParaRPr lang="ru-RU" sz="1050" dirty="0">
                        <a:latin typeface="Times New Roman"/>
                        <a:ea typeface="Times New Roman"/>
                      </a:endParaRPr>
                    </a:p>
                    <a:p>
                      <a:pPr indent="-90170" algn="ctr">
                        <a:lnSpc>
                          <a:spcPct val="150000"/>
                        </a:lnSpc>
                        <a:spcAft>
                          <a:spcPts val="0"/>
                        </a:spcAft>
                      </a:pPr>
                      <a:r>
                        <a:rPr lang="ru-RU" sz="1050" b="1" dirty="0">
                          <a:latin typeface="Times New Roman"/>
                          <a:ea typeface="Times New Roman"/>
                        </a:rPr>
                        <a:t>дел</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050" b="1" dirty="0" smtClean="0">
                          <a:latin typeface="Times New Roman"/>
                          <a:ea typeface="Times New Roman"/>
                        </a:rPr>
                        <a:t>Под</a:t>
                      </a:r>
                      <a:endParaRPr lang="ru-RU" sz="1050" dirty="0" smtClean="0">
                        <a:latin typeface="Times New Roman"/>
                        <a:ea typeface="Times New Roman"/>
                      </a:endParaRPr>
                    </a:p>
                    <a:p>
                      <a:pPr indent="21590" algn="ctr">
                        <a:lnSpc>
                          <a:spcPct val="150000"/>
                        </a:lnSpc>
                        <a:spcAft>
                          <a:spcPts val="0"/>
                        </a:spcAft>
                      </a:pPr>
                      <a:r>
                        <a:rPr lang="ru-RU" sz="1050" b="1" dirty="0" smtClean="0">
                          <a:latin typeface="Times New Roman"/>
                          <a:ea typeface="Times New Roman"/>
                        </a:rPr>
                        <a:t>раздел</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050" b="1" dirty="0">
                          <a:latin typeface="Times New Roman"/>
                          <a:ea typeface="Times New Roman"/>
                        </a:rPr>
                        <a:t>Наименование расходов</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050" b="1" dirty="0">
                          <a:latin typeface="Times New Roman"/>
                          <a:ea typeface="Times New Roman"/>
                        </a:rPr>
                        <a:t>Отчет </a:t>
                      </a:r>
                      <a:endParaRPr lang="ru-RU" sz="1050" dirty="0">
                        <a:latin typeface="Times New Roman"/>
                        <a:ea typeface="Times New Roman"/>
                      </a:endParaRPr>
                    </a:p>
                    <a:p>
                      <a:pPr indent="0" algn="ctr">
                        <a:lnSpc>
                          <a:spcPct val="150000"/>
                        </a:lnSpc>
                        <a:spcAft>
                          <a:spcPts val="0"/>
                        </a:spcAft>
                      </a:pPr>
                      <a:r>
                        <a:rPr lang="ru-RU" sz="1050" b="1" dirty="0" smtClean="0">
                          <a:latin typeface="Times New Roman"/>
                          <a:ea typeface="Times New Roman"/>
                        </a:rPr>
                        <a:t>2018 </a:t>
                      </a:r>
                      <a:r>
                        <a:rPr lang="ru-RU" sz="1050" b="1" dirty="0">
                          <a:latin typeface="Times New Roman"/>
                          <a:ea typeface="Times New Roman"/>
                        </a:rPr>
                        <a:t>года</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a:latin typeface="Times New Roman"/>
                          <a:ea typeface="Times New Roman"/>
                        </a:rPr>
                        <a:t>Оценка            </a:t>
                      </a:r>
                      <a:r>
                        <a:rPr lang="ru-RU" sz="1050" b="1" dirty="0" smtClean="0">
                          <a:latin typeface="Times New Roman"/>
                          <a:ea typeface="Times New Roman"/>
                        </a:rPr>
                        <a:t>2019 </a:t>
                      </a:r>
                      <a:r>
                        <a:rPr lang="ru-RU" sz="1050" b="1" dirty="0">
                          <a:latin typeface="Times New Roman"/>
                          <a:ea typeface="Times New Roman"/>
                        </a:rPr>
                        <a:t>года </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a:latin typeface="Times New Roman"/>
                          <a:ea typeface="Times New Roman"/>
                        </a:rPr>
                        <a:t>План на </a:t>
                      </a:r>
                      <a:r>
                        <a:rPr lang="ru-RU" sz="1050" b="1" dirty="0" smtClean="0">
                          <a:latin typeface="Times New Roman"/>
                          <a:ea typeface="Times New Roman"/>
                        </a:rPr>
                        <a:t>2020 </a:t>
                      </a:r>
                      <a:r>
                        <a:rPr lang="ru-RU" sz="1050" b="1" dirty="0">
                          <a:latin typeface="Times New Roman"/>
                          <a:ea typeface="Times New Roman"/>
                        </a:rPr>
                        <a:t>год</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a:latin typeface="Times New Roman"/>
                          <a:ea typeface="Times New Roman"/>
                        </a:rPr>
                        <a:t>План на </a:t>
                      </a:r>
                      <a:r>
                        <a:rPr lang="ru-RU" sz="1050" b="1" dirty="0" smtClean="0">
                          <a:latin typeface="Times New Roman"/>
                          <a:ea typeface="Times New Roman"/>
                        </a:rPr>
                        <a:t>2021 год*</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План </a:t>
                      </a:r>
                      <a:r>
                        <a:rPr lang="ru-RU" sz="1050" b="1" dirty="0">
                          <a:latin typeface="Times New Roman"/>
                          <a:ea typeface="Times New Roman"/>
                        </a:rPr>
                        <a:t>на </a:t>
                      </a:r>
                      <a:r>
                        <a:rPr lang="ru-RU" sz="1050" b="1" dirty="0" smtClean="0">
                          <a:latin typeface="Times New Roman"/>
                          <a:ea typeface="Times New Roman"/>
                        </a:rPr>
                        <a:t>2022 год*</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5877">
                <a:tc>
                  <a:txBody>
                    <a:bodyPr/>
                    <a:lstStyle/>
                    <a:p>
                      <a:pPr indent="450215" algn="ctr">
                        <a:lnSpc>
                          <a:spcPct val="150000"/>
                        </a:lnSpc>
                        <a:spcAft>
                          <a:spcPts val="0"/>
                        </a:spcAft>
                      </a:pPr>
                      <a:r>
                        <a:rPr lang="ru-RU" sz="1050" b="1" dirty="0" smtClean="0">
                          <a:latin typeface="Times New Roman"/>
                          <a:ea typeface="Times New Roman"/>
                        </a:rPr>
                        <a:t>001</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050" b="1" dirty="0">
                          <a:latin typeface="Times New Roman"/>
                          <a:ea typeface="Times New Roman"/>
                        </a:rPr>
                        <a:t>Общегосударственные </a:t>
                      </a:r>
                      <a:endParaRPr lang="ru-RU" sz="1050" dirty="0">
                        <a:latin typeface="Times New Roman"/>
                        <a:ea typeface="Times New Roman"/>
                      </a:endParaRPr>
                    </a:p>
                    <a:p>
                      <a:pPr indent="0" algn="l">
                        <a:lnSpc>
                          <a:spcPct val="150000"/>
                        </a:lnSpc>
                        <a:spcAft>
                          <a:spcPts val="0"/>
                        </a:spcAft>
                      </a:pPr>
                      <a:r>
                        <a:rPr lang="ru-RU" sz="1050" b="1" dirty="0">
                          <a:latin typeface="Times New Roman"/>
                          <a:ea typeface="Times New Roman"/>
                        </a:rPr>
                        <a:t>вопросы</a:t>
                      </a:r>
                      <a:endParaRPr lang="ru-RU" sz="1050" dirty="0">
                        <a:latin typeface="Times New Roman"/>
                        <a:ea typeface="Times New Roman"/>
                      </a:endParaRPr>
                    </a:p>
                  </a:txBody>
                  <a:tcPr marL="32426" marR="324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50 679,1</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tabLst>
                          <a:tab pos="368300" algn="l"/>
                          <a:tab pos="741680" algn="ctr"/>
                        </a:tabLst>
                      </a:pPr>
                      <a:r>
                        <a:rPr lang="ru-RU" sz="1050" b="1" dirty="0" smtClean="0">
                          <a:latin typeface="Times New Roman"/>
                          <a:ea typeface="Times New Roman"/>
                        </a:rPr>
                        <a:t>62 089,5</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58 944,3</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56 751,7</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58 564,5</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786529">
                <a:tc>
                  <a:txBody>
                    <a:bodyPr/>
                    <a:lstStyle/>
                    <a:p>
                      <a:pPr indent="450215" algn="ctr">
                        <a:lnSpc>
                          <a:spcPct val="150000"/>
                        </a:lnSpc>
                        <a:spcAft>
                          <a:spcPts val="0"/>
                        </a:spcAft>
                      </a:pPr>
                      <a:r>
                        <a:rPr lang="ru-RU" sz="1050" b="1" dirty="0" smtClean="0">
                          <a:latin typeface="Times New Roman"/>
                          <a:ea typeface="Times New Roman"/>
                        </a:rPr>
                        <a:t>0</a:t>
                      </a:r>
                      <a:r>
                        <a:rPr lang="ru-RU" sz="1050" b="0" dirty="0" smtClean="0">
                          <a:latin typeface="Times New Roman"/>
                          <a:ea typeface="Times New Roman"/>
                        </a:rPr>
                        <a:t>01</a:t>
                      </a:r>
                      <a:endParaRPr lang="ru-RU" sz="1050" b="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050" dirty="0" smtClean="0">
                          <a:latin typeface="Times New Roman"/>
                          <a:ea typeface="Times New Roman"/>
                        </a:rPr>
                        <a:t> </a:t>
                      </a:r>
                    </a:p>
                    <a:p>
                      <a:pPr indent="21590" algn="ctr">
                        <a:lnSpc>
                          <a:spcPct val="150000"/>
                        </a:lnSpc>
                        <a:spcAft>
                          <a:spcPts val="0"/>
                        </a:spcAft>
                      </a:pPr>
                      <a:r>
                        <a:rPr lang="ru-RU" sz="1050" dirty="0" smtClean="0">
                          <a:latin typeface="Times New Roman"/>
                          <a:ea typeface="Times New Roman"/>
                        </a:rPr>
                        <a:t>02</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050" dirty="0">
                          <a:latin typeface="Times New Roman"/>
                          <a:ea typeface="Times New Roman"/>
                        </a:rPr>
                        <a:t>Функционирование высшего должностного лица субъекта Российской Федерации и муниципального образования</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1 324,4</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1 429,7</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1 558,7</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endParaRPr lang="ru-RU" sz="1050" dirty="0" smtClean="0">
                        <a:latin typeface="Times New Roman"/>
                        <a:ea typeface="Times New Roman"/>
                      </a:endParaRPr>
                    </a:p>
                    <a:p>
                      <a:pPr indent="0" algn="ctr">
                        <a:lnSpc>
                          <a:spcPct val="150000"/>
                        </a:lnSpc>
                        <a:spcAft>
                          <a:spcPts val="0"/>
                        </a:spcAft>
                      </a:pPr>
                      <a:r>
                        <a:rPr lang="ru-RU" sz="1050" dirty="0" smtClean="0">
                          <a:latin typeface="Times New Roman"/>
                          <a:ea typeface="Times New Roman"/>
                        </a:rPr>
                        <a:t>1 615,2</a:t>
                      </a:r>
                    </a:p>
                    <a:p>
                      <a:pPr indent="0" algn="ctr">
                        <a:lnSpc>
                          <a:spcPct val="150000"/>
                        </a:lnSpc>
                        <a:spcAft>
                          <a:spcPts val="0"/>
                        </a:spcAft>
                      </a:pP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a:t>
                      </a:r>
                      <a:r>
                        <a:rPr lang="ru-RU" sz="1050" baseline="0" dirty="0" smtClean="0">
                          <a:latin typeface="Times New Roman"/>
                          <a:ea typeface="Times New Roman"/>
                        </a:rPr>
                        <a:t> 674,9</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179793">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050" dirty="0">
                          <a:latin typeface="Times New Roman"/>
                          <a:ea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414,2</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532,0</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494,6</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427,0</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442,8</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573057">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050" dirty="0">
                          <a:latin typeface="Times New Roman"/>
                          <a:ea typeface="Times New Roman"/>
                        </a:rPr>
                        <a:t>Функционирование </a:t>
                      </a:r>
                    </a:p>
                    <a:p>
                      <a:pPr indent="0" algn="l">
                        <a:lnSpc>
                          <a:spcPct val="150000"/>
                        </a:lnSpc>
                        <a:spcAft>
                          <a:spcPts val="0"/>
                        </a:spcAft>
                      </a:pPr>
                      <a:r>
                        <a:rPr lang="ru-RU" sz="1050" dirty="0">
                          <a:latin typeface="Times New Roman"/>
                          <a:ea typeface="Times New Roman"/>
                        </a:rPr>
                        <a:t>Правительства Российской Федерации, высших исполнительных органов государственной власти </a:t>
                      </a:r>
                    </a:p>
                    <a:p>
                      <a:pPr indent="0" algn="l">
                        <a:lnSpc>
                          <a:spcPct val="150000"/>
                        </a:lnSpc>
                        <a:spcAft>
                          <a:spcPts val="0"/>
                        </a:spcAft>
                      </a:pPr>
                      <a:r>
                        <a:rPr lang="ru-RU" sz="1050" dirty="0">
                          <a:latin typeface="Times New Roman"/>
                          <a:ea typeface="Times New Roman"/>
                        </a:rPr>
                        <a:t>субъектов Российской </a:t>
                      </a:r>
                    </a:p>
                    <a:p>
                      <a:pPr indent="0" algn="l">
                        <a:lnSpc>
                          <a:spcPct val="150000"/>
                        </a:lnSpc>
                        <a:spcAft>
                          <a:spcPts val="0"/>
                        </a:spcAft>
                      </a:pPr>
                      <a:r>
                        <a:rPr lang="ru-RU" sz="1050" dirty="0">
                          <a:latin typeface="Times New Roman"/>
                          <a:ea typeface="Times New Roman"/>
                        </a:rPr>
                        <a:t>Федерации, местных администраций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23 782,7</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28 819,8</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29 065,0</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28 415,7</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29 360,3</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41986" name="Rectangle 2"/>
          <p:cNvSpPr>
            <a:spLocks noChangeArrowheads="1"/>
          </p:cNvSpPr>
          <p:nvPr/>
        </p:nvSpPr>
        <p:spPr bwMode="auto">
          <a:xfrm>
            <a:off x="428596" y="285728"/>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Расходная часть районного бюджета на 2020-2022 годы характеризуются следующими показателями: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5" name="Скругленный прямоугольник 31"/>
          <p:cNvSpPr>
            <a:spLocks noChangeArrowheads="1"/>
          </p:cNvSpPr>
          <p:nvPr/>
        </p:nvSpPr>
        <p:spPr bwMode="auto">
          <a:xfrm>
            <a:off x="357158" y="1142985"/>
            <a:ext cx="8429684" cy="500066"/>
          </a:xfrm>
          <a:prstGeom prst="roundRect">
            <a:avLst>
              <a:gd name="adj" fmla="val 16667"/>
            </a:avLst>
          </a:prstGeom>
          <a:solidFill>
            <a:schemeClr val="accent3">
              <a:lumMod val="60000"/>
              <a:lumOff val="40000"/>
            </a:schemeClr>
          </a:soli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районного бюджета по разделам и подразделам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988" name="Rectangle 4"/>
          <p:cNvSpPr>
            <a:spLocks noChangeArrowheads="1"/>
          </p:cNvSpPr>
          <p:nvPr/>
        </p:nvSpPr>
        <p:spPr bwMode="auto">
          <a:xfrm>
            <a:off x="7429520" y="1714488"/>
            <a:ext cx="13613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tab pos="368300" algn="l"/>
                <a:tab pos="741363" algn="ctr"/>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a:t>
            </a: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85732"/>
          <a:ext cx="8501121" cy="5632178"/>
        </p:xfrm>
        <a:graphic>
          <a:graphicData uri="http://schemas.openxmlformats.org/drawingml/2006/table">
            <a:tbl>
              <a:tblPr/>
              <a:tblGrid>
                <a:gridCol w="477807"/>
                <a:gridCol w="414645"/>
                <a:gridCol w="2565630"/>
                <a:gridCol w="1008608"/>
                <a:gridCol w="1008608"/>
                <a:gridCol w="1008608"/>
                <a:gridCol w="1044053"/>
                <a:gridCol w="973162"/>
              </a:tblGrid>
              <a:tr h="357186">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Судебная система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90,8</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7,4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091572">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06</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8 420,4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10 273,3</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10 559,6</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10 184,8</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10 550,0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71504">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07</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Обеспечение проведения </a:t>
                      </a:r>
                    </a:p>
                    <a:p>
                      <a:pPr indent="21590" algn="l">
                        <a:lnSpc>
                          <a:spcPct val="150000"/>
                        </a:lnSpc>
                        <a:spcAft>
                          <a:spcPts val="0"/>
                        </a:spcAft>
                      </a:pPr>
                      <a:r>
                        <a:rPr lang="ru-RU" sz="1050" dirty="0">
                          <a:latin typeface="Times New Roman"/>
                          <a:ea typeface="Times New Roman"/>
                        </a:rPr>
                        <a:t>выборов и референдумов</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44,7</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p>
                    <a:p>
                      <a:pPr indent="0" algn="ctr">
                        <a:lnSpc>
                          <a:spcPct val="150000"/>
                        </a:lnSpc>
                        <a:spcAft>
                          <a:spcPts val="0"/>
                        </a:spcAft>
                      </a:pP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7196">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13</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Другие общегосударственные вопросы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16 601,8</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21 027,3</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17 266,4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16 109,0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16 536,5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03485">
                <a:tc>
                  <a:txBody>
                    <a:bodyPr/>
                    <a:lstStyle/>
                    <a:p>
                      <a:pPr indent="450215" algn="ctr">
                        <a:lnSpc>
                          <a:spcPct val="150000"/>
                        </a:lnSpc>
                        <a:spcAft>
                          <a:spcPts val="0"/>
                        </a:spcAft>
                      </a:pPr>
                      <a:r>
                        <a:rPr lang="ru-RU" sz="1050" b="1"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b="1" dirty="0">
                          <a:latin typeface="Times New Roman"/>
                          <a:ea typeface="Times New Roman"/>
                        </a:rPr>
                        <a:t>Национальная экономика</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27 189,7</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37 299,6</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60 005,5</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12 976,1</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13 084,6</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611516">
                <a:tc>
                  <a:txBody>
                    <a:bodyPr/>
                    <a:lstStyle/>
                    <a:p>
                      <a:pPr indent="450215" algn="ctr">
                        <a:lnSpc>
                          <a:spcPct val="150000"/>
                        </a:lnSpc>
                        <a:spcAft>
                          <a:spcPts val="0"/>
                        </a:spcAft>
                      </a:pPr>
                      <a:r>
                        <a:rPr lang="ru-RU" sz="1050"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Сельское хозяйство и </a:t>
                      </a:r>
                    </a:p>
                    <a:p>
                      <a:pPr indent="21590" algn="l">
                        <a:lnSpc>
                          <a:spcPct val="150000"/>
                        </a:lnSpc>
                        <a:spcAft>
                          <a:spcPts val="0"/>
                        </a:spcAft>
                      </a:pPr>
                      <a:r>
                        <a:rPr lang="ru-RU" sz="1050" dirty="0">
                          <a:latin typeface="Times New Roman"/>
                          <a:ea typeface="Times New Roman"/>
                        </a:rPr>
                        <a:t>рыболовство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71504">
                <a:tc>
                  <a:txBody>
                    <a:bodyPr/>
                    <a:lstStyle/>
                    <a:p>
                      <a:pPr indent="450215" algn="ctr">
                        <a:lnSpc>
                          <a:spcPct val="150000"/>
                        </a:lnSpc>
                        <a:spcAft>
                          <a:spcPts val="0"/>
                        </a:spcAft>
                      </a:pPr>
                      <a:r>
                        <a:rPr lang="ru-RU" sz="1050"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06</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 Водное хозяйство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300,0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1 099,0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p>
                    <a:p>
                      <a:pPr indent="0" algn="ctr">
                        <a:lnSpc>
                          <a:spcPct val="150000"/>
                        </a:lnSpc>
                        <a:spcAft>
                          <a:spcPts val="0"/>
                        </a:spcAft>
                      </a:pP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91510">
                <a:tc>
                  <a:txBody>
                    <a:bodyPr/>
                    <a:lstStyle/>
                    <a:p>
                      <a:pPr indent="450215" algn="ctr">
                        <a:lnSpc>
                          <a:spcPct val="150000"/>
                        </a:lnSpc>
                        <a:spcAft>
                          <a:spcPts val="0"/>
                        </a:spcAft>
                      </a:pPr>
                      <a:r>
                        <a:rPr lang="ru-RU" sz="1050"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09</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Дорожное хозяйство (дорожные фонды)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23 661,6</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30 909,1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56 964,9</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10 000,0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10 000,0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754392">
                <a:tc>
                  <a:txBody>
                    <a:bodyPr/>
                    <a:lstStyle/>
                    <a:p>
                      <a:pPr indent="450215" algn="ctr">
                        <a:lnSpc>
                          <a:spcPct val="150000"/>
                        </a:lnSpc>
                        <a:spcAft>
                          <a:spcPts val="0"/>
                        </a:spcAft>
                      </a:pPr>
                      <a:r>
                        <a:rPr lang="ru-RU" sz="1050"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12</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Другие вопросы в области национальной экономики</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3 228,1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5 241,5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2 990,5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2 926,0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3 034,5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0"/>
          <a:ext cx="8572561" cy="6422487"/>
        </p:xfrm>
        <a:graphic>
          <a:graphicData uri="http://schemas.openxmlformats.org/drawingml/2006/table">
            <a:tbl>
              <a:tblPr/>
              <a:tblGrid>
                <a:gridCol w="481825"/>
                <a:gridCol w="418130"/>
                <a:gridCol w="2243317"/>
                <a:gridCol w="1143008"/>
                <a:gridCol w="1071570"/>
                <a:gridCol w="1071570"/>
                <a:gridCol w="1071570"/>
                <a:gridCol w="1071571"/>
              </a:tblGrid>
              <a:tr h="392910">
                <a:tc>
                  <a:txBody>
                    <a:bodyPr/>
                    <a:lstStyle/>
                    <a:p>
                      <a:pPr indent="450215" algn="ctr">
                        <a:lnSpc>
                          <a:spcPct val="100000"/>
                        </a:lnSpc>
                        <a:spcAft>
                          <a:spcPts val="0"/>
                        </a:spcAft>
                      </a:pPr>
                      <a:r>
                        <a:rPr lang="ru-RU" sz="1050" b="1" dirty="0" smtClean="0">
                          <a:latin typeface="Times New Roman"/>
                          <a:ea typeface="Times New Roman"/>
                        </a:rPr>
                        <a:t>005</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Жилищно-коммунальное </a:t>
                      </a:r>
                    </a:p>
                    <a:p>
                      <a:pPr indent="21590" algn="l">
                        <a:lnSpc>
                          <a:spcPct val="100000"/>
                        </a:lnSpc>
                        <a:spcAft>
                          <a:spcPts val="0"/>
                        </a:spcAft>
                      </a:pPr>
                      <a:r>
                        <a:rPr lang="ru-RU" sz="1050" b="1"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631,5</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2 829,7</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885,2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05766">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Жилищное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524,2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959,2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4537">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Коммунальное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107,3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1 870,5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60432">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Благоустройство</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885,2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60432">
                <a:tc>
                  <a:txBody>
                    <a:bodyPr/>
                    <a:lstStyle/>
                    <a:p>
                      <a:pPr indent="450215" algn="ctr">
                        <a:lnSpc>
                          <a:spcPct val="100000"/>
                        </a:lnSpc>
                        <a:spcAft>
                          <a:spcPts val="0"/>
                        </a:spcAft>
                      </a:pPr>
                      <a:r>
                        <a:rPr lang="ru-RU" sz="1050" b="1" dirty="0" smtClean="0">
                          <a:latin typeface="Times New Roman"/>
                          <a:ea typeface="Times New Roman"/>
                        </a:rPr>
                        <a:t>007</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Образование</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722 665,2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777 752,1</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683 328,0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684 472,8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738 912,9</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Дошкольное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199 636,9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225 174,2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198 889,0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187 572,8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196 583,6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Общее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397 409,3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436 745,2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425 144,1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439 025,8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482 820,2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Дополнительное </a:t>
                      </a:r>
                      <a:r>
                        <a:rPr lang="ru-RU" sz="1050" dirty="0">
                          <a:latin typeface="Times New Roman"/>
                          <a:ea typeface="Times New Roman"/>
                        </a:rPr>
                        <a:t>образование </a:t>
                      </a:r>
                    </a:p>
                    <a:p>
                      <a:pPr indent="21590" algn="l">
                        <a:lnSpc>
                          <a:spcPct val="100000"/>
                        </a:lnSpc>
                        <a:spcAft>
                          <a:spcPts val="0"/>
                        </a:spcAft>
                      </a:pPr>
                      <a:r>
                        <a:rPr lang="ru-RU" sz="1050" dirty="0">
                          <a:latin typeface="Times New Roman"/>
                          <a:ea typeface="Times New Roman"/>
                        </a:rPr>
                        <a:t>детей</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37 473,8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41 710,2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22 835,9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22 546,5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23 753,0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Молодежная </a:t>
                      </a:r>
                      <a:r>
                        <a:rPr lang="ru-RU" sz="1050" dirty="0">
                          <a:latin typeface="Times New Roman"/>
                          <a:ea typeface="Times New Roman"/>
                        </a:rPr>
                        <a:t>политика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4 410,9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6 029,5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8 272,3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7 352,8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7 428,4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09</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образования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83 734,3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68 093,0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28 186,7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27 974,9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28 327,7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b="1"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Культура</a:t>
                      </a:r>
                      <a:r>
                        <a:rPr lang="ru-RU" sz="1050" b="1" dirty="0">
                          <a:latin typeface="Times New Roman"/>
                          <a:ea typeface="Times New Roman"/>
                        </a:rPr>
                        <a:t>, кинематография</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107 258,7</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120 854,8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117 828,8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110 261,6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118 094,6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Культура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92 132,9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101 562,3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97 251,3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89 829,1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97 360,8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a:t>
                      </a:r>
                    </a:p>
                    <a:p>
                      <a:pPr indent="21590" algn="l">
                        <a:lnSpc>
                          <a:spcPct val="100000"/>
                        </a:lnSpc>
                        <a:spcAft>
                          <a:spcPts val="0"/>
                        </a:spcAft>
                      </a:pPr>
                      <a:r>
                        <a:rPr lang="ru-RU" sz="1050" dirty="0">
                          <a:latin typeface="Times New Roman"/>
                          <a:ea typeface="Times New Roman"/>
                        </a:rPr>
                        <a:t>Культуры, кинематографии </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15 125,8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19 292,5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20 577,5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20 432,5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20 733,8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b="1"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Социальная политика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27 203,1</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29</a:t>
                      </a:r>
                      <a:r>
                        <a:rPr lang="ru-RU" sz="1050" b="1" baseline="0" dirty="0" smtClean="0">
                          <a:latin typeface="Times New Roman"/>
                          <a:ea typeface="Times New Roman"/>
                        </a:rPr>
                        <a:t> 314,4</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32 181,0</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18 082,6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18 353,2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Пенсионное обеспечение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a:t>
                      </a:r>
                      <a:r>
                        <a:rPr lang="ru-RU" sz="1050" baseline="0" dirty="0" smtClean="0">
                          <a:latin typeface="Times New Roman"/>
                          <a:ea typeface="Times New Roman"/>
                        </a:rPr>
                        <a:t> 992,7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4 859,8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4 940,1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Социальное обеспечение </a:t>
                      </a:r>
                    </a:p>
                    <a:p>
                      <a:pPr indent="21590" algn="l">
                        <a:lnSpc>
                          <a:spcPct val="100000"/>
                        </a:lnSpc>
                        <a:spcAft>
                          <a:spcPts val="0"/>
                        </a:spcAft>
                      </a:pPr>
                      <a:r>
                        <a:rPr lang="ru-RU" sz="1050" dirty="0">
                          <a:latin typeface="Times New Roman"/>
                          <a:ea typeface="Times New Roman"/>
                        </a:rPr>
                        <a:t>населения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12 699,7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8 766,1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9 069,6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7 731,7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8 002,3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Охрана </a:t>
                      </a:r>
                      <a:r>
                        <a:rPr lang="ru-RU" sz="1050" dirty="0">
                          <a:latin typeface="Times New Roman"/>
                          <a:ea typeface="Times New Roman"/>
                        </a:rPr>
                        <a:t>семьи и детства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9 510,7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15 688,5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18 171,3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10 350,9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10 350,9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8"/>
          <a:ext cx="8572560" cy="4506290"/>
        </p:xfrm>
        <a:graphic>
          <a:graphicData uri="http://schemas.openxmlformats.org/drawingml/2006/table">
            <a:tbl>
              <a:tblPr/>
              <a:tblGrid>
                <a:gridCol w="481823"/>
                <a:gridCol w="418132"/>
                <a:gridCol w="2029003"/>
                <a:gridCol w="1143008"/>
                <a:gridCol w="1214446"/>
                <a:gridCol w="1071570"/>
                <a:gridCol w="1143008"/>
                <a:gridCol w="1071570"/>
              </a:tblGrid>
              <a:tr h="285752">
                <a:tc>
                  <a:txBody>
                    <a:bodyPr/>
                    <a:lstStyle/>
                    <a:p>
                      <a:pPr indent="450215" algn="ctr">
                        <a:lnSpc>
                          <a:spcPct val="100000"/>
                        </a:lnSpc>
                        <a:spcAft>
                          <a:spcPts val="0"/>
                        </a:spcAft>
                      </a:pPr>
                      <a:r>
                        <a:rPr lang="ru-RU" sz="1050" b="1"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Физическая </a:t>
                      </a:r>
                      <a:r>
                        <a:rPr lang="ru-RU" sz="1050" b="1" dirty="0">
                          <a:latin typeface="Times New Roman"/>
                          <a:ea typeface="Times New Roman"/>
                          <a:cs typeface="Times New Roman"/>
                        </a:rPr>
                        <a:t>культура и спорт</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17 446,4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21 627,5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8 217,7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8 250,3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8 284,7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0026">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Физическая </a:t>
                      </a:r>
                      <a:r>
                        <a:rPr lang="ru-RU" sz="1050" dirty="0">
                          <a:latin typeface="Times New Roman"/>
                          <a:ea typeface="Times New Roman"/>
                          <a:cs typeface="Times New Roman"/>
                        </a:rPr>
                        <a:t>культура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6 074,5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10 448,5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8 217,7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8 250,3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8 284,7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17176">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Массовый </a:t>
                      </a:r>
                      <a:r>
                        <a:rPr lang="ru-RU" sz="1050" dirty="0">
                          <a:latin typeface="Times New Roman"/>
                          <a:ea typeface="Times New Roman"/>
                          <a:cs typeface="Times New Roman"/>
                        </a:rPr>
                        <a:t>спорт</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11 371,9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11 179,0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54326">
                <a:tc>
                  <a:txBody>
                    <a:bodyPr/>
                    <a:lstStyle/>
                    <a:p>
                      <a:pPr indent="450215" algn="ctr">
                        <a:lnSpc>
                          <a:spcPct val="100000"/>
                        </a:lnSpc>
                        <a:spcAft>
                          <a:spcPts val="0"/>
                        </a:spcAft>
                      </a:pPr>
                      <a:r>
                        <a:rPr lang="ru-RU" sz="1050" b="1"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Средства массовой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информации</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330,6</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462,7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160,0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20038">
                <a:tc>
                  <a:txBody>
                    <a:bodyPr/>
                    <a:lstStyle/>
                    <a:p>
                      <a:pPr indent="450215" algn="ctr">
                        <a:lnSpc>
                          <a:spcPct val="100000"/>
                        </a:lnSpc>
                        <a:spcAft>
                          <a:spcPts val="0"/>
                        </a:spcAft>
                      </a:pPr>
                      <a:r>
                        <a:rPr lang="ru-RU" sz="1050"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Периодическая </a:t>
                      </a:r>
                      <a:r>
                        <a:rPr lang="ru-RU" sz="1050" dirty="0">
                          <a:latin typeface="Times New Roman"/>
                          <a:ea typeface="Times New Roman"/>
                          <a:cs typeface="Times New Roman"/>
                        </a:rPr>
                        <a:t>печать и издательства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330,6</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462,7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160,0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22902">
                <a:tc>
                  <a:txBody>
                    <a:bodyPr/>
                    <a:lstStyle/>
                    <a:p>
                      <a:pPr indent="450215" algn="ctr">
                        <a:lnSpc>
                          <a:spcPct val="100000"/>
                        </a:lnSpc>
                        <a:spcAft>
                          <a:spcPts val="0"/>
                        </a:spcAft>
                      </a:pPr>
                      <a:r>
                        <a:rPr lang="ru-RU" sz="1050" b="1"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Обслуживание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муниципального долга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155,3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81,4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450215" algn="ctr">
                        <a:lnSpc>
                          <a:spcPct val="100000"/>
                        </a:lnSpc>
                        <a:spcAft>
                          <a:spcPts val="0"/>
                        </a:spcAft>
                      </a:pPr>
                      <a:r>
                        <a:rPr lang="ru-RU" sz="1050"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Обслуживание государственного внутреннего и муниципального долга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155,3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81,4</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91476">
                <a:tc>
                  <a:txBody>
                    <a:bodyPr/>
                    <a:lstStyle/>
                    <a:p>
                      <a:pPr indent="450215" algn="ctr">
                        <a:lnSpc>
                          <a:spcPct val="100000"/>
                        </a:lnSpc>
                        <a:spcAft>
                          <a:spcPts val="0"/>
                        </a:spcAft>
                      </a:pPr>
                      <a:r>
                        <a:rPr lang="ru-RU" sz="1050" b="1"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Межбюджетные </a:t>
                      </a:r>
                      <a:r>
                        <a:rPr lang="ru-RU" sz="1050" b="1" dirty="0">
                          <a:latin typeface="Times New Roman"/>
                          <a:ea typeface="Times New Roman"/>
                          <a:cs typeface="Times New Roman"/>
                        </a:rPr>
                        <a:t>трансферты</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2 652,9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3 833,0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2 855,2</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2 978,5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3 093,9</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7216">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Дотации на выравнивание бюджетной обеспеченности субъектов Российской </a:t>
                      </a:r>
                    </a:p>
                    <a:p>
                      <a:pPr indent="21590" algn="l">
                        <a:lnSpc>
                          <a:spcPct val="100000"/>
                        </a:lnSpc>
                        <a:spcAft>
                          <a:spcPts val="0"/>
                        </a:spcAft>
                      </a:pPr>
                      <a:r>
                        <a:rPr lang="ru-RU" sz="1050" dirty="0">
                          <a:latin typeface="Times New Roman"/>
                          <a:ea typeface="Times New Roman"/>
                          <a:cs typeface="Times New Roman"/>
                        </a:rPr>
                        <a:t>Федерации и муниципальных образований</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2 652,9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2 759,7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2 855,2</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2 978,5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3 093,9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7216">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Прочие межбюджетные трансферты бюджетам субъектов Российской Федерации и муниципальных образований общего характера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1 073,3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2888">
                <a:tc gridSpan="3">
                  <a:txBody>
                    <a:bodyPr/>
                    <a:lstStyle/>
                    <a:p>
                      <a:pPr indent="21590" algn="l">
                        <a:lnSpc>
                          <a:spcPct val="100000"/>
                        </a:lnSpc>
                        <a:spcAft>
                          <a:spcPts val="0"/>
                        </a:spcAft>
                      </a:pPr>
                      <a:r>
                        <a:rPr lang="ru-RU" sz="1050" b="1" i="1" dirty="0">
                          <a:latin typeface="Times New Roman"/>
                          <a:ea typeface="Times New Roman"/>
                          <a:cs typeface="Times New Roman"/>
                        </a:rPr>
                        <a:t>ИТОГО</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ctr">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956 212,5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1 056 144,7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964 705,7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894 073,6</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958 688,4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3" name="Прямоугольник 2"/>
          <p:cNvSpPr/>
          <p:nvPr/>
        </p:nvSpPr>
        <p:spPr>
          <a:xfrm>
            <a:off x="285720" y="5214950"/>
            <a:ext cx="8643998" cy="646331"/>
          </a:xfrm>
          <a:prstGeom prst="rect">
            <a:avLst/>
          </a:prstGeom>
        </p:spPr>
        <p:txBody>
          <a:bodyPr wrap="square">
            <a:spAutoFit/>
          </a:bodyPr>
          <a:lstStyle/>
          <a:p>
            <a:pPr>
              <a:lnSpc>
                <a:spcPct val="150000"/>
              </a:lnSpc>
            </a:pPr>
            <a:r>
              <a:rPr lang="ar-AE" sz="1200" b="1" dirty="0" smtClean="0">
                <a:latin typeface="Times New Roman" panose="02020603050405020304" pitchFamily="18" charset="0"/>
                <a:ea typeface="Calibri" panose="020F0502020204030204" pitchFamily="34" charset="0"/>
              </a:rPr>
              <a:t>٭</a:t>
            </a:r>
            <a:r>
              <a:rPr lang="ru-RU" sz="1200" b="1" dirty="0" smtClean="0">
                <a:latin typeface="Times New Roman" panose="02020603050405020304" pitchFamily="18" charset="0"/>
                <a:ea typeface="Calibri" panose="020F0502020204030204" pitchFamily="34" charset="0"/>
              </a:rPr>
              <a:t> без </a:t>
            </a:r>
            <a:r>
              <a:rPr lang="ru-RU" sz="1200" b="1" dirty="0">
                <a:latin typeface="Times New Roman" panose="02020603050405020304" pitchFamily="18" charset="0"/>
                <a:ea typeface="Calibri" panose="020F0502020204030204" pitchFamily="34" charset="0"/>
              </a:rPr>
              <a:t>условно утверждаемых расходов бюджета </a:t>
            </a:r>
            <a:r>
              <a:rPr lang="ru-RU" sz="1200" b="1" dirty="0" smtClean="0">
                <a:latin typeface="Times New Roman" panose="02020603050405020304" pitchFamily="18" charset="0"/>
                <a:ea typeface="Calibri" panose="020F0502020204030204" pitchFamily="34" charset="0"/>
              </a:rPr>
              <a:t>Пугачевского </a:t>
            </a:r>
            <a:r>
              <a:rPr lang="ru-RU" sz="1200" b="1" dirty="0">
                <a:latin typeface="Times New Roman" panose="02020603050405020304" pitchFamily="18" charset="0"/>
                <a:ea typeface="Calibri" panose="020F0502020204030204" pitchFamily="34" charset="0"/>
              </a:rPr>
              <a:t>муниципального </a:t>
            </a:r>
            <a:r>
              <a:rPr lang="ru-RU" sz="1200" b="1" dirty="0" smtClean="0">
                <a:latin typeface="Times New Roman" panose="02020603050405020304" pitchFamily="18" charset="0"/>
                <a:ea typeface="Calibri" panose="020F0502020204030204" pitchFamily="34" charset="0"/>
              </a:rPr>
              <a:t>района Саратовской области</a:t>
            </a:r>
          </a:p>
          <a:p>
            <a:pPr>
              <a:lnSpc>
                <a:spcPct val="150000"/>
              </a:lnSpc>
            </a:pPr>
            <a:r>
              <a:rPr lang="ru-RU" sz="1200" b="1" dirty="0" smtClean="0">
                <a:latin typeface="Times New Roman" panose="02020603050405020304" pitchFamily="18" charset="0"/>
              </a:rPr>
              <a:t>Условно утверждаемые расходы составляют в 2021 году 8 916,8 тыс. рублей, в 2022 году 18 709,2 тыс. рублей.</a:t>
            </a:r>
            <a:endParaRPr lang="ru-RU" sz="12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1214423"/>
          <a:ext cx="8501121" cy="4955607"/>
        </p:xfrm>
        <a:graphic>
          <a:graphicData uri="http://schemas.openxmlformats.org/drawingml/2006/table">
            <a:tbl>
              <a:tblPr/>
              <a:tblGrid>
                <a:gridCol w="857256"/>
                <a:gridCol w="2724715"/>
                <a:gridCol w="983830"/>
                <a:gridCol w="1077801"/>
                <a:gridCol w="889859"/>
                <a:gridCol w="983830"/>
                <a:gridCol w="983830"/>
              </a:tblGrid>
              <a:tr h="571503">
                <a:tc>
                  <a:txBody>
                    <a:bodyPr/>
                    <a:lstStyle/>
                    <a:p>
                      <a:pPr indent="0" algn="ctr">
                        <a:lnSpc>
                          <a:spcPct val="150000"/>
                        </a:lnSpc>
                        <a:spcAft>
                          <a:spcPts val="0"/>
                        </a:spcAft>
                      </a:pPr>
                      <a:r>
                        <a:rPr lang="ru-RU" sz="1200" b="1" dirty="0">
                          <a:latin typeface="Times New Roman"/>
                          <a:ea typeface="Times New Roman"/>
                          <a:cs typeface="Times New Roman"/>
                        </a:rPr>
                        <a:t>Код раздела</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Наименование расходов</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200" b="1" dirty="0" smtClean="0">
                          <a:latin typeface="Times New Roman"/>
                          <a:ea typeface="Times New Roman"/>
                          <a:cs typeface="Times New Roman"/>
                        </a:rPr>
                        <a:t>Отчет </a:t>
                      </a:r>
                      <a:endParaRPr lang="ru-RU" sz="1200" dirty="0">
                        <a:latin typeface="Times New Roman"/>
                        <a:ea typeface="Times New Roman"/>
                        <a:cs typeface="Times New Roman"/>
                      </a:endParaRPr>
                    </a:p>
                    <a:p>
                      <a:pPr indent="-4445" algn="ctr">
                        <a:lnSpc>
                          <a:spcPct val="150000"/>
                        </a:lnSpc>
                        <a:spcAft>
                          <a:spcPts val="0"/>
                        </a:spcAft>
                      </a:pPr>
                      <a:r>
                        <a:rPr lang="ru-RU" sz="1200" b="1" dirty="0" smtClean="0">
                          <a:latin typeface="Times New Roman"/>
                          <a:ea typeface="Times New Roman"/>
                          <a:cs typeface="Times New Roman"/>
                        </a:rPr>
                        <a:t>2018 </a:t>
                      </a:r>
                      <a:r>
                        <a:rPr lang="ru-RU" sz="1200" b="1" dirty="0">
                          <a:latin typeface="Times New Roman"/>
                          <a:ea typeface="Times New Roman"/>
                          <a:cs typeface="Times New Roman"/>
                        </a:rPr>
                        <a:t>года</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smtClean="0">
                          <a:latin typeface="Times New Roman"/>
                          <a:ea typeface="Times New Roman"/>
                          <a:cs typeface="Times New Roman"/>
                        </a:rPr>
                        <a:t>Оценка            2019 </a:t>
                      </a:r>
                      <a:r>
                        <a:rPr lang="ru-RU" sz="1200" b="1" dirty="0">
                          <a:latin typeface="Times New Roman"/>
                          <a:ea typeface="Times New Roman"/>
                          <a:cs typeface="Times New Roman"/>
                        </a:rPr>
                        <a:t>года </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на </a:t>
                      </a:r>
                      <a:r>
                        <a:rPr lang="ru-RU" sz="1200" b="1" dirty="0" smtClean="0">
                          <a:latin typeface="Times New Roman"/>
                          <a:ea typeface="Times New Roman"/>
                          <a:cs typeface="Times New Roman"/>
                        </a:rPr>
                        <a:t>2020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на </a:t>
                      </a:r>
                      <a:r>
                        <a:rPr lang="ru-RU" sz="1200" b="1" dirty="0" smtClean="0">
                          <a:latin typeface="Times New Roman"/>
                          <a:ea typeface="Times New Roman"/>
                          <a:cs typeface="Times New Roman"/>
                        </a:rPr>
                        <a:t>2021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на </a:t>
                      </a:r>
                      <a:r>
                        <a:rPr lang="ru-RU" sz="1200" b="1" dirty="0" smtClean="0">
                          <a:latin typeface="Times New Roman"/>
                          <a:ea typeface="Times New Roman"/>
                          <a:cs typeface="Times New Roman"/>
                        </a:rPr>
                        <a:t>2022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8628">
                <a:tc>
                  <a:txBody>
                    <a:bodyPr/>
                    <a:lstStyle/>
                    <a:p>
                      <a:pPr indent="0" algn="ctr">
                        <a:lnSpc>
                          <a:spcPct val="150000"/>
                        </a:lnSpc>
                        <a:spcAft>
                          <a:spcPts val="0"/>
                        </a:spcAft>
                      </a:pPr>
                      <a:r>
                        <a:rPr lang="ru-RU" sz="1200" dirty="0">
                          <a:latin typeface="Times New Roman"/>
                          <a:ea typeface="Times New Roman"/>
                          <a:cs typeface="Times New Roman"/>
                        </a:rPr>
                        <a:t>01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Общегосударственные вопросы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5,3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5,9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0" algn="ctr">
                        <a:lnSpc>
                          <a:spcPct val="150000"/>
                        </a:lnSpc>
                        <a:spcAft>
                          <a:spcPts val="0"/>
                        </a:spcAft>
                      </a:pPr>
                      <a:r>
                        <a:rPr lang="ru-RU" sz="1200" dirty="0">
                          <a:latin typeface="Times New Roman"/>
                          <a:ea typeface="Times New Roman"/>
                          <a:cs typeface="Times New Roman"/>
                        </a:rPr>
                        <a:t>04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Национальная экономика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3,5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1830">
                <a:tc>
                  <a:txBody>
                    <a:bodyPr/>
                    <a:lstStyle/>
                    <a:p>
                      <a:pPr indent="0" algn="ctr">
                        <a:lnSpc>
                          <a:spcPct val="150000"/>
                        </a:lnSpc>
                        <a:spcAft>
                          <a:spcPts val="0"/>
                        </a:spcAft>
                      </a:pPr>
                      <a:r>
                        <a:rPr lang="ru-RU" sz="1200" dirty="0">
                          <a:latin typeface="Times New Roman"/>
                          <a:ea typeface="Times New Roman"/>
                          <a:cs typeface="Times New Roman"/>
                        </a:rPr>
                        <a:t>05</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Жилищно-коммунальное хозяйство</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0054">
                <a:tc>
                  <a:txBody>
                    <a:bodyPr/>
                    <a:lstStyle/>
                    <a:p>
                      <a:pPr indent="0" algn="ctr">
                        <a:lnSpc>
                          <a:spcPct val="150000"/>
                        </a:lnSpc>
                        <a:spcAft>
                          <a:spcPts val="0"/>
                        </a:spcAft>
                      </a:pPr>
                      <a:r>
                        <a:rPr lang="ru-RU" sz="1200" dirty="0">
                          <a:latin typeface="Times New Roman"/>
                          <a:ea typeface="Times New Roman"/>
                          <a:cs typeface="Times New Roman"/>
                        </a:rPr>
                        <a:t>07</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Образование</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75,6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73,65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70,85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76,57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77,07</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0" algn="ctr">
                        <a:lnSpc>
                          <a:spcPct val="150000"/>
                        </a:lnSpc>
                        <a:spcAft>
                          <a:spcPts val="0"/>
                        </a:spcAft>
                      </a:pPr>
                      <a:r>
                        <a:rPr lang="ru-RU" sz="1200" dirty="0">
                          <a:latin typeface="Times New Roman"/>
                          <a:ea typeface="Times New Roman"/>
                          <a:cs typeface="Times New Roman"/>
                        </a:rPr>
                        <a:t>08</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Культура, кинематография</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11,2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12,2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12,3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12,3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0" algn="ctr">
                        <a:lnSpc>
                          <a:spcPct val="150000"/>
                        </a:lnSpc>
                        <a:spcAft>
                          <a:spcPts val="0"/>
                        </a:spcAft>
                      </a:pPr>
                      <a:r>
                        <a:rPr lang="ru-RU" sz="1200" dirty="0">
                          <a:latin typeface="Times New Roman"/>
                          <a:ea typeface="Times New Roman"/>
                          <a:cs typeface="Times New Roman"/>
                        </a:rPr>
                        <a:t>10</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Социальная политика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a:latin typeface="Times New Roman"/>
                          <a:ea typeface="Times New Roman"/>
                          <a:cs typeface="Times New Roman"/>
                        </a:rPr>
                        <a:t>2,8</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2,8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3,3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2,1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8628">
                <a:tc>
                  <a:txBody>
                    <a:bodyPr/>
                    <a:lstStyle/>
                    <a:p>
                      <a:pPr indent="0" algn="ctr">
                        <a:lnSpc>
                          <a:spcPct val="150000"/>
                        </a:lnSpc>
                        <a:spcAft>
                          <a:spcPts val="0"/>
                        </a:spcAft>
                      </a:pPr>
                      <a:r>
                        <a:rPr lang="ru-RU" sz="1200" dirty="0">
                          <a:latin typeface="Times New Roman"/>
                          <a:ea typeface="Times New Roman"/>
                          <a:cs typeface="Times New Roman"/>
                        </a:rPr>
                        <a:t>11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Физическая культура и спорт</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2,0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8366">
                <a:tc>
                  <a:txBody>
                    <a:bodyPr/>
                    <a:lstStyle/>
                    <a:p>
                      <a:pPr indent="0" algn="ctr">
                        <a:lnSpc>
                          <a:spcPct val="150000"/>
                        </a:lnSpc>
                        <a:spcAft>
                          <a:spcPts val="0"/>
                        </a:spcAft>
                      </a:pPr>
                      <a:r>
                        <a:rPr lang="ru-RU" sz="1200" dirty="0">
                          <a:latin typeface="Times New Roman"/>
                          <a:ea typeface="Times New Roman"/>
                          <a:cs typeface="Times New Roman"/>
                        </a:rPr>
                        <a:t>12</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Средства массовой информации</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1830">
                <a:tc>
                  <a:txBody>
                    <a:bodyPr/>
                    <a:lstStyle/>
                    <a:p>
                      <a:pPr indent="0" algn="ctr">
                        <a:lnSpc>
                          <a:spcPct val="150000"/>
                        </a:lnSpc>
                        <a:spcAft>
                          <a:spcPts val="0"/>
                        </a:spcAft>
                      </a:pPr>
                      <a:r>
                        <a:rPr lang="ru-RU" sz="1200" dirty="0">
                          <a:latin typeface="Times New Roman"/>
                          <a:ea typeface="Times New Roman"/>
                          <a:cs typeface="Times New Roman"/>
                        </a:rPr>
                        <a:t>13</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Обслуживание муниципального долга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a:latin typeface="Times New Roman"/>
                          <a:ea typeface="Times New Roman"/>
                          <a:cs typeface="Times New Roman"/>
                        </a:rPr>
                        <a:t>0,03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8878">
                <a:tc>
                  <a:txBody>
                    <a:bodyPr/>
                    <a:lstStyle/>
                    <a:p>
                      <a:pPr indent="0" algn="ctr">
                        <a:lnSpc>
                          <a:spcPct val="150000"/>
                        </a:lnSpc>
                        <a:spcAft>
                          <a:spcPts val="0"/>
                        </a:spcAft>
                      </a:pPr>
                      <a:r>
                        <a:rPr lang="ru-RU" sz="1200" dirty="0">
                          <a:latin typeface="Times New Roman"/>
                          <a:ea typeface="Times New Roman"/>
                          <a:cs typeface="Times New Roman"/>
                        </a:rPr>
                        <a:t>14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Межбюджетные трансферты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a:latin typeface="Times New Roman"/>
                          <a:ea typeface="Times New Roman"/>
                          <a:cs typeface="Times New Roman"/>
                        </a:rPr>
                        <a:t>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a:latin typeface="Times New Roman"/>
                          <a:ea typeface="Times New Roman"/>
                          <a:cs typeface="Times New Roman"/>
                        </a:rPr>
                        <a:t>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a:latin typeface="Times New Roman"/>
                          <a:ea typeface="Times New Roman"/>
                          <a:cs typeface="Times New Roman"/>
                        </a:rPr>
                        <a:t>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a:latin typeface="Times New Roman"/>
                          <a:ea typeface="Times New Roman"/>
                          <a:cs typeface="Times New Roman"/>
                        </a:rPr>
                        <a:t>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65915">
                <a:tc>
                  <a:txBody>
                    <a:bodyPr/>
                    <a:lstStyle/>
                    <a:p>
                      <a:pPr indent="0" algn="ctr">
                        <a:lnSpc>
                          <a:spcPct val="150000"/>
                        </a:lnSpc>
                        <a:spcAft>
                          <a:spcPts val="0"/>
                        </a:spcAft>
                      </a:pP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ИТОГО</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2289" name="Скругленный прямоугольник 696"/>
          <p:cNvSpPr>
            <a:spLocks noChangeArrowheads="1"/>
          </p:cNvSpPr>
          <p:nvPr/>
        </p:nvSpPr>
        <p:spPr bwMode="auto">
          <a:xfrm>
            <a:off x="1643042" y="285728"/>
            <a:ext cx="6616721" cy="661988"/>
          </a:xfrm>
          <a:prstGeom prst="roundRect">
            <a:avLst>
              <a:gd name="adj" fmla="val 16667"/>
            </a:avLst>
          </a:prstGeom>
          <a:gradFill rotWithShape="1">
            <a:gsLst>
              <a:gs pos="0">
                <a:schemeClr val="accent2">
                  <a:lumMod val="60000"/>
                  <a:lumOff val="40000"/>
                </a:schemeClr>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Удельный вес расходов по отраслям в общем объеме расходов районного бюджета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57158" y="285728"/>
            <a:ext cx="850112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Данная брошюра познакомит Вас с ключевыми положениями основного финансового документа района. В ней в понятной   форме   представлена   информация  о приоритетных направлениях бюджетной политики района, условиях формирования и параметрах районного бюджета, планируемых результатах использования бюджетных средств.</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Важнейшими целями бюджетной политики района остаются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районного бюджета.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071678"/>
            <a:ext cx="8332349" cy="3490186"/>
          </a:xfrm>
          <a:prstGeom prst="rect">
            <a:avLst/>
          </a:prstGeom>
        </p:spPr>
        <p:txBody>
          <a:bodyPr wrap="square">
            <a:spAutoFit/>
          </a:bodyPr>
          <a:lstStyle/>
          <a:p>
            <a:pPr algn="just">
              <a:lnSpc>
                <a:spcPct val="115000"/>
              </a:lnSpc>
              <a:spcAft>
                <a:spcPts val="0"/>
              </a:spcAft>
            </a:pP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В </a:t>
            </a:r>
            <a:r>
              <a:rPr lang="ru-RU" sz="1600" b="1" dirty="0">
                <a:latin typeface="Times New Roman" panose="02020603050405020304" pitchFamily="18" charset="0"/>
                <a:ea typeface="Calibri" panose="020F0502020204030204" pitchFamily="34" charset="0"/>
                <a:cs typeface="Times New Roman" panose="02020603050405020304" pitchFamily="18" charset="0"/>
              </a:rPr>
              <a:t>целом средства на заработную плату с начислениями определены в объеме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706 008,2 тыс</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2020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73,2%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766 026,4 тыс</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84,8%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814 125,0 тыс</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83,3%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бюджета.</a:t>
            </a:r>
            <a:r>
              <a:rPr lang="ru-RU" sz="1600" dirty="0">
                <a:latin typeface="Times New Roman" panose="02020603050405020304" pitchFamily="18" charset="0"/>
                <a:ea typeface="Calibri" panose="020F0502020204030204" pitchFamily="34" charset="0"/>
                <a:cs typeface="Times New Roman" panose="02020603050405020304" pitchFamily="18" charset="0"/>
              </a:rPr>
              <a:t>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Расходы </a:t>
            </a:r>
            <a:r>
              <a:rPr lang="ru-RU" sz="1600" b="1" dirty="0">
                <a:latin typeface="Times New Roman" panose="02020603050405020304" pitchFamily="18" charset="0"/>
                <a:ea typeface="Calibri" panose="020F0502020204030204" pitchFamily="34" charset="0"/>
                <a:cs typeface="Times New Roman" panose="02020603050405020304" pitchFamily="18" charset="0"/>
              </a:rPr>
              <a:t>на оплату коммунальных услуг просчитаны с учетом прогноза изменения тарифов на топливо-энергетические ресурсы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2020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4,7% (к 2019 году),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3,6%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2020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3,6%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Учитывая ограниченные возможности бюджета, формирование бюджета по другим статьям расходов осуществлялось в режиме жестких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ограничений. Сохранена </a:t>
            </a:r>
            <a:r>
              <a:rPr lang="ru-RU" sz="1600" b="1" dirty="0">
                <a:latin typeface="Times New Roman" panose="02020603050405020304" pitchFamily="18" charset="0"/>
                <a:ea typeface="Calibri" panose="020F0502020204030204" pitchFamily="34" charset="0"/>
                <a:cs typeface="Times New Roman" panose="02020603050405020304" pitchFamily="18" charset="0"/>
              </a:rPr>
              <a:t>социальная направленность бюджета района. Удельный вес расходов на социальную сферу в общем объеме расходов   составляет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2020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87,2%,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91,0%,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90,4%.</a:t>
            </a:r>
            <a:endParaRPr lang="ru-RU" sz="16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1500527313"/>
              </p:ext>
            </p:extLst>
          </p:nvPr>
        </p:nvGraphicFramePr>
        <p:xfrm>
          <a:off x="357156" y="500042"/>
          <a:ext cx="8286810" cy="1218057"/>
        </p:xfrm>
        <a:graphic>
          <a:graphicData uri="http://schemas.openxmlformats.org/drawingml/2006/table">
            <a:tbl>
              <a:tblPr firstRow="1" firstCol="1" bandRow="1"/>
              <a:tblGrid>
                <a:gridCol w="3133667"/>
                <a:gridCol w="1152615"/>
                <a:gridCol w="936497"/>
                <a:gridCol w="974919"/>
                <a:gridCol w="974919"/>
                <a:gridCol w="1114193"/>
              </a:tblGrid>
              <a:tr h="0">
                <a:tc>
                  <a:txBody>
                    <a:bodyPr/>
                    <a:lstStyle/>
                    <a:p>
                      <a:pPr algn="ctr">
                        <a:lnSpc>
                          <a:spcPct val="115000"/>
                        </a:lnSpc>
                        <a:spcAft>
                          <a:spcPts val="0"/>
                        </a:spcAft>
                      </a:pPr>
                      <a:r>
                        <a:rPr lang="ru-RU" sz="1350" b="1" dirty="0">
                          <a:effectLst/>
                          <a:latin typeface="Times New Roman" pitchFamily="18" charset="0"/>
                          <a:ea typeface="Calibri" panose="020F0502020204030204" pitchFamily="34" charset="0"/>
                          <a:cs typeface="Times New Roman" pitchFamily="18" charset="0"/>
                        </a:rPr>
                        <a:t>Показатели</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2018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2019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2020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2021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2022 год</a:t>
                      </a:r>
                      <a:endParaRPr kumimoji="0" lang="ru-RU" sz="1100" b="0"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0">
                <a:tc>
                  <a:txBody>
                    <a:bodyPr/>
                    <a:lstStyle/>
                    <a:p>
                      <a:pPr algn="ctr">
                        <a:lnSpc>
                          <a:spcPct val="115000"/>
                        </a:lnSpc>
                        <a:spcAft>
                          <a:spcPts val="0"/>
                        </a:spcAft>
                      </a:pPr>
                      <a:r>
                        <a:rPr lang="ru-RU" sz="1400" b="1" dirty="0">
                          <a:effectLst/>
                          <a:latin typeface="Times New Roman" pitchFamily="18" charset="0"/>
                          <a:ea typeface="Calibri" panose="020F0502020204030204" pitchFamily="34" charset="0"/>
                          <a:cs typeface="Times New Roman" pitchFamily="18" charset="0"/>
                        </a:rPr>
                        <a:t>Объем расходов бюджета </a:t>
                      </a:r>
                      <a:r>
                        <a:rPr lang="ru-RU" sz="1400" b="1" dirty="0" smtClean="0">
                          <a:effectLst/>
                          <a:latin typeface="Times New Roman" pitchFamily="18" charset="0"/>
                          <a:ea typeface="Calibri" panose="020F0502020204030204" pitchFamily="34" charset="0"/>
                          <a:cs typeface="Times New Roman" pitchFamily="18" charset="0"/>
                        </a:rPr>
                        <a:t>Пугачевского </a:t>
                      </a:r>
                      <a:r>
                        <a:rPr lang="ru-RU" sz="1400" b="1" dirty="0">
                          <a:effectLst/>
                          <a:latin typeface="Times New Roman" pitchFamily="18" charset="0"/>
                          <a:ea typeface="Calibri" panose="020F0502020204030204" pitchFamily="34" charset="0"/>
                          <a:cs typeface="Times New Roman" pitchFamily="18" charset="0"/>
                        </a:rPr>
                        <a:t>муниципального района в расчете на 1 жителя (тыс. рублей)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16,3</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18,1</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16,7</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15,5</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smtClean="0">
                          <a:effectLst/>
                          <a:latin typeface="Times New Roman" pitchFamily="18" charset="0"/>
                          <a:ea typeface="Calibri" panose="020F0502020204030204" pitchFamily="34" charset="0"/>
                          <a:cs typeface="Times New Roman" pitchFamily="18" charset="0"/>
                        </a:rPr>
                        <a:t>16,7</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кругленный прямоугольник 37904"/>
          <p:cNvSpPr>
            <a:spLocks noChangeArrowheads="1"/>
          </p:cNvSpPr>
          <p:nvPr/>
        </p:nvSpPr>
        <p:spPr bwMode="auto">
          <a:xfrm>
            <a:off x="1995488" y="471488"/>
            <a:ext cx="5649912" cy="492125"/>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lang="ru-RU" sz="2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7" name="Rectangle 5"/>
          <p:cNvSpPr>
            <a:spLocks noChangeArrowheads="1"/>
          </p:cNvSpPr>
          <p:nvPr/>
        </p:nvSpPr>
        <p:spPr bwMode="auto">
          <a:xfrm>
            <a:off x="285720" y="1071546"/>
            <a:ext cx="8434040" cy="19697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образование  запланированы в объеме: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2020 год –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683 328,0 тыс</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рублей и на каждого жителя района составят 11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795,3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684 472,8 тыс</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рублей и на каждого жителя района составят 11 </a:t>
            </a:r>
            <a:r>
              <a:rPr lang="ru-RU" sz="1600" dirty="0" smtClean="0">
                <a:latin typeface="Times New Roman" pitchFamily="18" charset="0"/>
                <a:ea typeface="Times New Roman" pitchFamily="18" charset="0"/>
                <a:cs typeface="Times New Roman" pitchFamily="18" charset="0"/>
              </a:rPr>
              <a:t>874,5</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738 912,9 тыс</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рублей и на каждого жителя района составят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12 883,4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Дошкольное образование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8" name="Rectangle 6"/>
          <p:cNvSpPr>
            <a:spLocks noChangeArrowheads="1"/>
          </p:cNvSpPr>
          <p:nvPr/>
        </p:nvSpPr>
        <p:spPr bwMode="auto">
          <a:xfrm>
            <a:off x="0" y="464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428596" y="2857496"/>
          <a:ext cx="8143932" cy="36433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4397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2" name="Rectangle 4"/>
          <p:cNvSpPr>
            <a:spLocks noChangeArrowheads="1"/>
          </p:cNvSpPr>
          <p:nvPr/>
        </p:nvSpPr>
        <p:spPr bwMode="auto">
          <a:xfrm>
            <a:off x="285720" y="285728"/>
            <a:ext cx="84296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Общее 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9" name="Диаграмма 8"/>
          <p:cNvGraphicFramePr/>
          <p:nvPr/>
        </p:nvGraphicFramePr>
        <p:xfrm>
          <a:off x="357158" y="928670"/>
          <a:ext cx="8501122" cy="55721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457200" y="42592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8" name="Rectangle 4"/>
          <p:cNvSpPr>
            <a:spLocks noChangeArrowheads="1"/>
          </p:cNvSpPr>
          <p:nvPr/>
        </p:nvSpPr>
        <p:spPr bwMode="auto">
          <a:xfrm>
            <a:off x="357158" y="357166"/>
            <a:ext cx="850112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Дополнительное образование</a:t>
            </a:r>
            <a:endParaRPr kumimoji="0" lang="ru-RU" sz="20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7" name="Диаграмма 6"/>
          <p:cNvGraphicFramePr/>
          <p:nvPr/>
        </p:nvGraphicFramePr>
        <p:xfrm>
          <a:off x="571472" y="785794"/>
          <a:ext cx="8215370" cy="3970990"/>
        </p:xfrm>
        <a:graphic>
          <a:graphicData uri="http://schemas.openxmlformats.org/drawingml/2006/chart">
            <c:chart xmlns:c="http://schemas.openxmlformats.org/drawingml/2006/chart" xmlns:r="http://schemas.openxmlformats.org/officeDocument/2006/relationships" r:id="rId2"/>
          </a:graphicData>
        </a:graphic>
      </p:graphicFrame>
      <p:sp>
        <p:nvSpPr>
          <p:cNvPr id="8" name="Прямоугольник 7"/>
          <p:cNvSpPr/>
          <p:nvPr/>
        </p:nvSpPr>
        <p:spPr>
          <a:xfrm>
            <a:off x="571472" y="4786322"/>
            <a:ext cx="8215370" cy="1600438"/>
          </a:xfrm>
          <a:prstGeom prst="rect">
            <a:avLst/>
          </a:prstGeom>
        </p:spPr>
        <p:txBody>
          <a:bodyPr wrap="square">
            <a:spAutoFit/>
          </a:bodyPr>
          <a:lstStyle/>
          <a:p>
            <a:pPr algn="just"/>
            <a:r>
              <a:rPr lang="ru-RU" b="1" dirty="0" smtClean="0">
                <a:solidFill>
                  <a:srgbClr val="7030A0"/>
                </a:solidFill>
                <a:latin typeface="Times New Roman" panose="02020603050405020304" pitchFamily="18" charset="0"/>
                <a:ea typeface="Calibri" panose="020F0502020204030204" pitchFamily="34" charset="0"/>
              </a:rPr>
              <a:t>	</a:t>
            </a:r>
            <a:r>
              <a:rPr lang="ru-RU" sz="1600" b="1" dirty="0" smtClean="0">
                <a:solidFill>
                  <a:srgbClr val="7030A0"/>
                </a:solidFill>
                <a:latin typeface="Times New Roman" panose="02020603050405020304" pitchFamily="18" charset="0"/>
                <a:ea typeface="Calibri" panose="020F0502020204030204" pitchFamily="34" charset="0"/>
              </a:rPr>
              <a:t>В соответствии с распоряжением Правительства Саратовской области от 24 мая 2019 года № 105-Пр «Об утверждении плана мероприятий («дорожной карты») по принятию муниципальных учреждений дополнительного образования в сфере культуры в государственную собственность Саратовской области» с 1 января  2020 года «Детская школа искусств города Пугачева Саратовской области» будет передана в ведение области.</a:t>
            </a:r>
            <a:endParaRPr lang="ru-RU" sz="16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57158" y="5214950"/>
            <a:ext cx="85725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по оздоровительной кампании детей  позволит детям отдохнуть в загородных стационарных лагерях и лагерях с дневным пребыванием.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 name="Rectangle 4"/>
          <p:cNvSpPr>
            <a:spLocks noChangeArrowheads="1"/>
          </p:cNvSpPr>
          <p:nvPr/>
        </p:nvSpPr>
        <p:spPr bwMode="auto">
          <a:xfrm>
            <a:off x="214282" y="214290"/>
            <a:ext cx="850112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8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Молодежная политика</a:t>
            </a:r>
            <a:endParaRPr kumimoji="0" lang="ru-RU" sz="18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7" name="Диаграмма 6"/>
          <p:cNvGraphicFramePr/>
          <p:nvPr/>
        </p:nvGraphicFramePr>
        <p:xfrm>
          <a:off x="500034" y="785794"/>
          <a:ext cx="8072494" cy="419006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19" y="751898"/>
          <a:ext cx="8643999" cy="5962329"/>
        </p:xfrm>
        <a:graphic>
          <a:graphicData uri="http://schemas.openxmlformats.org/drawingml/2006/table">
            <a:tbl>
              <a:tblPr/>
              <a:tblGrid>
                <a:gridCol w="3357586"/>
                <a:gridCol w="1071570"/>
                <a:gridCol w="1000132"/>
                <a:gridCol w="1071570"/>
                <a:gridCol w="1071570"/>
                <a:gridCol w="1071571"/>
              </a:tblGrid>
              <a:tr h="264582">
                <a:tc>
                  <a:txBody>
                    <a:bodyPr/>
                    <a:lstStyle/>
                    <a:p>
                      <a:pPr indent="0" algn="ctr">
                        <a:lnSpc>
                          <a:spcPct val="150000"/>
                        </a:lnSpc>
                        <a:spcAft>
                          <a:spcPts val="600"/>
                        </a:spcAft>
                      </a:pPr>
                      <a:r>
                        <a:rPr lang="ru-RU" sz="1200" b="1" dirty="0">
                          <a:solidFill>
                            <a:srgbClr val="000000"/>
                          </a:solidFill>
                          <a:latin typeface="Times New Roman" pitchFamily="18" charset="0"/>
                          <a:ea typeface="Times New Roman"/>
                          <a:cs typeface="Times New Roman" pitchFamily="18" charset="0"/>
                        </a:rPr>
                        <a:t>ПОКАЗАТЕЛИ</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latin typeface="Times New Roman" pitchFamily="18" charset="0"/>
                          <a:ea typeface="Times New Roman"/>
                          <a:cs typeface="Times New Roman" pitchFamily="18" charset="0"/>
                        </a:rPr>
                        <a:t>2018 </a:t>
                      </a:r>
                      <a:r>
                        <a:rPr lang="ru-RU" sz="1200" b="1" dirty="0">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200" b="1" dirty="0" smtClean="0">
                          <a:latin typeface="Times New Roman" pitchFamily="18" charset="0"/>
                          <a:ea typeface="Times New Roman"/>
                          <a:cs typeface="Times New Roman" pitchFamily="18" charset="0"/>
                        </a:rPr>
                        <a:t>2019 </a:t>
                      </a:r>
                      <a:r>
                        <a:rPr lang="ru-RU" sz="1200" b="1" dirty="0">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2020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2021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2022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247314">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детей в возрасте от одного года до шести лет, состоящих на учете для определения в муниципальные дошкольные образовательные учреждения, в общей численности детей в возрасте от рождения  года до семи лет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smtClean="0">
                          <a:latin typeface="Times New Roman" pitchFamily="18" charset="0"/>
                          <a:ea typeface="Times New Roman"/>
                          <a:cs typeface="Times New Roman" pitchFamily="18" charset="0"/>
                        </a:rPr>
                        <a:t>10,3</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11,5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663085">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выпускников муниципальных общеобразовательных учреждений, сдавших единый государственный экзамен по русскому языку и математике, в общей численности выпускников муниципальных общеобразовательных учреждений, сдавших единый государственный экзамен по данным предметам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latin typeface="Times New Roman" pitchFamily="18" charset="0"/>
                          <a:ea typeface="Times New Roman"/>
                          <a:cs typeface="Times New Roman" pitchFamily="18" charset="0"/>
                        </a:rPr>
                        <a:t>100,0</a:t>
                      </a: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85984">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Средний размер заработной платы работников муниципальных дошкольных образовательных учреждений (рублей)</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16</a:t>
                      </a:r>
                      <a:r>
                        <a:rPr lang="ru-RU" sz="1100" dirty="0">
                          <a:solidFill>
                            <a:srgbClr val="000000"/>
                          </a:solidFill>
                          <a:latin typeface="Times New Roman" pitchFamily="18" charset="0"/>
                          <a:ea typeface="Times New Roman"/>
                          <a:cs typeface="Times New Roman" pitchFamily="18" charset="0"/>
                        </a:rPr>
                        <a:t> 681,6</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18 002,5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18 866,6</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19 866,5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20 859,8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31542">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Средний размер заработной платы работников муниципальных общеобразовательных учреждений, в том числе учителей (рублей)</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20 475,2</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21 683,2</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22 810,8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24 </a:t>
                      </a:r>
                      <a:r>
                        <a:rPr lang="ru-RU" sz="1100" dirty="0" smtClean="0">
                          <a:solidFill>
                            <a:srgbClr val="000000"/>
                          </a:solidFill>
                          <a:latin typeface="Times New Roman" pitchFamily="18" charset="0"/>
                          <a:ea typeface="Times New Roman"/>
                          <a:cs typeface="Times New Roman" pitchFamily="18" charset="0"/>
                        </a:rPr>
                        <a:t>047,8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endParaRPr lang="ru-RU" sz="1100" dirty="0" smtClean="0">
                        <a:solidFill>
                          <a:srgbClr val="000000"/>
                        </a:solidFill>
                        <a:latin typeface="Times New Roman" pitchFamily="18" charset="0"/>
                        <a:ea typeface="Times New Roman"/>
                        <a:cs typeface="Times New Roman" pitchFamily="18" charset="0"/>
                      </a:endParaRPr>
                    </a:p>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25 </a:t>
                      </a:r>
                      <a:r>
                        <a:rPr lang="ru-RU" sz="1100" dirty="0" smtClean="0">
                          <a:solidFill>
                            <a:srgbClr val="000000"/>
                          </a:solidFill>
                          <a:latin typeface="Times New Roman" pitchFamily="18" charset="0"/>
                          <a:ea typeface="Times New Roman"/>
                          <a:cs typeface="Times New Roman" pitchFamily="18" charset="0"/>
                        </a:rPr>
                        <a:t>250,2</a:t>
                      </a:r>
                    </a:p>
                    <a:p>
                      <a:pPr indent="0" algn="ctr">
                        <a:lnSpc>
                          <a:spcPct val="150000"/>
                        </a:lnSpc>
                        <a:spcAft>
                          <a:spcPts val="600"/>
                        </a:spcAft>
                      </a:pP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39428">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детей в возрасте 2-7 лет, получающих дошкольную образовательную услугу и (или) услугу по их содержанию в муниципальных образовательных учреждениях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latin typeface="Times New Roman" pitchFamily="18" charset="0"/>
                          <a:ea typeface="Times New Roman"/>
                          <a:cs typeface="Times New Roman" pitchFamily="18" charset="0"/>
                        </a:rPr>
                        <a:t>63,6</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65,0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67,0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4" name="Прямоугольник 3"/>
          <p:cNvSpPr/>
          <p:nvPr/>
        </p:nvSpPr>
        <p:spPr>
          <a:xfrm>
            <a:off x="285720" y="142852"/>
            <a:ext cx="8643998" cy="369332"/>
          </a:xfrm>
          <a:prstGeom prst="rect">
            <a:avLst/>
          </a:prstGeom>
        </p:spPr>
        <p:txBody>
          <a:bodyPr wrap="square">
            <a:spAutoFit/>
          </a:bodyPr>
          <a:lstStyle/>
          <a:p>
            <a:pPr algn="ctr"/>
            <a:r>
              <a:rPr lang="ru-RU" b="1" i="1" dirty="0" smtClean="0">
                <a:solidFill>
                  <a:srgbClr val="C00000"/>
                </a:solidFill>
                <a:latin typeface="Times New Roman" panose="02020603050405020304" pitchFamily="18" charset="0"/>
                <a:ea typeface="Calibri" panose="020F0502020204030204" pitchFamily="34" charset="0"/>
              </a:rPr>
              <a:t>Отдельные показатели по отрасли «Образование»</a:t>
            </a: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357166"/>
          <a:ext cx="8501122" cy="6000790"/>
        </p:xfrm>
        <a:graphic>
          <a:graphicData uri="http://schemas.openxmlformats.org/drawingml/2006/table">
            <a:tbl>
              <a:tblPr/>
              <a:tblGrid>
                <a:gridCol w="3758107"/>
                <a:gridCol w="982029"/>
                <a:gridCol w="982029"/>
                <a:gridCol w="982029"/>
                <a:gridCol w="898464"/>
                <a:gridCol w="898464"/>
              </a:tblGrid>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дошкольных образовательных учреждений, здания которых требуют капитального ремонта, в общем числе муниципальных дошкольных 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latin typeface="Times New Roman"/>
                          <a:ea typeface="Times New Roman"/>
                        </a:rPr>
                        <a:t>12,5</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28694">
                <a:tc>
                  <a:txBody>
                    <a:bodyPr/>
                    <a:lstStyle/>
                    <a:p>
                      <a:pPr indent="0" algn="l">
                        <a:lnSpc>
                          <a:spcPct val="150000"/>
                        </a:lnSpc>
                        <a:spcAft>
                          <a:spcPts val="600"/>
                        </a:spcAft>
                      </a:pPr>
                      <a:r>
                        <a:rPr lang="ru-RU" sz="1100" dirty="0">
                          <a:solidFill>
                            <a:srgbClr val="000000"/>
                          </a:solidFill>
                          <a:latin typeface="Times New Roman"/>
                          <a:ea typeface="Times New Roman"/>
                        </a:rPr>
                        <a:t>Доля выпускников муниципальных общеобразовательных учреждений, не получивших аттестат о среднем (полном) образовании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a:latin typeface="Times New Roman"/>
                          <a:ea typeface="Times New Roman"/>
                        </a:rPr>
                        <a:t>0,0</a:t>
                      </a: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общеобразовательных учреждений, здания которых требуют капитального ремонта, в общем количестве муниципальных общеобразовательных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smtClean="0">
                          <a:latin typeface="Times New Roman"/>
                          <a:ea typeface="Times New Roman"/>
                        </a:rPr>
                        <a:t>11,0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общеобразовательных учреждений, соответствующих современным требованиям обучения, в общем количестве муниципальных общеобразовательных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a:latin typeface="Times New Roman"/>
                          <a:ea typeface="Times New Roman"/>
                        </a:rPr>
                        <a:t>80,0</a:t>
                      </a: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42940">
                <a:tc>
                  <a:txBody>
                    <a:bodyPr/>
                    <a:lstStyle/>
                    <a:p>
                      <a:pPr indent="0" algn="l">
                        <a:lnSpc>
                          <a:spcPct val="150000"/>
                        </a:lnSpc>
                        <a:spcAft>
                          <a:spcPts val="600"/>
                        </a:spcAft>
                      </a:pPr>
                      <a:r>
                        <a:rPr lang="ru-RU" sz="1100" dirty="0" smtClean="0">
                          <a:solidFill>
                            <a:srgbClr val="000000"/>
                          </a:solidFill>
                          <a:latin typeface="Times New Roman"/>
                          <a:ea typeface="Times New Roman"/>
                        </a:rPr>
                        <a:t>Расходы </a:t>
                      </a:r>
                      <a:r>
                        <a:rPr lang="ru-RU" sz="1100" dirty="0">
                          <a:solidFill>
                            <a:srgbClr val="000000"/>
                          </a:solidFill>
                          <a:latin typeface="Times New Roman"/>
                          <a:ea typeface="Times New Roman"/>
                        </a:rPr>
                        <a:t>бюджета </a:t>
                      </a:r>
                      <a:r>
                        <a:rPr lang="ru-RU" sz="1100" dirty="0" smtClean="0">
                          <a:solidFill>
                            <a:srgbClr val="000000"/>
                          </a:solidFill>
                          <a:latin typeface="Times New Roman"/>
                          <a:ea typeface="Times New Roman"/>
                        </a:rPr>
                        <a:t>района на </a:t>
                      </a:r>
                      <a:r>
                        <a:rPr lang="ru-RU" sz="1100" dirty="0">
                          <a:solidFill>
                            <a:srgbClr val="000000"/>
                          </a:solidFill>
                          <a:latin typeface="Times New Roman"/>
                          <a:ea typeface="Times New Roman"/>
                        </a:rPr>
                        <a:t>общее образование в расчете на 1 обучающегося (тыс. руб.)</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smtClean="0">
                          <a:latin typeface="Times New Roman"/>
                          <a:ea typeface="Times New Roman"/>
                        </a:rPr>
                        <a:t>68,9</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latin typeface="Times New Roman"/>
                          <a:ea typeface="Times New Roman"/>
                        </a:rPr>
                        <a:t>74,2</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latin typeface="Times New Roman"/>
                          <a:ea typeface="Times New Roman"/>
                        </a:rPr>
                        <a:t>70,1</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latin typeface="Times New Roman"/>
                          <a:ea typeface="Times New Roman"/>
                        </a:rPr>
                        <a:t>74,2</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latin typeface="Times New Roman"/>
                          <a:ea typeface="Times New Roman"/>
                        </a:rPr>
                        <a:t>81,8</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00132">
                <a:tc>
                  <a:txBody>
                    <a:bodyPr/>
                    <a:lstStyle/>
                    <a:p>
                      <a:pPr indent="0" algn="l">
                        <a:lnSpc>
                          <a:spcPct val="150000"/>
                        </a:lnSpc>
                        <a:spcAft>
                          <a:spcPts val="600"/>
                        </a:spcAft>
                      </a:pPr>
                      <a:r>
                        <a:rPr lang="ru-RU" sz="1100" dirty="0">
                          <a:solidFill>
                            <a:srgbClr val="000000"/>
                          </a:solidFill>
                          <a:latin typeface="Times New Roman"/>
                          <a:ea typeface="Times New Roman"/>
                        </a:rPr>
                        <a:t>Доля детей в возрасте 5-18 лет, получающих услуги по дополнительному образованию (%), в общей численности детей в возрасте от 5 до 18 лет.</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a:latin typeface="Times New Roman"/>
                          <a:ea typeface="Times New Roman"/>
                        </a:rPr>
                        <a:t>49,5</a:t>
                      </a: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53,0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solidFill>
                            <a:srgbClr val="000000"/>
                          </a:solidFill>
                          <a:latin typeface="Times New Roman"/>
                          <a:ea typeface="Times New Roman"/>
                        </a:rPr>
                        <a:t>60,0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smtClean="0">
                          <a:solidFill>
                            <a:srgbClr val="000000"/>
                          </a:solidFill>
                          <a:latin typeface="Times New Roman"/>
                          <a:ea typeface="Times New Roman"/>
                        </a:rPr>
                        <a:t>64,0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50000"/>
                        </a:lnSpc>
                        <a:spcAft>
                          <a:spcPts val="600"/>
                        </a:spcAft>
                      </a:pPr>
                      <a:r>
                        <a:rPr lang="ru-RU" sz="1100" dirty="0">
                          <a:solidFill>
                            <a:srgbClr val="000000"/>
                          </a:solidFill>
                          <a:latin typeface="Times New Roman"/>
                          <a:ea typeface="Times New Roman"/>
                        </a:rPr>
                        <a:t>70,0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Скругленный прямоугольник 37906"/>
          <p:cNvSpPr>
            <a:spLocks noChangeArrowheads="1"/>
          </p:cNvSpPr>
          <p:nvPr/>
        </p:nvSpPr>
        <p:spPr bwMode="auto">
          <a:xfrm>
            <a:off x="1928794" y="214290"/>
            <a:ext cx="5786438" cy="436563"/>
          </a:xfrm>
          <a:prstGeom prst="roundRect">
            <a:avLst>
              <a:gd name="adj" fmla="val 16667"/>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КУЛЬТУРА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285720" y="785794"/>
            <a:ext cx="8643998"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запланированы  в объеме: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2020 год – 117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828,8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110 261,6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118 094,6 тыс. рублей.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расходы будут направлены на содержание учреждений культуры, сохранение и развитие традиционной народной культуры, обеспечение доступа к музейным ценностям, развитие профессиональной театральной и концертной деятельности, развитие библиотечного дела, а также организацию и проведение выставок, конкурсов, фестивалей, праздников, форумов, конференций и других мероприятий в области культуры.</a:t>
            </a: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в 20</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годах в разрезе направлений деятельности (%).</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571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357158" y="3357562"/>
          <a:ext cx="8213414" cy="31994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7" y="285728"/>
          <a:ext cx="8429684" cy="1357322"/>
        </p:xfrm>
        <a:graphic>
          <a:graphicData uri="http://schemas.openxmlformats.org/drawingml/2006/table">
            <a:tbl>
              <a:tblPr/>
              <a:tblGrid>
                <a:gridCol w="2571769"/>
                <a:gridCol w="1143008"/>
                <a:gridCol w="1214446"/>
                <a:gridCol w="1143008"/>
                <a:gridCol w="1214446"/>
                <a:gridCol w="1143007"/>
              </a:tblGrid>
              <a:tr h="214314">
                <a:tc>
                  <a:txBody>
                    <a:bodyPr/>
                    <a:lstStyle/>
                    <a:p>
                      <a:pPr indent="0" algn="ctr">
                        <a:lnSpc>
                          <a:spcPct val="100000"/>
                        </a:lnSpc>
                        <a:spcAft>
                          <a:spcPts val="0"/>
                        </a:spcAft>
                      </a:pPr>
                      <a:r>
                        <a:rPr lang="ru-RU" sz="1200" b="1" dirty="0">
                          <a:latin typeface="Times New Roman"/>
                          <a:ea typeface="Times New Roman"/>
                        </a:rPr>
                        <a:t>Показатели</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7625" algn="ctr">
                        <a:lnSpc>
                          <a:spcPct val="100000"/>
                        </a:lnSpc>
                        <a:spcAft>
                          <a:spcPts val="0"/>
                        </a:spcAft>
                      </a:pPr>
                      <a:r>
                        <a:rPr lang="ru-RU" sz="1200" b="1" dirty="0" smtClean="0">
                          <a:latin typeface="Times New Roman"/>
                          <a:ea typeface="Times New Roman"/>
                        </a:rPr>
                        <a:t>2018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a:ea typeface="Times New Roman"/>
                        </a:rPr>
                        <a:t>2019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2020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2021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2022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Объем расходов районного бюджета на культуру и кинематографию в расчете на 1 жителя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1 825,7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2 102,9</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a:t>
                      </a:r>
                      <a:r>
                        <a:rPr lang="ru-RU" sz="1200" dirty="0" smtClean="0">
                          <a:latin typeface="Times New Roman"/>
                          <a:ea typeface="Times New Roman"/>
                        </a:rPr>
                        <a:t>033,9</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1 912,9</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2 059,0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Средний размер заработной платы работников муниципальных учреждений культуры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23</a:t>
                      </a:r>
                      <a:r>
                        <a:rPr lang="ru-RU" sz="1200" baseline="0" dirty="0" smtClean="0">
                          <a:latin typeface="Times New Roman"/>
                          <a:ea typeface="Times New Roman"/>
                        </a:rPr>
                        <a:t> 400,0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24 530,0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28 100,0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28 130,0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30 050,0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3730" name="Rectangle 2"/>
          <p:cNvSpPr>
            <a:spLocks noChangeArrowheads="1"/>
          </p:cNvSpPr>
          <p:nvPr/>
        </p:nvSpPr>
        <p:spPr bwMode="auto">
          <a:xfrm>
            <a:off x="357158"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29" name="Скругленный прямоугольник 37907"/>
          <p:cNvSpPr>
            <a:spLocks noChangeArrowheads="1"/>
          </p:cNvSpPr>
          <p:nvPr/>
        </p:nvSpPr>
        <p:spPr bwMode="auto">
          <a:xfrm>
            <a:off x="1428728" y="2071678"/>
            <a:ext cx="6388100" cy="430213"/>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СОЦИАЛЬНАЯ ПОЛИТИКА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2" name="Rectangle 4"/>
          <p:cNvSpPr>
            <a:spLocks noChangeArrowheads="1"/>
          </p:cNvSpPr>
          <p:nvPr/>
        </p:nvSpPr>
        <p:spPr bwMode="auto">
          <a:xfrm>
            <a:off x="285720" y="2714620"/>
            <a:ext cx="85725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Социальные расходы  на 2020 год планируются в объеме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32 181,0 тыс</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рублей  и составят на каждого жителя района в 2020 году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555,5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рубля, из них бюджетные ассигнования в сумме  24 068,6 тыс. рублей направлены  на исполнение публичных нормативных обязательств.</a:t>
            </a:r>
            <a:endParaRPr lang="ru-RU" dirty="0" smtClean="0">
              <a:latin typeface="Times New Roman" pitchFamily="18" charset="0"/>
              <a:ea typeface="Times New Roman" pitchFamily="18" charset="0"/>
              <a:cs typeface="Times New Roman" pitchFamily="18" charset="0"/>
            </a:endParaRPr>
          </a:p>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Наибольший объем средств в этой сфере направляется 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предоставление гражданам субсидий на оплату жилого помещения и коммунальных услуг  -   7 331,0 тыс. рублей   или  30,5%;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компенсации части родительской платы  за содержание ребенка в дошкольных учреждениях – 10 350,9</a:t>
            </a:r>
            <a:r>
              <a:rPr kumimoji="0" lang="ru-RU"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или  43,0%;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мер социальной поддержки по оплате жилого помещения и коммунальных  услуг медицинским работникам, проживающим и работающим в сельской местности, льготы  «Почетным  гражданам г.Пугачева» и доплаты  к  пенсиям  - 6 386,7 тыс. рублей   или  26,5%.</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3929066"/>
          <a:ext cx="8572559" cy="2714644"/>
        </p:xfrm>
        <a:graphic>
          <a:graphicData uri="http://schemas.openxmlformats.org/drawingml/2006/table">
            <a:tbl>
              <a:tblPr/>
              <a:tblGrid>
                <a:gridCol w="3782222"/>
                <a:gridCol w="1009305"/>
                <a:gridCol w="1009305"/>
                <a:gridCol w="925495"/>
                <a:gridCol w="923116"/>
                <a:gridCol w="923116"/>
              </a:tblGrid>
              <a:tr h="397926">
                <a:tc>
                  <a:txBody>
                    <a:bodyPr/>
                    <a:lstStyle/>
                    <a:p>
                      <a:pPr algn="ctr">
                        <a:lnSpc>
                          <a:spcPct val="200000"/>
                        </a:lnSpc>
                        <a:spcAft>
                          <a:spcPts val="0"/>
                        </a:spcAft>
                      </a:pPr>
                      <a:r>
                        <a:rPr lang="ru-RU" sz="1200" b="1" dirty="0">
                          <a:latin typeface="Times New Roman" pitchFamily="18" charset="0"/>
                          <a:ea typeface="Times New Roman"/>
                          <a:cs typeface="Times New Roman" pitchFamily="18" charset="0"/>
                        </a:rPr>
                        <a:t>Показатели</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2018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2019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2020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2021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2022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533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Охват жителей района, систематически занимающихся физической культурой и спортом, %</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25,0</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25,3</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25,5</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26,0</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26,7</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541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Охват детей и подростков, занимающихся в спортивных школах, секциях, %</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12,6</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12,9</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13,1</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13,5</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13,9</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541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Объем расходов районного бюджета на физкультуру и спорт в расчете на 1 жителя (рублей)</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US" sz="1300" dirty="0" smtClean="0">
                          <a:solidFill>
                            <a:schemeClr val="tx1"/>
                          </a:solidFill>
                          <a:latin typeface="Times New Roman" pitchFamily="18" charset="0"/>
                          <a:ea typeface="Times New Roman"/>
                          <a:cs typeface="Times New Roman" pitchFamily="18" charset="0"/>
                        </a:rPr>
                        <a:t>297</a:t>
                      </a:r>
                      <a:r>
                        <a:rPr lang="ru-RU" sz="1300" dirty="0" smtClean="0">
                          <a:solidFill>
                            <a:schemeClr val="tx1"/>
                          </a:solidFill>
                          <a:latin typeface="Times New Roman" pitchFamily="18" charset="0"/>
                          <a:ea typeface="Times New Roman"/>
                          <a:cs typeface="Times New Roman" pitchFamily="18" charset="0"/>
                        </a:rPr>
                        <a:t>,0</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349,5</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141,9</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143,1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144,4</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00553">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Средний размер заработной платы работников муниципальных учреждений физкультуры и спорта </a:t>
                      </a:r>
                      <a:r>
                        <a:rPr lang="ru-RU" sz="1300" dirty="0" smtClean="0">
                          <a:latin typeface="Times New Roman" pitchFamily="18" charset="0"/>
                          <a:ea typeface="Times New Roman"/>
                          <a:cs typeface="Times New Roman" pitchFamily="18" charset="0"/>
                        </a:rPr>
                        <a:t>(тыс. рублей</a:t>
                      </a:r>
                      <a:r>
                        <a:rPr lang="ru-RU" sz="1300" dirty="0">
                          <a:latin typeface="Times New Roman" pitchFamily="18" charset="0"/>
                          <a:ea typeface="Times New Roman"/>
                          <a:cs typeface="Times New Roman" pitchFamily="18" charset="0"/>
                        </a:rPr>
                        <a:t>)</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11,1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11,7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12,6</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13,1</a:t>
                      </a:r>
                    </a:p>
                    <a:p>
                      <a:pPr algn="ctr">
                        <a:lnSpc>
                          <a:spcPct val="100000"/>
                        </a:lnSpc>
                        <a:spcAft>
                          <a:spcPts val="0"/>
                        </a:spcAft>
                      </a:pP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5" name="Скругленный прямоугольник 37908"/>
          <p:cNvSpPr>
            <a:spLocks noChangeArrowheads="1"/>
          </p:cNvSpPr>
          <p:nvPr/>
        </p:nvSpPr>
        <p:spPr bwMode="auto">
          <a:xfrm>
            <a:off x="2357422" y="214290"/>
            <a:ext cx="5200650" cy="600075"/>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ФИЗКУЛЬТУРА и СПОРТ</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8" name="Rectangle 4"/>
          <p:cNvSpPr>
            <a:spLocks noChangeArrowheads="1"/>
          </p:cNvSpPr>
          <p:nvPr/>
        </p:nvSpPr>
        <p:spPr bwMode="auto">
          <a:xfrm>
            <a:off x="357158" y="928671"/>
            <a:ext cx="8501122" cy="29700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Средства районного бюджета в сфере физической культуры  запланированы в сумме:</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2020 год – 8 217,7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8 250,3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8 284,7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средства будут использованы  на обеспечение деятельности  МАУ  физкультурно-оздоровительного  комплекса  «Олимп». В блоке  №1  ФОКа  размещается спортивный зал, предназначенный для занятий волейболом, баскетболом, мини футболом,  ритмической гимнастикой. В 2019 году спортивный зал посетил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16 851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 В игровом зале имеются  трибуны  на 170 человек. Также на первом этаже расположена  зона тренажеров.  В блоке №2 размещается бассейн.  За  2019 год бассейн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6 389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Рисунок 695"/>
          <p:cNvPicPr>
            <a:picLocks noChangeAspect="1" noChangeArrowheads="1"/>
          </p:cNvPicPr>
          <p:nvPr/>
        </p:nvPicPr>
        <p:blipFill>
          <a:blip r:embed="rId2" cstate="print"/>
          <a:srcRect/>
          <a:stretch>
            <a:fillRect/>
          </a:stretch>
        </p:blipFill>
        <p:spPr bwMode="auto">
          <a:xfrm>
            <a:off x="250824" y="214291"/>
            <a:ext cx="3249605" cy="1428760"/>
          </a:xfrm>
          <a:prstGeom prst="rect">
            <a:avLst/>
          </a:prstGeom>
          <a:noFill/>
        </p:spPr>
      </p:pic>
      <p:sp>
        <p:nvSpPr>
          <p:cNvPr id="22531" name="Стрелка вправо 699"/>
          <p:cNvSpPr>
            <a:spLocks noChangeArrowheads="1"/>
          </p:cNvSpPr>
          <p:nvPr/>
        </p:nvSpPr>
        <p:spPr bwMode="auto">
          <a:xfrm flipV="1">
            <a:off x="3786182" y="857232"/>
            <a:ext cx="1092200" cy="368300"/>
          </a:xfrm>
          <a:prstGeom prst="rightArrow">
            <a:avLst>
              <a:gd name="adj1" fmla="val 50000"/>
              <a:gd name="adj2" fmla="val 50043"/>
            </a:avLst>
          </a:prstGeom>
          <a:solidFill>
            <a:srgbClr val="4F81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2529" name="Прямоугольник 700"/>
          <p:cNvSpPr>
            <a:spLocks noChangeArrowheads="1"/>
          </p:cNvSpPr>
          <p:nvPr/>
        </p:nvSpPr>
        <p:spPr bwMode="auto">
          <a:xfrm>
            <a:off x="5175250" y="214291"/>
            <a:ext cx="3683030" cy="1357322"/>
          </a:xfrm>
          <a:prstGeom prst="rect">
            <a:avLst/>
          </a:prstGeom>
          <a:solidFill>
            <a:schemeClr val="accent5">
              <a:lumMod val="20000"/>
              <a:lumOff val="80000"/>
            </a:schemeClr>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Закон</a:t>
            </a:r>
            <a:endParaRPr lang="ru-RU" sz="600" dirty="0" smtClean="0">
              <a:latin typeface="Times New Roman" pitchFamily="18" charset="0"/>
              <a:ea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Программы Народ Компании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Проекты    БЮДЖЕТ    Будущее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Президент Правительство  Губернатор Глава района</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0" name="Прямоугольник 299"/>
          <p:cNvSpPr>
            <a:spLocks noChangeArrowheads="1"/>
          </p:cNvSpPr>
          <p:nvPr/>
        </p:nvSpPr>
        <p:spPr bwMode="auto">
          <a:xfrm>
            <a:off x="285720" y="1714488"/>
            <a:ext cx="8572560" cy="1023937"/>
          </a:xfrm>
          <a:prstGeom prst="rect">
            <a:avLst/>
          </a:prstGeom>
          <a:solidFill>
            <a:srgbClr val="DBEEF4"/>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 для граждан» нацелен на получение обратной связи от граждан, которым интересны современные проблемы государственных финансов Российской Федерации, а так же муниципальных финансов Пугачевского района.</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21018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285720" y="2795349"/>
            <a:ext cx="857256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играет центральную роль в экономике района и решении различных проблем в его развитии. Внимательное изучение бюджета дает представление о намерениях власти, ее политике, распределении ею финансовых ресурсов. Благодаря анализу бюджета можно установить, как распределяются денежные средства, расходуются ли они по назначению. Контроль за местным бюджетом особенно уместен, если иметь в виду, что он формируется за счет граждан и организаций. Эти средства изымаются в виде налогов, различных сборов и пошлин у физических и юридических лиц для проведения значимой для общества деятельности. Проверка фактического использования бюджетных средств - закономерный и обязательный процесс, особенно в условиях недостатка имеющихся резервов.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857365"/>
          <a:ext cx="8643995" cy="4357717"/>
        </p:xfrm>
        <a:graphic>
          <a:graphicData uri="http://schemas.openxmlformats.org/drawingml/2006/table">
            <a:tbl>
              <a:tblPr/>
              <a:tblGrid>
                <a:gridCol w="2928957"/>
                <a:gridCol w="1143008"/>
                <a:gridCol w="1143008"/>
                <a:gridCol w="1143008"/>
                <a:gridCol w="1143008"/>
                <a:gridCol w="1143006"/>
              </a:tblGrid>
              <a:tr h="230868">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indent="450215" algn="just">
                        <a:lnSpc>
                          <a:spcPct val="100000"/>
                        </a:lnSpc>
                        <a:spcAft>
                          <a:spcPts val="0"/>
                        </a:spcAft>
                      </a:pPr>
                      <a:endParaRPr lang="ru-RU" sz="600" dirty="0">
                        <a:latin typeface="Times New Roman"/>
                        <a:ea typeface="Times New Roman"/>
                      </a:endParaRPr>
                    </a:p>
                    <a:p>
                      <a:pPr indent="450215" algn="just">
                        <a:lnSpc>
                          <a:spcPct val="100000"/>
                        </a:lnSpc>
                        <a:spcAft>
                          <a:spcPts val="0"/>
                        </a:spcAft>
                      </a:pPr>
                      <a:r>
                        <a:rPr lang="ru-RU" sz="1000" dirty="0" smtClean="0">
                          <a:latin typeface="Times New Roman"/>
                          <a:ea typeface="Times New Roman"/>
                        </a:rPr>
                        <a:t>тыс.руб.</a:t>
                      </a:r>
                      <a:endParaRPr lang="ru-RU" sz="1000" dirty="0">
                        <a:latin typeface="Times New Roman"/>
                        <a:ea typeface="Times New Roman"/>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r>
              <a:tr h="549686">
                <a:tc>
                  <a:txBody>
                    <a:bodyPr/>
                    <a:lstStyle/>
                    <a:p>
                      <a:pPr indent="0" algn="ctr">
                        <a:lnSpc>
                          <a:spcPct val="100000"/>
                        </a:lnSpc>
                        <a:spcAft>
                          <a:spcPts val="0"/>
                        </a:spcAft>
                      </a:pPr>
                      <a:r>
                        <a:rPr lang="ru-RU" sz="1100" b="1" dirty="0">
                          <a:latin typeface="Times New Roman"/>
                          <a:ea typeface="Times New Roman"/>
                        </a:rPr>
                        <a:t>Наименование</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Отчет  </a:t>
                      </a:r>
                    </a:p>
                    <a:p>
                      <a:pPr indent="0" algn="ctr">
                        <a:lnSpc>
                          <a:spcPct val="100000"/>
                        </a:lnSpc>
                        <a:spcAft>
                          <a:spcPts val="0"/>
                        </a:spcAft>
                      </a:pPr>
                      <a:r>
                        <a:rPr lang="ru-RU" sz="1100" b="1" dirty="0" smtClean="0">
                          <a:latin typeface="Times New Roman"/>
                          <a:ea typeface="Times New Roman"/>
                        </a:rPr>
                        <a:t> 2018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Оценка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2019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2020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35233">
                <a:tc>
                  <a:txBody>
                    <a:bodyPr/>
                    <a:lstStyle/>
                    <a:p>
                      <a:pPr indent="0" algn="l">
                        <a:lnSpc>
                          <a:spcPct val="100000"/>
                        </a:lnSpc>
                        <a:spcAft>
                          <a:spcPts val="0"/>
                        </a:spcAft>
                      </a:pPr>
                      <a:r>
                        <a:rPr lang="ru-RU" sz="1200" b="1" dirty="0">
                          <a:latin typeface="Times New Roman"/>
                          <a:ea typeface="Times New Roman"/>
                        </a:rPr>
                        <a:t>Муниципальная программа " Развитие образования Пугачевского муниципального района"</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544 945,0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633 538,9</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632 250,3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640 187,2</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692 954,4</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16 488,7</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20 909,1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46 879,1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12 976,2 </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12 976,2</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00132">
                <a:tc>
                  <a:txBody>
                    <a:bodyPr/>
                    <a:lstStyle/>
                    <a:p>
                      <a:pPr indent="0" algn="l">
                        <a:lnSpc>
                          <a:spcPct val="100000"/>
                        </a:lnSpc>
                        <a:spcAft>
                          <a:spcPts val="0"/>
                        </a:spcAft>
                      </a:pPr>
                      <a:r>
                        <a:rPr lang="ru-RU" sz="1200" b="1" dirty="0">
                          <a:latin typeface="Times New Roman"/>
                          <a:ea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a:t>
                      </a:r>
                      <a:r>
                        <a:rPr lang="ru-RU" sz="1200" b="0" baseline="0" dirty="0" smtClean="0">
                          <a:latin typeface="Times New Roman"/>
                          <a:ea typeface="Times New Roman"/>
                        </a:rPr>
                        <a:t> 314,3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1 275,3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a:t>
                      </a:r>
                      <a:r>
                        <a:rPr lang="ru-RU" sz="1200" b="0" dirty="0" smtClean="0">
                          <a:latin typeface="Times New Roman"/>
                          <a:ea typeface="Times New Roman"/>
                        </a:rPr>
                        <a:t>799,6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сети спортивных сооружений в Пугачевском муниципальном районе"</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10 871,9</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8 166,0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71681" name="Прямоугольник 37914"/>
          <p:cNvSpPr>
            <a:spLocks noChangeArrowheads="1"/>
          </p:cNvSpPr>
          <p:nvPr/>
        </p:nvSpPr>
        <p:spPr bwMode="auto">
          <a:xfrm>
            <a:off x="1749425" y="214291"/>
            <a:ext cx="6291263" cy="500066"/>
          </a:xfrm>
          <a:prstGeom prst="rect">
            <a:avLst/>
          </a:prstGeom>
          <a:solidFill>
            <a:srgbClr val="FDD1FB"/>
          </a:solidFill>
          <a:ln w="9525">
            <a:solidFill>
              <a:srgbClr val="BE4B4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Муниципальные программы</a:t>
            </a:r>
            <a:endParaRPr kumimoji="0" lang="ru-RU" sz="2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684" name="Rectangle 4"/>
          <p:cNvSpPr>
            <a:spLocks noChangeArrowheads="1"/>
          </p:cNvSpPr>
          <p:nvPr/>
        </p:nvSpPr>
        <p:spPr bwMode="auto">
          <a:xfrm>
            <a:off x="285720" y="428604"/>
            <a:ext cx="864399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Наибольшая часть расходов бюджета района в  2020-2022 годы  будет  осуществляться  путем  реализации   следующих муниципальных программ. Данные программы имеют цель, задачи и показатели эффективности, которые отражают степень их достижения, то есть действия и бюджетные средства направлены на достижение заданного результата. </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214288"/>
          <a:ext cx="8643997" cy="3839794"/>
        </p:xfrm>
        <a:graphic>
          <a:graphicData uri="http://schemas.openxmlformats.org/drawingml/2006/table">
            <a:tbl>
              <a:tblPr/>
              <a:tblGrid>
                <a:gridCol w="2857519"/>
                <a:gridCol w="1143008"/>
                <a:gridCol w="1214446"/>
                <a:gridCol w="1143008"/>
                <a:gridCol w="1214446"/>
                <a:gridCol w="1071570"/>
              </a:tblGrid>
              <a:tr h="1151938">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4 662,0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7 245,0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a:t>
                      </a:r>
                      <a:r>
                        <a:rPr lang="ru-RU" sz="1200" b="0" baseline="0" dirty="0" smtClean="0">
                          <a:latin typeface="Times New Roman" pitchFamily="18" charset="0"/>
                          <a:ea typeface="Times New Roman"/>
                          <a:cs typeface="Times New Roman" pitchFamily="18" charset="0"/>
                        </a:rPr>
                        <a:t> 812,0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5969">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"Развитие культуры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87 835,7</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106 608,8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97 151,8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89 829,1</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97 360,8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67959">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"Совершенствование системы оплаты труда в муниципальных учреждениях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16 093,4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16 153,1</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23 618,4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23 618,4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23 618,4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343928">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"Развитие и совершенствование муниципальной системы оповещения и информирования населения при угрозе и возникновении чрезвычайных ситуаций на территории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177,8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graphicFrame>
        <p:nvGraphicFramePr>
          <p:cNvPr id="3" name="Таблица 2"/>
          <p:cNvGraphicFramePr>
            <a:graphicFrameLocks noGrp="1"/>
          </p:cNvGraphicFramePr>
          <p:nvPr/>
        </p:nvGraphicFramePr>
        <p:xfrm>
          <a:off x="214282" y="4071942"/>
          <a:ext cx="8643998" cy="2399916"/>
        </p:xfrm>
        <a:graphic>
          <a:graphicData uri="http://schemas.openxmlformats.org/drawingml/2006/table">
            <a:tbl>
              <a:tblPr/>
              <a:tblGrid>
                <a:gridCol w="2857520"/>
                <a:gridCol w="1143008"/>
                <a:gridCol w="1214446"/>
                <a:gridCol w="1143008"/>
                <a:gridCol w="1214446"/>
                <a:gridCol w="1071570"/>
              </a:tblGrid>
              <a:tr h="857256">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"Энергосбережение и повышение энергетической эффективности в Пугачевском муниципальном районе"</a:t>
                      </a:r>
                      <a:endParaRPr lang="ru-RU" sz="1200" dirty="0">
                        <a:latin typeface="Times New Roman" pitchFamily="18" charset="0"/>
                        <a:ea typeface="Times New Roman"/>
                        <a:cs typeface="Times New Roman" pitchFamily="18" charset="0"/>
                      </a:endParaRPr>
                    </a:p>
                  </a:txBody>
                  <a:tcPr marL="44891" marR="448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7 159,0</a:t>
                      </a:r>
                      <a:r>
                        <a:rPr lang="ru-RU" sz="1200" b="0" dirty="0">
                          <a:latin typeface="Times New Roman" pitchFamily="18" charset="0"/>
                          <a:ea typeface="Times New Roman"/>
                          <a:cs typeface="Times New Roman" pitchFamily="18" charset="0"/>
                        </a:rPr>
                        <a:t> </a:t>
                      </a: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4 800,0</a:t>
                      </a:r>
                      <a:endParaRPr lang="ru-RU" sz="1200" b="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4 380,0</a:t>
                      </a:r>
                      <a:endParaRPr lang="ru-RU" sz="1200" b="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a:t>
                      </a:r>
                      <a:endParaRPr lang="ru-RU" sz="1200" b="1"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a:t>
                      </a:r>
                    </a:p>
                    <a:p>
                      <a:pPr indent="0" algn="ctr">
                        <a:lnSpc>
                          <a:spcPct val="100000"/>
                        </a:lnSpc>
                        <a:spcAft>
                          <a:spcPts val="0"/>
                        </a:spcAft>
                      </a:pPr>
                      <a:endParaRPr lang="ru-RU" sz="1200" b="1"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85470">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"Обеспечение безопасности жизнедеятельности населения на территории Пугачевского муниципального района на 2019-2020  годы"</a:t>
                      </a:r>
                      <a:endParaRPr lang="ru-RU" sz="1200" dirty="0">
                        <a:latin typeface="Times New Roman" pitchFamily="18" charset="0"/>
                        <a:ea typeface="Times New Roman"/>
                        <a:cs typeface="Times New Roman" pitchFamily="18" charset="0"/>
                      </a:endParaRPr>
                    </a:p>
                  </a:txBody>
                  <a:tcPr marL="44891" marR="448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pPr>
                      <a:r>
                        <a:rPr lang="ru-RU" sz="1200" b="0" dirty="0" smtClean="0">
                          <a:latin typeface="Times New Roman" pitchFamily="18" charset="0"/>
                          <a:cs typeface="Times New Roman" pitchFamily="18" charset="0"/>
                        </a:rPr>
                        <a:t>-</a:t>
                      </a:r>
                      <a:endParaRPr lang="ru-RU" sz="1200" b="0" dirty="0">
                        <a:latin typeface="Times New Roman" pitchFamily="18" charset="0"/>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pPr>
                      <a:r>
                        <a:rPr lang="ru-RU" sz="1200" b="0" dirty="0" smtClean="0">
                          <a:latin typeface="Times New Roman" pitchFamily="18" charset="0"/>
                          <a:cs typeface="Times New Roman" pitchFamily="18" charset="0"/>
                        </a:rPr>
                        <a:t>35,0</a:t>
                      </a:r>
                      <a:endParaRPr lang="ru-RU" sz="1200" b="0" dirty="0">
                        <a:latin typeface="Times New Roman" pitchFamily="18" charset="0"/>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35,0</a:t>
                      </a:r>
                      <a:endParaRPr lang="ru-RU" sz="1200" b="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a:t>
                      </a:r>
                      <a:endParaRPr lang="ru-RU" sz="1200" b="1"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pPr>
                      <a:r>
                        <a:rPr lang="ru-RU" sz="1200" b="1" dirty="0" smtClean="0">
                          <a:latin typeface="Times New Roman" pitchFamily="18" charset="0"/>
                          <a:cs typeface="Times New Roman" pitchFamily="18" charset="0"/>
                        </a:rPr>
                        <a:t>-</a:t>
                      </a:r>
                      <a:endParaRPr lang="ru-RU" sz="1200" b="1" dirty="0">
                        <a:latin typeface="Times New Roman" pitchFamily="18" charset="0"/>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7190">
                <a:tc>
                  <a:txBody>
                    <a:bodyPr/>
                    <a:lstStyle/>
                    <a:p>
                      <a:pPr indent="0" algn="ctr">
                        <a:lnSpc>
                          <a:spcPct val="100000"/>
                        </a:lnSpc>
                        <a:spcAft>
                          <a:spcPts val="0"/>
                        </a:spcAft>
                      </a:pPr>
                      <a:r>
                        <a:rPr lang="ru-RU" sz="1400" b="1" dirty="0" smtClean="0">
                          <a:latin typeface="Times New Roman" pitchFamily="18" charset="0"/>
                          <a:ea typeface="Times New Roman"/>
                          <a:cs typeface="Times New Roman" pitchFamily="18" charset="0"/>
                        </a:rPr>
                        <a:t>ИТОГО</a:t>
                      </a:r>
                      <a:endParaRPr lang="ru-RU" sz="140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00000"/>
                        </a:lnSpc>
                        <a:spcAft>
                          <a:spcPts val="0"/>
                        </a:spcAft>
                      </a:pPr>
                      <a:r>
                        <a:rPr lang="ru-RU" sz="1300" b="1" dirty="0" smtClean="0">
                          <a:latin typeface="Times New Roman" pitchFamily="18" charset="0"/>
                          <a:ea typeface="Times New Roman"/>
                          <a:cs typeface="Times New Roman" pitchFamily="18" charset="0"/>
                        </a:rPr>
                        <a:t>689 547,8</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00000"/>
                        </a:lnSpc>
                        <a:spcAft>
                          <a:spcPts val="0"/>
                        </a:spcAft>
                      </a:pPr>
                      <a:r>
                        <a:rPr lang="ru-RU" sz="1300" b="1" dirty="0" smtClean="0">
                          <a:latin typeface="Times New Roman" pitchFamily="18" charset="0"/>
                          <a:ea typeface="Times New Roman"/>
                          <a:cs typeface="Times New Roman" pitchFamily="18" charset="0"/>
                        </a:rPr>
                        <a:t>798 731,2</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00000"/>
                        </a:lnSpc>
                        <a:spcAft>
                          <a:spcPts val="0"/>
                        </a:spcAft>
                      </a:pPr>
                      <a:r>
                        <a:rPr lang="ru-RU" sz="1300" b="1" dirty="0" smtClean="0">
                          <a:latin typeface="Times New Roman" pitchFamily="18" charset="0"/>
                          <a:ea typeface="Times New Roman"/>
                          <a:cs typeface="Times New Roman" pitchFamily="18" charset="0"/>
                        </a:rPr>
                        <a:t>813 926,2</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00000"/>
                        </a:lnSpc>
                        <a:spcAft>
                          <a:spcPts val="0"/>
                        </a:spcAft>
                      </a:pPr>
                      <a:r>
                        <a:rPr lang="ru-RU" sz="1300" b="1" dirty="0" smtClean="0">
                          <a:latin typeface="Times New Roman" pitchFamily="18" charset="0"/>
                          <a:ea typeface="Times New Roman"/>
                          <a:cs typeface="Times New Roman" pitchFamily="18" charset="0"/>
                        </a:rPr>
                        <a:t>766 610,9</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lnSpc>
                          <a:spcPct val="100000"/>
                        </a:lnSpc>
                        <a:spcAft>
                          <a:spcPts val="0"/>
                        </a:spcAft>
                      </a:pPr>
                      <a:r>
                        <a:rPr lang="ru-RU" sz="1300" b="1" dirty="0" smtClean="0">
                          <a:latin typeface="Times New Roman" pitchFamily="18" charset="0"/>
                          <a:ea typeface="Times New Roman"/>
                          <a:cs typeface="Times New Roman" pitchFamily="18" charset="0"/>
                        </a:rPr>
                        <a:t>826 909,8</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85720" y="274638"/>
            <a:ext cx="8643998" cy="939784"/>
          </a:xfrm>
        </p:spPr>
        <p:txBody>
          <a:bodyPr>
            <a:normAutofit/>
          </a:bodyPr>
          <a:lstStyle/>
          <a:p>
            <a:r>
              <a:rPr lang="ru-RU" sz="2000" b="1" i="1" dirty="0" smtClean="0">
                <a:latin typeface="Times New Roman" pitchFamily="18" charset="0"/>
                <a:cs typeface="Times New Roman" pitchFamily="18" charset="0"/>
              </a:rPr>
              <a:t>Целевые показатели реализации муниципальных программ Пугачевского муниципального района</a:t>
            </a:r>
            <a:endParaRPr lang="ru-RU" sz="2000" b="1" i="1" dirty="0">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85720" y="1285862"/>
          <a:ext cx="8643998" cy="5194703"/>
        </p:xfrm>
        <a:graphic>
          <a:graphicData uri="http://schemas.openxmlformats.org/drawingml/2006/table">
            <a:tbl>
              <a:tblPr/>
              <a:tblGrid>
                <a:gridCol w="1643074"/>
                <a:gridCol w="3463536"/>
                <a:gridCol w="806773"/>
                <a:gridCol w="656057"/>
                <a:gridCol w="682653"/>
                <a:gridCol w="664924"/>
                <a:gridCol w="726981"/>
              </a:tblGrid>
              <a:tr h="368069">
                <a:tc>
                  <a:txBody>
                    <a:bodyPr/>
                    <a:lstStyle/>
                    <a:p>
                      <a:pPr algn="ctr" fontAlgn="b"/>
                      <a:r>
                        <a:rPr lang="ru-RU" sz="1000" b="1" i="0" u="none" strike="noStrike" baseline="0" dirty="0">
                          <a:solidFill>
                            <a:srgbClr val="000000"/>
                          </a:solidFill>
                          <a:latin typeface="Times New Roman"/>
                        </a:rPr>
                        <a:t>Наименование муниципальной программы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ru-RU" sz="1000" b="1" i="0" u="none" strike="noStrike" baseline="0" dirty="0">
                          <a:solidFill>
                            <a:srgbClr val="000000"/>
                          </a:solidFill>
                          <a:latin typeface="Times New Roman"/>
                        </a:rPr>
                        <a:t>Целевые показатели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Отчет 2018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Оценка 2019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2020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2021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2022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80119">
                <a:tc rowSpan="10">
                  <a:txBody>
                    <a:bodyPr/>
                    <a:lstStyle/>
                    <a:p>
                      <a:pPr algn="l" rtl="0" fontAlgn="t"/>
                      <a:r>
                        <a:rPr lang="ru-RU" sz="1000" b="1" i="0" u="none" strike="noStrike" baseline="0" dirty="0">
                          <a:solidFill>
                            <a:srgbClr val="000000"/>
                          </a:solidFill>
                          <a:latin typeface="Times New Roman"/>
                        </a:rPr>
                        <a:t>Муниципальная </a:t>
                      </a:r>
                      <a:endParaRPr lang="ru-RU" sz="1000" b="1" i="0" u="none" strike="noStrike" baseline="0" dirty="0" smtClean="0">
                        <a:solidFill>
                          <a:srgbClr val="000000"/>
                        </a:solidFill>
                        <a:latin typeface="Times New Roman"/>
                      </a:endParaRPr>
                    </a:p>
                    <a:p>
                      <a:pPr algn="l" rtl="0" fontAlgn="t"/>
                      <a:r>
                        <a:rPr lang="ru-RU" sz="1000" b="1" i="0" u="none" strike="noStrike" baseline="0" dirty="0" smtClean="0">
                          <a:solidFill>
                            <a:srgbClr val="000000"/>
                          </a:solidFill>
                          <a:latin typeface="Times New Roman"/>
                        </a:rPr>
                        <a:t>программа </a:t>
                      </a:r>
                      <a:r>
                        <a:rPr lang="ru-RU" sz="1000" b="1" i="0" u="none" strike="noStrike" baseline="0" dirty="0">
                          <a:solidFill>
                            <a:srgbClr val="000000"/>
                          </a:solidFill>
                          <a:latin typeface="Times New Roman"/>
                        </a:rPr>
                        <a:t>" Развитие образования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обучающихся горячим питанием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99%</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10-11 классов, проходящих профильное обучение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9-х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97,5%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602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11-х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a:t>
                      </a:r>
                      <a:r>
                        <a:rPr lang="ru-RU" sz="1000" b="0" i="0" u="none" strike="noStrike" baseline="0" dirty="0">
                          <a:solidFill>
                            <a:srgbClr val="FF0000"/>
                          </a:solidFill>
                          <a:latin typeface="Times New Roman"/>
                        </a:rPr>
                        <a:t> </a:t>
                      </a:r>
                      <a:r>
                        <a:rPr lang="ru-RU" sz="1000" b="0" i="0" u="none" strike="noStrike" baseline="0"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107%</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учебной литературой муниципальных образовательных учреждений за счет средств субвенции на образовательную деятельность</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403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количество обучающихся охваченных основными и дополнительными общеобразовательными программами цифрового и гуманитарного профилей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397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1 704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527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детей в возрасте от 5 до 18 лет, использующих сертификаты дополнительного образования в статусе сертификатов персонифицированного финансирования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0842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участия педагогических работников образовательных учреждений в межрегиональных, всероссийских, областных и районных конференциях, семинарах и совещаниях по проблемам организации воспитательной работы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90%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95%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285720" y="339879"/>
          <a:ext cx="8643998" cy="5946641"/>
        </p:xfrm>
        <a:graphic>
          <a:graphicData uri="http://schemas.openxmlformats.org/drawingml/2006/table">
            <a:tbl>
              <a:tblPr/>
              <a:tblGrid>
                <a:gridCol w="2305066"/>
                <a:gridCol w="2624156"/>
                <a:gridCol w="785818"/>
                <a:gridCol w="785818"/>
                <a:gridCol w="714380"/>
                <a:gridCol w="714380"/>
                <a:gridCol w="714380"/>
              </a:tblGrid>
              <a:tr h="738095">
                <a:tc rowSpan="2">
                  <a:txBody>
                    <a:bodyPr/>
                    <a:lstStyle/>
                    <a:p>
                      <a:pPr algn="l" rtl="0" fontAlgn="t"/>
                      <a:r>
                        <a:rPr lang="ru-RU" sz="1000" b="1" i="0" u="none" strike="noStrike" baseline="0" dirty="0">
                          <a:solidFill>
                            <a:srgbClr val="000000"/>
                          </a:solidFill>
                          <a:latin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содержание в нормативном состоянии автомобильные дороги общего пользования местного значения на территории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установка и содержание дорожных знаков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62366">
                <a:tc rowSpan="2">
                  <a:txBody>
                    <a:bodyPr/>
                    <a:lstStyle/>
                    <a:p>
                      <a:pPr algn="l" rtl="0" fontAlgn="t"/>
                      <a:r>
                        <a:rPr lang="ru-RU" sz="1000" b="1" i="0" u="none" strike="noStrike" baseline="0" dirty="0">
                          <a:solidFill>
                            <a:srgbClr val="000000"/>
                          </a:solidFill>
                          <a:latin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Снижение возможности совершения террористических актов на территории района, создание системы технической защиты объектов социальной сферы  (средства тревожной сигнализации)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47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47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572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изготовление и распространение памяток по профилактике терроризма, правила поведения при угрозе и совершении террористического акта (рынки, общественный транспорт</a:t>
                      </a:r>
                      <a:r>
                        <a:rPr lang="ru-RU" sz="1000" b="0" i="0" u="none" strike="noStrike" baseline="0" dirty="0" smtClean="0">
                          <a:solidFill>
                            <a:srgbClr val="000000"/>
                          </a:solidFill>
                          <a:latin typeface="Times New Roman"/>
                        </a:rPr>
                        <a:t>)</a:t>
                      </a:r>
                    </a:p>
                    <a:p>
                      <a:pPr algn="l"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300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500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500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500 шт.</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2900">
                <a:tc rowSpan="7">
                  <a:txBody>
                    <a:bodyPr/>
                    <a:lstStyle/>
                    <a:p>
                      <a:pPr algn="l" rtl="0" fontAlgn="t"/>
                      <a:r>
                        <a:rPr lang="ru-RU" sz="1000" b="1" i="0" u="none" strike="noStrike" baseline="0" dirty="0">
                          <a:solidFill>
                            <a:srgbClr val="000000"/>
                          </a:solidFill>
                          <a:latin typeface="Times New Roman"/>
                        </a:rPr>
                        <a:t>Муниципальная программа "Развитие сети спортивных сооружений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ru-RU" sz="1000" b="0" i="0" u="none" strike="noStrike" baseline="0" dirty="0">
                          <a:solidFill>
                            <a:srgbClr val="000000"/>
                          </a:solidFill>
                          <a:latin typeface="Times New Roman"/>
                        </a:rPr>
                        <a:t>расширение возможности организации тренировок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86634">
                <a:tc vMerge="1">
                  <a:txBody>
                    <a:bodyPr/>
                    <a:lstStyle/>
                    <a:p>
                      <a:endParaRPr lang="ru-RU"/>
                    </a:p>
                  </a:txBody>
                  <a:tcPr/>
                </a:tc>
                <a:tc>
                  <a:txBody>
                    <a:bodyPr/>
                    <a:lstStyle/>
                    <a:p>
                      <a:pPr algn="l" rtl="0" fontAlgn="b"/>
                      <a:r>
                        <a:rPr lang="ru-RU" sz="1000" b="0" i="0" u="none" strike="noStrike" baseline="0" dirty="0">
                          <a:solidFill>
                            <a:srgbClr val="000000"/>
                          </a:solidFill>
                          <a:latin typeface="Times New Roman"/>
                        </a:rPr>
                        <a:t>установка круговых и прямых беговых дорожек на стадионе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57190">
                <a:tc vMerge="1">
                  <a:txBody>
                    <a:bodyPr/>
                    <a:lstStyle/>
                    <a:p>
                      <a:endParaRPr lang="ru-RU"/>
                    </a:p>
                  </a:txBody>
                  <a:tcPr/>
                </a:tc>
                <a:tc>
                  <a:txBody>
                    <a:bodyPr/>
                    <a:lstStyle/>
                    <a:p>
                      <a:pPr algn="l" rtl="0" fontAlgn="b"/>
                      <a:r>
                        <a:rPr lang="ru-RU" sz="1000" b="0" i="0" u="none" strike="noStrike" baseline="0" dirty="0">
                          <a:solidFill>
                            <a:srgbClr val="000000"/>
                          </a:solidFill>
                          <a:latin typeface="Times New Roman"/>
                        </a:rPr>
                        <a:t>устройство 3D ограждения футбольного поля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8136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искусственного покрытия для футбольного поля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4603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устройство основания футбольного поля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920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жителей района, систематически занимающихся физической культурой и спортом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167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детей и подростков, занимающихся в спортивных школах и секциях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40%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9" y="285728"/>
          <a:ext cx="8501121" cy="6234425"/>
        </p:xfrm>
        <a:graphic>
          <a:graphicData uri="http://schemas.openxmlformats.org/drawingml/2006/table">
            <a:tbl>
              <a:tblPr/>
              <a:tblGrid>
                <a:gridCol w="2145332"/>
                <a:gridCol w="2145332"/>
                <a:gridCol w="677865"/>
                <a:gridCol w="551231"/>
                <a:gridCol w="573579"/>
                <a:gridCol w="558680"/>
                <a:gridCol w="1849102"/>
              </a:tblGrid>
              <a:tr h="899422">
                <a:tc>
                  <a:txBody>
                    <a:bodyPr/>
                    <a:lstStyle/>
                    <a:p>
                      <a:pPr algn="l" rtl="0" fontAlgn="b"/>
                      <a:r>
                        <a:rPr lang="ru-RU" sz="1000" b="1" i="0" u="none" strike="noStrike" baseline="0" dirty="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количество выданных  свидетельств о праве на получение социальной выплаты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64869">
                <a:tc rowSpan="9">
                  <a:txBody>
                    <a:bodyPr/>
                    <a:lstStyle/>
                    <a:p>
                      <a:pPr algn="l" rtl="0" fontAlgn="t"/>
                      <a:r>
                        <a:rPr lang="ru-RU" sz="1000" b="1" i="0" u="none" strike="noStrike" baseline="0" dirty="0">
                          <a:solidFill>
                            <a:srgbClr val="000000"/>
                          </a:solidFill>
                          <a:latin typeface="Times New Roman"/>
                        </a:rPr>
                        <a:t>Муниципальная программа "Развитие культуры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увеличение количества учащихся ДШИ - участников конкурсов и фестивалей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7306">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доведение средней заработной платы работников учреждений культуры района до уровня средней заработной платы в Саратовской области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6486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работников учреждений культуры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29741">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доведение средней заработной платы педагогических работников учреждения дополнительного образования  до средней заработной платы учителей Саратовской области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9942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педагогическим работникам образовательных  учреждений дополнительного образования детей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7306">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оснащение материально-технической базы учреждений культуры, в том числе создание виртуального концертного зала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6486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поступление новых экземпляров книг в библиотечные фонды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131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103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6486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количества обслуженного населения в библиотеках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32435">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числа посетителей музеев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14290"/>
          <a:ext cx="8572559" cy="6354526"/>
        </p:xfrm>
        <a:graphic>
          <a:graphicData uri="http://schemas.openxmlformats.org/drawingml/2006/table">
            <a:tbl>
              <a:tblPr/>
              <a:tblGrid>
                <a:gridCol w="2532203"/>
                <a:gridCol w="2532203"/>
                <a:gridCol w="800106"/>
                <a:gridCol w="650635"/>
                <a:gridCol w="677012"/>
                <a:gridCol w="659427"/>
                <a:gridCol w="720973"/>
              </a:tblGrid>
              <a:tr h="519788">
                <a:tc rowSpan="2">
                  <a:txBody>
                    <a:bodyPr/>
                    <a:lstStyle/>
                    <a:p>
                      <a:pPr algn="l" rtl="0" fontAlgn="t"/>
                      <a:r>
                        <a:rPr lang="ru-RU" sz="1000" b="1" i="0" u="none" strike="noStrike" baseline="0" dirty="0">
                          <a:solidFill>
                            <a:srgbClr val="000000"/>
                          </a:solidFill>
                          <a:latin typeface="Times New Roman"/>
                        </a:rPr>
                        <a:t>Муниципальная программа "Совершенствование системы оплаты труда в муниципальных учреждениях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Повышение на 4 процента оплаты труда работников муниципальных учреждений, на которых не распространяются Указы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4%</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00190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Обеспечение месячной заработной платы работников муниципальных учреждений и органов местного самоуправления, полностью отработавших за этот период норму рабочего времени и выполнивших нормы труда (трудовые обязанности), в размере МРОТ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95119">
                <a:tc rowSpan="2">
                  <a:txBody>
                    <a:bodyPr/>
                    <a:lstStyle/>
                    <a:p>
                      <a:pPr algn="l" rtl="0" fontAlgn="t"/>
                      <a:r>
                        <a:rPr lang="ru-RU" sz="1000" b="1" i="0" u="none" strike="noStrike" baseline="0" dirty="0">
                          <a:solidFill>
                            <a:srgbClr val="000000"/>
                          </a:solidFill>
                          <a:latin typeface="Times New Roman"/>
                        </a:rPr>
                        <a:t>Муниципальная программа "Развитие и совершенствование муниципальной системы оповещения и информирования населения при угрозе и возникновении чрезвычайных ситуаций на территории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ru-RU" sz="1000" b="0" i="0" u="none" strike="noStrike" baseline="0" dirty="0">
                          <a:solidFill>
                            <a:srgbClr val="00000A"/>
                          </a:solidFill>
                          <a:latin typeface="Times New Roman"/>
                        </a:rPr>
                        <a:t>оповещения населения поселка , расположенного в зоне возникновения природных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 терминал и 2 громкоговорителя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66968">
                <a:tc vMerge="1">
                  <a:txBody>
                    <a:bodyPr/>
                    <a:lstStyle/>
                    <a:p>
                      <a:endParaRPr lang="ru-RU"/>
                    </a:p>
                  </a:txBody>
                  <a:tcPr/>
                </a:tc>
                <a:tc>
                  <a:txBody>
                    <a:bodyPr/>
                    <a:lstStyle/>
                    <a:p>
                      <a:pPr algn="l" fontAlgn="t"/>
                      <a:r>
                        <a:rPr lang="ru-RU" sz="1000" b="0" i="0" u="none" strike="noStrike" baseline="0" dirty="0">
                          <a:solidFill>
                            <a:srgbClr val="00000A"/>
                          </a:solidFill>
                          <a:latin typeface="Times New Roman"/>
                        </a:rPr>
                        <a:t>ежеквартальные проверки установленной системы оповещения.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раза в 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3">
                  <a:txBody>
                    <a:bodyPr/>
                    <a:lstStyle/>
                    <a:p>
                      <a:pPr algn="l" rtl="0" fontAlgn="t"/>
                      <a:r>
                        <a:rPr lang="ru-RU" sz="1000" b="1" i="0" u="none" strike="noStrike" baseline="0" dirty="0">
                          <a:solidFill>
                            <a:srgbClr val="000000"/>
                          </a:solidFill>
                          <a:latin typeface="Times New Roman"/>
                        </a:rPr>
                        <a:t>Муниципальная программа "Энергосбережение и повышение энергетической эффективности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Ликвидация неэффективной эксплуатации энергетического оборудования и инженерных сетей и модернизация системы теплоснабжения объектов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a:t>
                      </a:r>
                      <a:r>
                        <a:rPr lang="ru-RU" sz="1000" b="0" i="0" u="none" strike="noStrike" baseline="0" dirty="0" err="1" smtClean="0">
                          <a:solidFill>
                            <a:srgbClr val="000000"/>
                          </a:solidFill>
                          <a:latin typeface="Times New Roman"/>
                        </a:rPr>
                        <a:t>учрежде</a:t>
                      </a:r>
                      <a:endParaRPr lang="ru-RU" sz="1000" b="0" i="0" u="none" strike="noStrike" baseline="0" dirty="0" smtClean="0">
                        <a:solidFill>
                          <a:srgbClr val="000000"/>
                        </a:solidFill>
                        <a:latin typeface="Times New Roman"/>
                      </a:endParaRPr>
                    </a:p>
                    <a:p>
                      <a:pPr algn="ctr" fontAlgn="b"/>
                      <a:r>
                        <a:rPr lang="ru-RU" sz="1000" b="0" i="0" u="none" strike="noStrike" baseline="0" dirty="0" err="1" smtClean="0">
                          <a:solidFill>
                            <a:srgbClr val="000000"/>
                          </a:solidFill>
                          <a:latin typeface="Times New Roman"/>
                        </a:rPr>
                        <a:t>ний</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a:t>
                      </a:r>
                      <a:r>
                        <a:rPr lang="ru-RU" sz="1000" b="0" i="0" u="none" strike="noStrike" baseline="0" dirty="0" err="1" smtClean="0">
                          <a:solidFill>
                            <a:srgbClr val="000000"/>
                          </a:solidFill>
                          <a:latin typeface="Times New Roman"/>
                        </a:rPr>
                        <a:t>учрежде</a:t>
                      </a:r>
                      <a:endParaRPr lang="ru-RU" sz="1000" b="0" i="0" u="none" strike="noStrike" baseline="0" dirty="0" smtClean="0">
                        <a:solidFill>
                          <a:srgbClr val="000000"/>
                        </a:solidFill>
                        <a:latin typeface="Times New Roman"/>
                      </a:endParaRPr>
                    </a:p>
                    <a:p>
                      <a:pPr algn="ctr" fontAlgn="b"/>
                      <a:r>
                        <a:rPr lang="ru-RU" sz="1000" b="0" i="0" u="none" strike="noStrike" baseline="0" dirty="0" err="1" smtClean="0">
                          <a:solidFill>
                            <a:srgbClr val="000000"/>
                          </a:solidFill>
                          <a:latin typeface="Times New Roman"/>
                        </a:rPr>
                        <a:t>ния</a:t>
                      </a:r>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экономия топлива на объектах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112,9 т.у.т./год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28,9 т.у.т./год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36180">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снижение энергозатрат, оптимизация и автоматизация работы теплоисточников и коммунальных систем бюджетной сферы, экономия затрат на топливно-энергетические ресурсы в объеме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4 630,6 тыс. руб./год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1923,8 тыс. руб./год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3">
                  <a:txBody>
                    <a:bodyPr/>
                    <a:lstStyle/>
                    <a:p>
                      <a:pPr algn="l" rtl="0" fontAlgn="t"/>
                      <a:r>
                        <a:rPr lang="ru-RU" sz="1000" b="1" i="0" u="none" strike="noStrike" baseline="0" dirty="0">
                          <a:solidFill>
                            <a:srgbClr val="000000"/>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на 2019-2020  годы"</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населения наглядными пособиями по обеспечению безопасности в области гражданской обороны и чрезвычайным ситуациям, пожарной безопасности и безопасности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732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установка знаков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использование средств для тушения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1"/>
          <p:cNvSpPr>
            <a:spLocks noChangeArrowheads="1"/>
          </p:cNvSpPr>
          <p:nvPr/>
        </p:nvSpPr>
        <p:spPr bwMode="auto">
          <a:xfrm>
            <a:off x="428596" y="357166"/>
            <a:ext cx="8429684"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4013"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Финансирование социально - значимых проектов Пугачевского муниципального района Саратовской области</a:t>
            </a:r>
          </a:p>
          <a:p>
            <a:pPr marL="0" marR="0" lvl="0" indent="354013" algn="l" defTabSz="914400" rtl="0" eaLnBrk="1" fontAlgn="base" latinLnBrk="0" hangingPunct="1">
              <a:lnSpc>
                <a:spcPct val="100000"/>
              </a:lnSpc>
              <a:spcBef>
                <a:spcPct val="0"/>
              </a:spcBef>
              <a:spcAft>
                <a:spcPct val="0"/>
              </a:spcAft>
              <a:buClrTx/>
              <a:buSzTx/>
              <a:buFontTx/>
              <a:buNone/>
              <a:tabLst/>
            </a:pPr>
            <a:endParaRPr lang="ru-RU" sz="1400" b="1" dirty="0" smtClean="0">
              <a:latin typeface="Georgia" pitchFamily="18" charset="0"/>
              <a:ea typeface="Times New Roman" pitchFamily="18" charset="0"/>
              <a:cs typeface="Times New Roman" pitchFamily="18" charset="0"/>
            </a:endParaRPr>
          </a:p>
          <a:p>
            <a:pPr marL="0" marR="0" lvl="0" indent="354013"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354013"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В 2019 году выполнены обязательства по финансированию следующих социально-значимымых проектов: </a:t>
            </a:r>
            <a:endPar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endParaRPr>
          </a:p>
          <a:p>
            <a:pPr marL="0" marR="0" lvl="0" indent="354013"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lvl="0" indent="354013" algn="just" eaLnBrk="0" fontAlgn="base" hangingPunct="0">
              <a:spcBef>
                <a:spcPct val="0"/>
              </a:spcBef>
              <a:spcAft>
                <a:spcPct val="0"/>
              </a:spcAft>
              <a:buFontTx/>
              <a:buChar char="•"/>
            </a:pPr>
            <a:r>
              <a:rPr lang="ru-RU" sz="1400" dirty="0" smtClean="0">
                <a:latin typeface="Georgia" pitchFamily="18" charset="0"/>
                <a:ea typeface="Times New Roman" pitchFamily="18" charset="0"/>
                <a:cs typeface="Times New Roman" pitchFamily="18" charset="0"/>
              </a:rPr>
              <a:t>По программе </a:t>
            </a:r>
            <a:r>
              <a:rPr lang="ru-RU" sz="1400" dirty="0" smtClean="0">
                <a:ea typeface="Times New Roman" pitchFamily="18" charset="0"/>
                <a:cs typeface="Times New Roman" pitchFamily="18" charset="0"/>
              </a:rPr>
              <a:t>«</a:t>
            </a:r>
            <a:r>
              <a:rPr lang="ru-RU" sz="1400" dirty="0" smtClean="0">
                <a:latin typeface="Georgia" pitchFamily="18" charset="0"/>
                <a:ea typeface="Times New Roman" pitchFamily="18" charset="0"/>
                <a:cs typeface="Times New Roman" pitchFamily="18" charset="0"/>
              </a:rPr>
              <a:t>Развитие сети спортивных сооружений в Пугачевском муниципальном районе на 2019 год</a:t>
            </a:r>
            <a:r>
              <a:rPr lang="ru-RU" sz="1400" dirty="0" smtClean="0">
                <a:ea typeface="Times New Roman" pitchFamily="18" charset="0"/>
                <a:cs typeface="Times New Roman" pitchFamily="18" charset="0"/>
              </a:rPr>
              <a:t>»</a:t>
            </a:r>
            <a:r>
              <a:rPr lang="ru-RU" sz="1400" dirty="0" smtClean="0">
                <a:latin typeface="Georgia" pitchFamily="18" charset="0"/>
                <a:ea typeface="Times New Roman" pitchFamily="18" charset="0"/>
                <a:cs typeface="Times New Roman" pitchFamily="18" charset="0"/>
              </a:rPr>
              <a:t> было потрачено 529,5 тыс. руб. на установку </a:t>
            </a:r>
            <a:r>
              <a:rPr lang="ru-RU" sz="1400" dirty="0" err="1" smtClean="0">
                <a:latin typeface="Georgia" pitchFamily="18" charset="0"/>
                <a:ea typeface="Times New Roman" pitchFamily="18" charset="0"/>
                <a:cs typeface="Times New Roman" pitchFamily="18" charset="0"/>
              </a:rPr>
              <a:t>мячеуловителей</a:t>
            </a:r>
            <a:r>
              <a:rPr lang="ru-RU" sz="1400" dirty="0" smtClean="0">
                <a:latin typeface="Georgia" pitchFamily="18" charset="0"/>
                <a:ea typeface="Times New Roman" pitchFamily="18" charset="0"/>
                <a:cs typeface="Times New Roman" pitchFamily="18" charset="0"/>
              </a:rPr>
              <a:t> на футбольном поле с искусственным покрытием и покупку футбольных переносных сертифицированных ворот. </a:t>
            </a:r>
          </a:p>
          <a:p>
            <a:pPr lvl="0" indent="354013" algn="just" eaLnBrk="0" fontAlgn="base" hangingPunct="0">
              <a:spcBef>
                <a:spcPct val="0"/>
              </a:spcBef>
              <a:spcAft>
                <a:spcPct val="0"/>
              </a:spcAft>
              <a:buFontTx/>
              <a:buChar char="-"/>
            </a:pPr>
            <a:endPar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marL="0" marR="0" lvl="0" indent="354013" algn="just"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В результате реализации национального проекта </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Культура</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 в 2019 году в зале клуба </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Железнодорожный</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 установили современный светодиодный экран, звукоусилительную аппаратуру и фронтальные веб-камеры на общую сумму 5</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600, тыс. рублей.</a:t>
            </a:r>
          </a:p>
          <a:p>
            <a:pPr marL="0" marR="0" lvl="0" indent="354013" algn="just" defTabSz="914400" rtl="0" eaLnBrk="0" fontAlgn="base" latinLnBrk="0" hangingPunct="0">
              <a:lnSpc>
                <a:spcPct val="100000"/>
              </a:lnSpc>
              <a:spcBef>
                <a:spcPct val="0"/>
              </a:spcBef>
              <a:spcAft>
                <a:spcPct val="0"/>
              </a:spcAft>
              <a:buClrTx/>
              <a:buSzTx/>
              <a:buFontTx/>
              <a:buChar char="•"/>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354013" algn="just"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В рамках реализации федерального проекта «Современная школа» национального проекта «Образование» в 2019 году открылись Центры образования цифрового и гуманитарного профилей «Точка роста» в 3 сельских школах Пугачевского муниципального района: МОУ «СОШ с. Старая Порубежка», МОУ «СОШ с. Новая Порубежка», МОУ «СОШ п. Заволжский». Классы, где будут проходить учебные занятия по предметам технология, математика и информатика, физическая культура и основы безопасности жизнедеятельности, полностью оснащены высокотехнологичным оборудованием и мебелью. На мероприятия по обеспечению функционирования данных центров в 2019 году планируется направить 8 740,8 тыс. рублей</a:t>
            </a:r>
            <a:r>
              <a:rPr kumimoji="0" lang="ru-RU" sz="1400" b="0"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a:t>
            </a:r>
          </a:p>
          <a:p>
            <a:pPr marL="0" marR="0" lvl="0" indent="354013" algn="just" defTabSz="914400" rtl="0" eaLnBrk="0" fontAlgn="base" latinLnBrk="0" hangingPunct="0">
              <a:lnSpc>
                <a:spcPct val="100000"/>
              </a:lnSpc>
              <a:spcBef>
                <a:spcPct val="0"/>
              </a:spcBef>
              <a:spcAft>
                <a:spcPct val="0"/>
              </a:spcAft>
              <a:buClrTx/>
              <a:buSzTx/>
              <a:buFontTx/>
              <a:buChar char="•"/>
              <a:tabLst/>
            </a:pPr>
            <a:endParaRPr lang="ru-RU" sz="1400" dirty="0" smtClean="0">
              <a:solidFill>
                <a:srgbClr val="000000"/>
              </a:solidFill>
              <a:latin typeface="Georgia" pitchFamily="18" charset="0"/>
              <a:cs typeface="Arial" pitchFamily="34" charset="0"/>
            </a:endParaRPr>
          </a:p>
          <a:p>
            <a:pPr marL="0" marR="0" lvl="0" indent="354013" algn="just" defTabSz="914400" rtl="0" eaLnBrk="0" fontAlgn="base" latinLnBrk="0" hangingPunct="0">
              <a:lnSpc>
                <a:spcPct val="100000"/>
              </a:lnSpc>
              <a:spcBef>
                <a:spcPct val="0"/>
              </a:spcBef>
              <a:spcAft>
                <a:spcPct val="0"/>
              </a:spcAft>
              <a:buClrTx/>
              <a:buSzTx/>
              <a:buFontTx/>
              <a:buChar char="•"/>
              <a:tabLst/>
            </a:pPr>
            <a:endParaRPr kumimoji="0" lang="ru-RU" sz="1400" b="0" i="0" u="none" strike="noStrike" cap="none" normalizeH="0" baseline="0" dirty="0" smtClean="0">
              <a:ln>
                <a:noFill/>
              </a:ln>
              <a:solidFill>
                <a:srgbClr val="000000"/>
              </a:solidFill>
              <a:effectLst/>
              <a:latin typeface="Georgia" pitchFamily="18" charset="0"/>
              <a:cs typeface="Arial" pitchFamily="34" charset="0"/>
            </a:endParaRPr>
          </a:p>
          <a:p>
            <a:pPr marL="0" marR="0" lvl="0" indent="354013" algn="just" defTabSz="914400" rtl="0" eaLnBrk="0" fontAlgn="base" latinLnBrk="0" hangingPunct="0">
              <a:lnSpc>
                <a:spcPct val="100000"/>
              </a:lnSpc>
              <a:spcBef>
                <a:spcPct val="0"/>
              </a:spcBef>
              <a:spcAft>
                <a:spcPct val="0"/>
              </a:spcAft>
              <a:buClrTx/>
              <a:buSzTx/>
              <a:buFontTx/>
              <a:buChar char="•"/>
              <a:tabLst/>
            </a:pPr>
            <a:endParaRPr lang="ru-RU" sz="1400" dirty="0" smtClean="0">
              <a:solidFill>
                <a:srgbClr val="000000"/>
              </a:solidFill>
              <a:latin typeface="Georgia" pitchFamily="18" charset="0"/>
              <a:cs typeface="Arial" pitchFamily="34" charset="0"/>
            </a:endParaRPr>
          </a:p>
          <a:p>
            <a:pPr marL="0" marR="0" lvl="0" indent="354013" algn="just" defTabSz="914400" rtl="0" eaLnBrk="0" fontAlgn="base" latinLnBrk="0" hangingPunct="0">
              <a:lnSpc>
                <a:spcPct val="100000"/>
              </a:lnSpc>
              <a:spcBef>
                <a:spcPct val="0"/>
              </a:spcBef>
              <a:spcAft>
                <a:spcPct val="0"/>
              </a:spcAft>
              <a:buClrTx/>
              <a:buSzTx/>
              <a:buFontTx/>
              <a:buChar char="•"/>
              <a:tabLst/>
            </a:pP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062825"/>
          <a:ext cx="8643998" cy="5221592"/>
        </p:xfrm>
        <a:graphic>
          <a:graphicData uri="http://schemas.openxmlformats.org/drawingml/2006/table">
            <a:tbl>
              <a:tblPr/>
              <a:tblGrid>
                <a:gridCol w="3000396"/>
                <a:gridCol w="1143008"/>
                <a:gridCol w="1143008"/>
                <a:gridCol w="1143008"/>
                <a:gridCol w="1071570"/>
                <a:gridCol w="1143008"/>
              </a:tblGrid>
              <a:tr h="569044">
                <a:tc>
                  <a:txBody>
                    <a:bodyPr/>
                    <a:lstStyle/>
                    <a:p>
                      <a:pPr indent="0" algn="ctr">
                        <a:lnSpc>
                          <a:spcPct val="100000"/>
                        </a:lnSpc>
                        <a:spcAft>
                          <a:spcPts val="0"/>
                        </a:spcAft>
                      </a:pPr>
                      <a:r>
                        <a:rPr lang="ru-RU" sz="1100" b="1" dirty="0">
                          <a:latin typeface="Times New Roman"/>
                          <a:ea typeface="Times New Roman"/>
                        </a:rPr>
                        <a:t>Наименование показателя</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2018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2019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2020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9392">
                <a:tc>
                  <a:txBody>
                    <a:bodyPr/>
                    <a:lstStyle/>
                    <a:p>
                      <a:pPr indent="0" algn="l">
                        <a:lnSpc>
                          <a:spcPct val="100000"/>
                        </a:lnSpc>
                        <a:spcAft>
                          <a:spcPts val="0"/>
                        </a:spcAft>
                      </a:pPr>
                      <a:r>
                        <a:rPr lang="ru-RU" sz="1100" b="1" dirty="0">
                          <a:latin typeface="Times New Roman"/>
                          <a:ea typeface="Times New Roman"/>
                        </a:rPr>
                        <a:t>ИСТОЧНИКИ ФИНАНСИРОВАНИЯ ДЕФИЦИТА  БЮДЖЕТА, ВСЕГО</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-284,2</a:t>
                      </a:r>
                    </a:p>
                    <a:p>
                      <a:pPr indent="0" algn="ctr">
                        <a:lnSpc>
                          <a:spcPct val="100000"/>
                        </a:lnSpc>
                        <a:spcAft>
                          <a:spcPts val="0"/>
                        </a:spcAft>
                      </a:pP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-3</a:t>
                      </a:r>
                      <a:r>
                        <a:rPr lang="ru-RU" sz="1100" b="1" baseline="0" dirty="0" smtClean="0">
                          <a:latin typeface="Times New Roman"/>
                          <a:ea typeface="Times New Roman"/>
                        </a:rPr>
                        <a:t> 665,2</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-41 850,0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кредитных организаций в валюте Российской Федерации </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-1 600,0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18783">
                <a:tc>
                  <a:txBody>
                    <a:bodyPr/>
                    <a:lstStyle/>
                    <a:p>
                      <a:pPr indent="0" algn="l">
                        <a:lnSpc>
                          <a:spcPct val="100000"/>
                        </a:lnSpc>
                        <a:spcAft>
                          <a:spcPts val="0"/>
                        </a:spcAft>
                      </a:pPr>
                      <a:r>
                        <a:rPr lang="ru-RU" sz="1100" dirty="0">
                          <a:latin typeface="Times New Roman"/>
                          <a:ea typeface="Times New Roman"/>
                        </a:rPr>
                        <a:t>Получение кредитов от других бюджетов бюджетной системы Российской Федерации бюджетом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41 850,0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46871">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других бюджетов бюджетной системы Российской Федерации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-25 000,0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-51 073,7</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-41 850,0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33196">
                <a:tc>
                  <a:txBody>
                    <a:bodyPr/>
                    <a:lstStyle/>
                    <a:p>
                      <a:pPr indent="0" algn="l">
                        <a:lnSpc>
                          <a:spcPct val="100000"/>
                        </a:lnSpc>
                        <a:spcAft>
                          <a:spcPts val="0"/>
                        </a:spcAft>
                      </a:pPr>
                      <a:r>
                        <a:rPr lang="ru-RU" sz="1100" dirty="0">
                          <a:latin typeface="Times New Roman"/>
                          <a:ea typeface="Times New Roman"/>
                        </a:rPr>
                        <a:t>Предоставление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98479">
                <a:tc>
                  <a:txBody>
                    <a:bodyPr/>
                    <a:lstStyle/>
                    <a:p>
                      <a:pPr indent="0" algn="l">
                        <a:lnSpc>
                          <a:spcPct val="100000"/>
                        </a:lnSpc>
                        <a:spcAft>
                          <a:spcPts val="0"/>
                        </a:spcAft>
                      </a:pPr>
                      <a:r>
                        <a:rPr lang="ru-RU" sz="1100" dirty="0">
                          <a:latin typeface="Times New Roman"/>
                          <a:ea typeface="Times New Roman"/>
                        </a:rPr>
                        <a:t>Возврат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2 338,6</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429,5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0,0 </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56740">
                <a:tc>
                  <a:txBody>
                    <a:bodyPr/>
                    <a:lstStyle/>
                    <a:p>
                      <a:pPr indent="0" algn="l">
                        <a:lnSpc>
                          <a:spcPct val="100000"/>
                        </a:lnSpc>
                        <a:spcAft>
                          <a:spcPts val="0"/>
                        </a:spcAft>
                      </a:pPr>
                      <a:r>
                        <a:rPr lang="ru-RU" sz="1100" dirty="0">
                          <a:latin typeface="Times New Roman"/>
                          <a:ea typeface="Times New Roman"/>
                        </a:rPr>
                        <a:t>Изменение остатков средств на счетах по учету средств бюджета</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-17 872,8</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20 129,5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68609" name="Прямоугольник 314"/>
          <p:cNvSpPr>
            <a:spLocks noChangeArrowheads="1"/>
          </p:cNvSpPr>
          <p:nvPr/>
        </p:nvSpPr>
        <p:spPr bwMode="auto">
          <a:xfrm>
            <a:off x="785786" y="214290"/>
            <a:ext cx="7670800" cy="695325"/>
          </a:xfrm>
          <a:prstGeom prst="rect">
            <a:avLst/>
          </a:prstGeom>
          <a:solidFill>
            <a:schemeClr val="accent5">
              <a:lumMod val="40000"/>
              <a:lumOff val="60000"/>
            </a:schemeClr>
          </a:soli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Источники финансирования дефицита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8612" name="Rectangle 4"/>
          <p:cNvSpPr>
            <a:spLocks noChangeArrowheads="1"/>
          </p:cNvSpPr>
          <p:nvPr/>
        </p:nvSpPr>
        <p:spPr bwMode="auto">
          <a:xfrm>
            <a:off x="9525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2786058"/>
          <a:ext cx="8429685" cy="1942638"/>
        </p:xfrm>
        <a:graphic>
          <a:graphicData uri="http://schemas.openxmlformats.org/drawingml/2006/table">
            <a:tbl>
              <a:tblPr/>
              <a:tblGrid>
                <a:gridCol w="1714512"/>
                <a:gridCol w="1285884"/>
                <a:gridCol w="1357322"/>
                <a:gridCol w="1357322"/>
                <a:gridCol w="1428760"/>
                <a:gridCol w="1285885"/>
              </a:tblGrid>
              <a:tr h="642460">
                <a:tc>
                  <a:txBody>
                    <a:bodyPr/>
                    <a:lstStyle/>
                    <a:p>
                      <a:pPr indent="0" algn="ctr">
                        <a:spcAft>
                          <a:spcPts val="0"/>
                        </a:spcAft>
                      </a:pPr>
                      <a:r>
                        <a:rPr lang="ru-RU" sz="1200" b="1" dirty="0">
                          <a:latin typeface="Times New Roman"/>
                          <a:ea typeface="Times New Roman"/>
                        </a:rPr>
                        <a:t>Показатели</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2018 </a:t>
                      </a:r>
                      <a:r>
                        <a:rPr lang="ru-RU" sz="1200" b="1" dirty="0">
                          <a:latin typeface="Times New Roman"/>
                          <a:ea typeface="Times New Roman"/>
                        </a:rPr>
                        <a:t>год </a:t>
                      </a:r>
                      <a:r>
                        <a:rPr lang="ru-RU" sz="1200" b="1" dirty="0" smtClean="0">
                          <a:latin typeface="Times New Roman"/>
                          <a:ea typeface="Times New Roman"/>
                        </a:rPr>
                        <a:t>факт </a:t>
                      </a:r>
                    </a:p>
                    <a:p>
                      <a:pPr marL="0" indent="0" algn="ctr">
                        <a:spcAft>
                          <a:spcPts val="0"/>
                        </a:spcAft>
                      </a:pPr>
                      <a:r>
                        <a:rPr lang="ru-RU" sz="1200" b="1" dirty="0" smtClean="0">
                          <a:latin typeface="Times New Roman"/>
                          <a:ea typeface="Times New Roman"/>
                        </a:rPr>
                        <a:t>( на 01.01.2019г)</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2019 </a:t>
                      </a:r>
                      <a:r>
                        <a:rPr lang="ru-RU" sz="1200" b="1" dirty="0">
                          <a:latin typeface="Times New Roman"/>
                          <a:ea typeface="Times New Roman"/>
                        </a:rPr>
                        <a:t>год </a:t>
                      </a:r>
                      <a:r>
                        <a:rPr lang="ru-RU" sz="1200" b="1" dirty="0" smtClean="0">
                          <a:latin typeface="Times New Roman"/>
                          <a:ea typeface="Times New Roman"/>
                        </a:rPr>
                        <a:t>оценка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01.01.2020г)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2020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01.01.2021г)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2021 </a:t>
                      </a:r>
                      <a:r>
                        <a:rPr lang="ru-RU" sz="1200" b="1" dirty="0">
                          <a:latin typeface="Times New Roman"/>
                          <a:ea typeface="Times New Roman"/>
                        </a:rPr>
                        <a:t>год </a:t>
                      </a:r>
                      <a:r>
                        <a:rPr lang="ru-RU" sz="1200" b="1" dirty="0" smtClean="0">
                          <a:latin typeface="Times New Roman"/>
                          <a:ea typeface="Times New Roman"/>
                        </a:rPr>
                        <a:t>прогноз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01.01.2022г)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2022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01.01.2023г)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28674">
                <a:tc>
                  <a:txBody>
                    <a:bodyPr/>
                    <a:lstStyle/>
                    <a:p>
                      <a:pPr marL="0" indent="0" algn="l">
                        <a:spcAft>
                          <a:spcPts val="0"/>
                        </a:spcAft>
                      </a:pPr>
                      <a:r>
                        <a:rPr lang="ru-RU" sz="1200" dirty="0">
                          <a:latin typeface="Times New Roman"/>
                          <a:ea typeface="Times New Roman"/>
                        </a:rPr>
                        <a:t>Объем муниципального долга Пугачевского муниципального района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92 923,6</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68 849,5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68 849,5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29 999,5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marL="0" indent="0" algn="l">
                        <a:spcAft>
                          <a:spcPts val="0"/>
                        </a:spcAft>
                      </a:pPr>
                      <a:r>
                        <a:rPr lang="ru-RU" sz="1200" dirty="0">
                          <a:latin typeface="Times New Roman"/>
                          <a:ea typeface="Times New Roman"/>
                        </a:rPr>
                        <a:t>Обслуживание муниципального долга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155,3</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81,4</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a:latin typeface="Times New Roman"/>
                          <a:ea typeface="Times New Roman"/>
                        </a:rPr>
                        <a:t>300,0</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300,0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a:latin typeface="Times New Roman"/>
                          <a:ea typeface="Times New Roman"/>
                        </a:rPr>
                        <a:t>300,0</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85" name="Прямоугольник 37915"/>
          <p:cNvSpPr>
            <a:spLocks noChangeArrowheads="1"/>
          </p:cNvSpPr>
          <p:nvPr/>
        </p:nvSpPr>
        <p:spPr bwMode="auto">
          <a:xfrm>
            <a:off x="1927225" y="457200"/>
            <a:ext cx="5359419" cy="750888"/>
          </a:xfrm>
          <a:prstGeom prst="rect">
            <a:avLst/>
          </a:prstGeom>
          <a:gradFill>
            <a:gsLst>
              <a:gs pos="0">
                <a:schemeClr val="accent6">
                  <a:lumMod val="40000"/>
                  <a:lumOff val="60000"/>
                </a:schemeClr>
              </a:gs>
              <a:gs pos="35001">
                <a:srgbClr val="BFD5FF"/>
              </a:gs>
              <a:gs pos="100000">
                <a:srgbClr val="E5EEFF"/>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Муниципальный долг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7588" name="Rectangle 4"/>
          <p:cNvSpPr>
            <a:spLocks noChangeArrowheads="1"/>
          </p:cNvSpPr>
          <p:nvPr/>
        </p:nvSpPr>
        <p:spPr bwMode="auto">
          <a:xfrm>
            <a:off x="357158" y="1357298"/>
            <a:ext cx="8501122"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Предельный объем муниципального долга  района в проекте бюджета на 2020-2022 годы запланирован в соответствии с Бюджетным кодексом Российской Федерации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357158" y="214290"/>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Контактная информация</a:t>
            </a:r>
            <a:endParaRPr kumimoji="0" lang="ru-RU" sz="2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для обратной связи с гражданами</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chemeClr val="tx1"/>
                </a:solidFill>
                <a:effectLst/>
                <a:latin typeface="Monotype Corsiva" pitchFamily="66" charset="0"/>
                <a:ea typeface="Times New Roman" pitchFamily="18" charset="0"/>
                <a:cs typeface="Arial" pitchFamily="34" charset="0"/>
              </a:rPr>
              <a:t>Администрация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413720 Саратовская обл.,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Пушкинская, д.280</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Телефон: 8 (84574) 2-38-30,</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Факс: 8 (84574) 2-28-26</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2"/>
              </a:rPr>
              <a:t>p@pug1.ru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Финансовое управление администрации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Адрес: 413722, Саратовская область,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Топорковская, д.17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Телефон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Факс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3"/>
              </a:rPr>
              <a:t>fo35pugach@mail.ru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8429684" cy="2031325"/>
          </a:xfrm>
          <a:prstGeom prst="rect">
            <a:avLst/>
          </a:prstGeom>
        </p:spPr>
        <p:txBody>
          <a:bodyPr wrap="square">
            <a:spAutoFit/>
          </a:bodyPr>
          <a:lstStyle/>
          <a:p>
            <a:pPr algn="just"/>
            <a:r>
              <a:rPr lang="ru-RU" dirty="0" smtClean="0">
                <a:latin typeface="Times New Roman" pitchFamily="18" charset="0"/>
                <a:ea typeface="Times New Roman" pitchFamily="18" charset="0"/>
                <a:cs typeface="Times New Roman" pitchFamily="18" charset="0"/>
              </a:rPr>
              <a:t>         Именно поэтому пришло время для опубликования простого и доступного для каждого гражданина анализа бюджета и бюджетных процессов. И мы надеемся, что данная брошюра послужит обеспечению роста интереса граждан к вопросам использования бюджета. Ведь только при наличии у граждан чувства собственной причастности к бюджетному процессу и возможности высказать свое мнение можно рассчитывать на то, что население будет добросовестно участвовать как в формировании бюджета, так и его исполнении.</a:t>
            </a:r>
            <a:endParaRPr lang="ru-RU" dirty="0"/>
          </a:p>
        </p:txBody>
      </p:sp>
      <p:sp>
        <p:nvSpPr>
          <p:cNvPr id="21507" name="Прямоугольник 301"/>
          <p:cNvSpPr>
            <a:spLocks noChangeArrowheads="1"/>
          </p:cNvSpPr>
          <p:nvPr/>
        </p:nvSpPr>
        <p:spPr bwMode="auto">
          <a:xfrm>
            <a:off x="428596" y="2928934"/>
            <a:ext cx="8429684" cy="563561"/>
          </a:xfrm>
          <a:prstGeom prst="rect">
            <a:avLst/>
          </a:prstGeom>
          <a:gradFill rotWithShape="1">
            <a:gsLst>
              <a:gs pos="0">
                <a:schemeClr val="bg2">
                  <a:lumMod val="75000"/>
                </a:schemeClr>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 ЭТО  ПЛАН ДОХОДОВ И РАСХОДОВ</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5" name="Прямоугольник 302"/>
          <p:cNvSpPr>
            <a:spLocks noChangeArrowheads="1"/>
          </p:cNvSpPr>
          <p:nvPr/>
        </p:nvSpPr>
        <p:spPr bwMode="auto">
          <a:xfrm>
            <a:off x="428596" y="3571876"/>
            <a:ext cx="8429684" cy="1795461"/>
          </a:xfrm>
          <a:prstGeom prst="rect">
            <a:avLst/>
          </a:prstGeom>
          <a:solidFill>
            <a:schemeClr val="accent3">
              <a:lumMod val="20000"/>
              <a:lumOff val="80000"/>
            </a:schemeClr>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Каждый житель Пугачевского района является участником формирования этого плана с одной стороны как налогоплательщик, наполняя доходы бюджета, с другой – он получает часть расходов как потребитель общественных услуг. Муниципальный район расходует поступившие доходы для выполнения функций в сфере образования, культуры, спорта, социального обеспечения, поддержки экономики, гарантий безопасности и правопорядка и др.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6" name="Скругленный прямоугольник 303"/>
          <p:cNvSpPr>
            <a:spLocks noChangeArrowheads="1"/>
          </p:cNvSpPr>
          <p:nvPr/>
        </p:nvSpPr>
        <p:spPr bwMode="auto">
          <a:xfrm>
            <a:off x="428596" y="5500702"/>
            <a:ext cx="8486805" cy="1189033"/>
          </a:xfrm>
          <a:prstGeom prst="roundRect">
            <a:avLst>
              <a:gd name="adj" fmla="val 16667"/>
            </a:avLst>
          </a:prstGeom>
          <a:solidFill>
            <a:schemeClr val="accent3">
              <a:lumMod val="40000"/>
              <a:lumOff val="60000"/>
            </a:schemeClr>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Граждане – и как налогоплательщики, и как потребители общественных услуг – должны быть уверены в том, что передаваемые ими в распоряжение района средства используются прозрачно и эффективно, приносят конкретные результаты как для общества в целом, так и для каждой семьи, для каждого человека.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8" name="Rectangle 4"/>
          <p:cNvSpPr>
            <a:spLocks noChangeArrowheads="1"/>
          </p:cNvSpPr>
          <p:nvPr/>
        </p:nvSpPr>
        <p:spPr bwMode="auto">
          <a:xfrm>
            <a:off x="428596" y="2428868"/>
            <a:ext cx="8715404"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Что такое бюджет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2"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8" name="Прямоугольник 7"/>
          <p:cNvSpPr>
            <a:spLocks noChangeArrowheads="1"/>
          </p:cNvSpPr>
          <p:nvPr/>
        </p:nvSpPr>
        <p:spPr bwMode="auto">
          <a:xfrm>
            <a:off x="2357422" y="285728"/>
            <a:ext cx="4518025" cy="500066"/>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Какие бывают бюджеты?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0499" name="Прямая соединительная линия 17"/>
          <p:cNvSpPr>
            <a:spLocks noChangeShapeType="1"/>
          </p:cNvSpPr>
          <p:nvPr/>
        </p:nvSpPr>
        <p:spPr bwMode="auto">
          <a:xfrm>
            <a:off x="4500562" y="1142984"/>
            <a:ext cx="0" cy="11557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6" name="Скругленный прямоугольник 18"/>
          <p:cNvSpPr>
            <a:spLocks noChangeArrowheads="1"/>
          </p:cNvSpPr>
          <p:nvPr/>
        </p:nvSpPr>
        <p:spPr bwMode="auto">
          <a:xfrm>
            <a:off x="285720" y="5000636"/>
            <a:ext cx="2786082" cy="1643074"/>
          </a:xfrm>
          <a:prstGeom prst="roundRect">
            <a:avLst>
              <a:gd name="adj" fmla="val 17218"/>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Российской   Федерации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(федеральный бюджет, бюджет государственных внебюджетных фондов Российской Федерации)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1" name="Скругленный прямоугольник 20"/>
          <p:cNvSpPr>
            <a:spLocks noChangeArrowheads="1"/>
          </p:cNvSpPr>
          <p:nvPr/>
        </p:nvSpPr>
        <p:spPr bwMode="auto">
          <a:xfrm>
            <a:off x="3428992" y="5000636"/>
            <a:ext cx="2768598"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Субъектов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Российской Федерации</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(региональные бюджеты, бюджеты территориальных фондов обязательного медицинского страхования)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4" name="Скругленный прямоугольник 21"/>
          <p:cNvSpPr>
            <a:spLocks noChangeArrowheads="1"/>
          </p:cNvSpPr>
          <p:nvPr/>
        </p:nvSpPr>
        <p:spPr bwMode="auto">
          <a:xfrm>
            <a:off x="6500826" y="5000636"/>
            <a:ext cx="2428924"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Муниципальных</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образований</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lang="ru-RU" sz="15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(местные бюджеты)</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95" name="Прямоугольник 697"/>
          <p:cNvSpPr>
            <a:spLocks noChangeArrowheads="1"/>
          </p:cNvSpPr>
          <p:nvPr/>
        </p:nvSpPr>
        <p:spPr bwMode="auto">
          <a:xfrm>
            <a:off x="357158" y="2285992"/>
            <a:ext cx="2428892" cy="1500198"/>
          </a:xfrm>
          <a:prstGeom prst="rect">
            <a:avLst/>
          </a:prstGeom>
          <a:solidFill>
            <a:srgbClr val="FFFFFF"/>
          </a:solidFill>
          <a:ln w="25400">
            <a:solidFill>
              <a:srgbClr val="4F81BD"/>
            </a:solidFill>
            <a:miter lim="800000"/>
            <a:headEnd/>
            <a:tailEnd/>
          </a:ln>
        </p:spPr>
        <p:txBody>
          <a:bodyPr vert="horz" wrap="none" lIns="91440" tIns="45720" rIns="91440" bIns="45720" numCol="1" anchor="ctr" anchorCtr="0" compatLnSpc="1">
            <a:prstTxWarp prst="textNoShape">
              <a:avLst/>
            </a:prstTxWarp>
          </a:bodyPr>
          <a:lstStyle/>
          <a:p>
            <a:endParaRPr lang="ru-RU" dirty="0"/>
          </a:p>
        </p:txBody>
      </p:sp>
      <p:sp>
        <p:nvSpPr>
          <p:cNvPr id="20493" name="Прямоугольник 37888"/>
          <p:cNvSpPr>
            <a:spLocks noChangeArrowheads="1"/>
          </p:cNvSpPr>
          <p:nvPr/>
        </p:nvSpPr>
        <p:spPr bwMode="auto">
          <a:xfrm>
            <a:off x="3214678" y="2285992"/>
            <a:ext cx="2933700"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1" name="Прямоугольник 37889"/>
          <p:cNvSpPr>
            <a:spLocks noChangeArrowheads="1"/>
          </p:cNvSpPr>
          <p:nvPr/>
        </p:nvSpPr>
        <p:spPr bwMode="auto">
          <a:xfrm>
            <a:off x="6572264" y="2285992"/>
            <a:ext cx="2393951"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0" name="Line 10"/>
          <p:cNvSpPr>
            <a:spLocks noChangeShapeType="1"/>
          </p:cNvSpPr>
          <p:nvPr/>
        </p:nvSpPr>
        <p:spPr bwMode="auto">
          <a:xfrm flipH="1">
            <a:off x="1285852" y="1643050"/>
            <a:ext cx="0" cy="5508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9" name="Line 9"/>
          <p:cNvSpPr>
            <a:spLocks noChangeShapeType="1"/>
          </p:cNvSpPr>
          <p:nvPr/>
        </p:nvSpPr>
        <p:spPr bwMode="auto">
          <a:xfrm>
            <a:off x="4500562" y="785794"/>
            <a:ext cx="0" cy="6143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8" name="Line 8"/>
          <p:cNvSpPr>
            <a:spLocks noChangeShapeType="1"/>
          </p:cNvSpPr>
          <p:nvPr/>
        </p:nvSpPr>
        <p:spPr bwMode="auto">
          <a:xfrm>
            <a:off x="8001024" y="1643050"/>
            <a:ext cx="0" cy="62071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5" name="Line 5"/>
          <p:cNvSpPr>
            <a:spLocks noChangeShapeType="1"/>
          </p:cNvSpPr>
          <p:nvPr/>
        </p:nvSpPr>
        <p:spPr bwMode="auto">
          <a:xfrm>
            <a:off x="1357290" y="3786190"/>
            <a:ext cx="0" cy="11985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2" name="Line 2"/>
          <p:cNvSpPr>
            <a:spLocks noChangeShapeType="1"/>
          </p:cNvSpPr>
          <p:nvPr/>
        </p:nvSpPr>
        <p:spPr bwMode="auto">
          <a:xfrm>
            <a:off x="4572000" y="3786190"/>
            <a:ext cx="0" cy="12573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3" name="Line 3"/>
          <p:cNvSpPr>
            <a:spLocks noChangeShapeType="1"/>
          </p:cNvSpPr>
          <p:nvPr/>
        </p:nvSpPr>
        <p:spPr bwMode="auto">
          <a:xfrm>
            <a:off x="8072462" y="3786190"/>
            <a:ext cx="0" cy="1173163"/>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7" name="Line 7"/>
          <p:cNvSpPr>
            <a:spLocks noChangeShapeType="1"/>
          </p:cNvSpPr>
          <p:nvPr/>
        </p:nvSpPr>
        <p:spPr bwMode="auto">
          <a:xfrm>
            <a:off x="1285852" y="1643050"/>
            <a:ext cx="6726237"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500"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2" name="Rectangle 22"/>
          <p:cNvSpPr>
            <a:spLocks noChangeArrowheads="1"/>
          </p:cNvSpPr>
          <p:nvPr/>
        </p:nvSpPr>
        <p:spPr bwMode="auto">
          <a:xfrm>
            <a:off x="0" y="21429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79800" algn="l"/>
              </a:tabLst>
            </a:pPr>
            <a:endPar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4" name="Rectangle 24"/>
          <p:cNvSpPr>
            <a:spLocks noChangeArrowheads="1"/>
          </p:cNvSpPr>
          <p:nvPr/>
        </p:nvSpPr>
        <p:spPr bwMode="auto">
          <a:xfrm>
            <a:off x="0" y="9144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5" name="Rectangle 25"/>
          <p:cNvSpPr>
            <a:spLocks noChangeArrowheads="1"/>
          </p:cNvSpPr>
          <p:nvPr/>
        </p:nvSpPr>
        <p:spPr bwMode="auto">
          <a:xfrm>
            <a:off x="0" y="2293938"/>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6" name="Rectangle 26"/>
          <p:cNvSpPr>
            <a:spLocks noChangeArrowheads="1"/>
          </p:cNvSpPr>
          <p:nvPr/>
        </p:nvSpPr>
        <p:spPr bwMode="auto">
          <a:xfrm>
            <a:off x="0" y="367347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7" name="Rectangle 27"/>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735647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1" name="Rectangle 31"/>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13"/>
          <p:cNvPicPr>
            <a:picLocks noChangeAspect="1" noChangeArrowheads="1"/>
          </p:cNvPicPr>
          <p:nvPr/>
        </p:nvPicPr>
        <p:blipFill>
          <a:blip r:embed="rId2" cstate="print"/>
          <a:srcRect/>
          <a:stretch>
            <a:fillRect/>
          </a:stretch>
        </p:blipFill>
        <p:spPr bwMode="auto">
          <a:xfrm>
            <a:off x="3286116" y="2357430"/>
            <a:ext cx="2786082" cy="1357322"/>
          </a:xfrm>
          <a:prstGeom prst="rect">
            <a:avLst/>
          </a:prstGeom>
          <a:noFill/>
        </p:spPr>
      </p:pic>
      <p:pic>
        <p:nvPicPr>
          <p:cNvPr id="29" name="Picture 15"/>
          <p:cNvPicPr>
            <a:picLocks noChangeAspect="1" noChangeArrowheads="1"/>
          </p:cNvPicPr>
          <p:nvPr/>
        </p:nvPicPr>
        <p:blipFill>
          <a:blip r:embed="rId3" cstate="print"/>
          <a:srcRect/>
          <a:stretch>
            <a:fillRect/>
          </a:stretch>
        </p:blipFill>
        <p:spPr bwMode="auto">
          <a:xfrm>
            <a:off x="6643702" y="2357430"/>
            <a:ext cx="2264810" cy="1357322"/>
          </a:xfrm>
          <a:prstGeom prst="rect">
            <a:avLst/>
          </a:prstGeom>
          <a:noFill/>
        </p:spPr>
      </p:pic>
      <p:pic>
        <p:nvPicPr>
          <p:cNvPr id="30" name="Picture 12"/>
          <p:cNvPicPr>
            <a:picLocks noChangeAspect="1" noChangeArrowheads="1"/>
          </p:cNvPicPr>
          <p:nvPr/>
        </p:nvPicPr>
        <p:blipFill>
          <a:blip r:embed="rId4" cstate="print"/>
          <a:srcRect/>
          <a:stretch>
            <a:fillRect/>
          </a:stretch>
        </p:blipFill>
        <p:spPr bwMode="auto">
          <a:xfrm>
            <a:off x="428596" y="2357430"/>
            <a:ext cx="2286017" cy="137953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25"/>
          <p:cNvPicPr>
            <a:picLocks noChangeAspect="1" noChangeArrowheads="1"/>
          </p:cNvPicPr>
          <p:nvPr/>
        </p:nvPicPr>
        <p:blipFill>
          <a:blip r:embed="rId2" cstate="print"/>
          <a:srcRect/>
          <a:stretch>
            <a:fillRect/>
          </a:stretch>
        </p:blipFill>
        <p:spPr bwMode="auto">
          <a:xfrm>
            <a:off x="285720" y="4286256"/>
            <a:ext cx="2286016" cy="1941514"/>
          </a:xfrm>
          <a:prstGeom prst="rect">
            <a:avLst/>
          </a:prstGeom>
          <a:noFill/>
        </p:spPr>
      </p:pic>
      <p:sp>
        <p:nvSpPr>
          <p:cNvPr id="19462" name="Скругленный прямоугольник 686"/>
          <p:cNvSpPr>
            <a:spLocks noChangeArrowheads="1"/>
          </p:cNvSpPr>
          <p:nvPr/>
        </p:nvSpPr>
        <p:spPr bwMode="auto">
          <a:xfrm>
            <a:off x="6286512" y="4214818"/>
            <a:ext cx="2697163" cy="1938338"/>
          </a:xfrm>
          <a:prstGeom prst="roundRect">
            <a:avLst>
              <a:gd name="adj" fmla="val 16667"/>
            </a:avLst>
          </a:prstGeom>
          <a:gradFill rotWithShape="1">
            <a:gsLst>
              <a:gs pos="0">
                <a:srgbClr val="C9B5E8"/>
              </a:gs>
              <a:gs pos="35001">
                <a:srgbClr val="D9CBEE"/>
              </a:gs>
              <a:gs pos="100000">
                <a:srgbClr val="F0EAF9"/>
              </a:gs>
            </a:gsLst>
            <a:path path="shape">
              <a:fillToRect l="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Бюджеты  сельских муниципальных образований</a:t>
            </a: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(8)</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19458" name="Скругленный прямоугольник 688"/>
          <p:cNvSpPr>
            <a:spLocks noChangeArrowheads="1"/>
          </p:cNvSpPr>
          <p:nvPr/>
        </p:nvSpPr>
        <p:spPr bwMode="auto">
          <a:xfrm>
            <a:off x="3000364" y="4286256"/>
            <a:ext cx="2786082" cy="1936750"/>
          </a:xfrm>
          <a:prstGeom prst="roundRect">
            <a:avLst>
              <a:gd name="adj" fmla="val 16667"/>
            </a:avLst>
          </a:prstGeom>
          <a:gradFill rotWithShape="1">
            <a:gsLst>
              <a:gs pos="0">
                <a:srgbClr val="C9B5E8"/>
              </a:gs>
              <a:gs pos="35001">
                <a:srgbClr val="D9CBEE"/>
              </a:gs>
              <a:gs pos="100000">
                <a:srgbClr val="F0EAF9"/>
              </a:gs>
            </a:gsLst>
            <a:path path="shape">
              <a:fillToRect r="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городского муниципального  </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образования </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3" name="Скругленный прямоугольник 682"/>
          <p:cNvSpPr>
            <a:spLocks noChangeArrowheads="1"/>
          </p:cNvSpPr>
          <p:nvPr/>
        </p:nvSpPr>
        <p:spPr bwMode="auto">
          <a:xfrm>
            <a:off x="1214414" y="357166"/>
            <a:ext cx="6946900" cy="1200150"/>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Консолидированный бюджет Пугачевского муниципального района Саратовской области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1" name="Прямая соединительная линия 684"/>
          <p:cNvSpPr>
            <a:spLocks noChangeShapeType="1"/>
          </p:cNvSpPr>
          <p:nvPr/>
        </p:nvSpPr>
        <p:spPr bwMode="auto">
          <a:xfrm flipH="1">
            <a:off x="1285852" y="1643050"/>
            <a:ext cx="1571636" cy="2500330"/>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59" name="Прямая соединительная линия 685"/>
          <p:cNvSpPr>
            <a:spLocks noChangeShapeType="1"/>
          </p:cNvSpPr>
          <p:nvPr/>
        </p:nvSpPr>
        <p:spPr bwMode="auto">
          <a:xfrm>
            <a:off x="6215074" y="1643050"/>
            <a:ext cx="1500198" cy="2428892"/>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0" name="Freeform 4"/>
          <p:cNvSpPr>
            <a:spLocks/>
          </p:cNvSpPr>
          <p:nvPr/>
        </p:nvSpPr>
        <p:spPr bwMode="auto">
          <a:xfrm>
            <a:off x="4357686" y="1643050"/>
            <a:ext cx="45719" cy="2571768"/>
          </a:xfrm>
          <a:custGeom>
            <a:avLst/>
            <a:gdLst/>
            <a:ahLst/>
            <a:cxnLst>
              <a:cxn ang="0">
                <a:pos x="196" y="0"/>
              </a:cxn>
              <a:cxn ang="0">
                <a:pos x="0" y="3731"/>
              </a:cxn>
            </a:cxnLst>
            <a:rect l="0" t="0" r="r" b="b"/>
            <a:pathLst>
              <a:path w="196" h="3731">
                <a:moveTo>
                  <a:pt x="196" y="0"/>
                </a:moveTo>
                <a:lnTo>
                  <a:pt x="0" y="3731"/>
                </a:lnTo>
              </a:path>
            </a:pathLst>
          </a:custGeom>
          <a:solidFill>
            <a:srgbClr val="FFFFFF"/>
          </a:solid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9466"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9" name="Rectangle 1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1706563" algn="l"/>
                <a:tab pos="451802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0" name="Rectangle 14"/>
          <p:cNvSpPr>
            <a:spLocks noChangeArrowheads="1"/>
          </p:cNvSpPr>
          <p:nvPr/>
        </p:nvSpPr>
        <p:spPr bwMode="auto">
          <a:xfrm>
            <a:off x="0" y="2255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Прямоугольник 304"/>
          <p:cNvSpPr>
            <a:spLocks noChangeArrowheads="1"/>
          </p:cNvSpPr>
          <p:nvPr/>
        </p:nvSpPr>
        <p:spPr bwMode="auto">
          <a:xfrm>
            <a:off x="357159" y="1214422"/>
            <a:ext cx="8429684" cy="908051"/>
          </a:xfrm>
          <a:prstGeom prst="rect">
            <a:avLst/>
          </a:prstGeom>
          <a:solidFill>
            <a:srgbClr val="DBEEF4"/>
          </a:solidFill>
          <a:ln w="19050">
            <a:solidFill>
              <a:srgbClr val="000000"/>
            </a:solidFill>
            <a:miter lim="800000"/>
            <a:headEnd/>
            <a:tailEnd/>
          </a:ln>
          <a:effectLst>
            <a:outerShdw dist="38100" dir="16200000"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 составляется и утверждается сроком на три года – очередной финансовый год и плановый период.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Скругленный прямоугольник 305"/>
          <p:cNvSpPr>
            <a:spLocks noChangeArrowheads="1"/>
          </p:cNvSpPr>
          <p:nvPr/>
        </p:nvSpPr>
        <p:spPr bwMode="auto">
          <a:xfrm>
            <a:off x="714348" y="2500306"/>
            <a:ext cx="7451725" cy="792162"/>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бюджета района основывается 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1" name="Прямоугольник 306"/>
          <p:cNvSpPr>
            <a:spLocks noChangeArrowheads="1"/>
          </p:cNvSpPr>
          <p:nvPr/>
        </p:nvSpPr>
        <p:spPr bwMode="auto">
          <a:xfrm>
            <a:off x="500034" y="3786191"/>
            <a:ext cx="2374900"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Бюджетном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послании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Президента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Российской</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Федерации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Прямоугольник 308"/>
          <p:cNvSpPr>
            <a:spLocks noChangeArrowheads="1"/>
          </p:cNvSpPr>
          <p:nvPr/>
        </p:nvSpPr>
        <p:spPr bwMode="auto">
          <a:xfrm>
            <a:off x="3286116" y="3786191"/>
            <a:ext cx="2306638" cy="2714643"/>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endParaRPr kumimoji="0" lang="ru-RU" sz="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Прогнозе социально-экономического развития Пугачевского муниципального района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Прямоугольник 37890"/>
          <p:cNvSpPr>
            <a:spLocks noChangeArrowheads="1"/>
          </p:cNvSpPr>
          <p:nvPr/>
        </p:nvSpPr>
        <p:spPr bwMode="auto">
          <a:xfrm>
            <a:off x="6215074" y="3786191"/>
            <a:ext cx="2238375"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Основных направлениях бюджетной политики и налоговой</a:t>
            </a:r>
            <a:r>
              <a:rPr lang="ru-RU" sz="600" dirty="0" smtClean="0">
                <a:latin typeface="Arial" pitchFamily="34" charset="0"/>
                <a:ea typeface="Times New Roman" pitchFamily="18" charset="0"/>
                <a:cs typeface="Arial" pitchFamily="34" charset="0"/>
              </a:rPr>
              <a:t>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политики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6" name="Rectangle 6"/>
          <p:cNvSpPr>
            <a:spLocks noChangeArrowheads="1"/>
          </p:cNvSpPr>
          <p:nvPr/>
        </p:nvSpPr>
        <p:spPr bwMode="auto">
          <a:xfrm>
            <a:off x="357158" y="214290"/>
            <a:ext cx="8501122"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 чем основывается бюджет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3029</TotalTime>
  <Words>6649</Words>
  <Application>Microsoft Office PowerPoint</Application>
  <PresentationFormat>Экран (4:3)</PresentationFormat>
  <Paragraphs>1686</Paragraphs>
  <Slides>59</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59</vt:i4>
      </vt:variant>
    </vt:vector>
  </HeadingPairs>
  <TitlesOfParts>
    <vt:vector size="6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Целевые показатели реализации муниципальных программ Пугачевского муниципального района</vt:lpstr>
      <vt:lpstr>Слайд 53</vt:lpstr>
      <vt:lpstr>Слайд 54</vt:lpstr>
      <vt:lpstr>Слайд 55</vt:lpstr>
      <vt:lpstr>Слайд 56</vt:lpstr>
      <vt:lpstr>Слайд 57</vt:lpstr>
      <vt:lpstr>Слайд 58</vt:lpstr>
      <vt:lpstr>Слайд 59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naumova</dc:creator>
  <cp:lastModifiedBy>naumova</cp:lastModifiedBy>
  <cp:revision>352</cp:revision>
  <dcterms:created xsi:type="dcterms:W3CDTF">2019-03-18T04:09:55Z</dcterms:created>
  <dcterms:modified xsi:type="dcterms:W3CDTF">2020-01-13T10:19:04Z</dcterms:modified>
</cp:coreProperties>
</file>