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1" r:id="rId4"/>
    <p:sldId id="258" r:id="rId5"/>
    <p:sldId id="259" r:id="rId6"/>
    <p:sldId id="282" r:id="rId7"/>
    <p:sldId id="284" r:id="rId8"/>
    <p:sldId id="262" r:id="rId9"/>
    <p:sldId id="260"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7" r:id="rId23"/>
    <p:sldId id="278" r:id="rId24"/>
    <p:sldId id="279" r:id="rId25"/>
    <p:sldId id="280" r:id="rId26"/>
  </p:sldIdLst>
  <p:sldSz cx="9144000" cy="6858000" type="screen4x3"/>
  <p:notesSz cx="6797675" cy="9926638"/>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2" autoAdjust="0"/>
    <p:restoredTop sz="94444" autoAdjust="0"/>
  </p:normalViewPr>
  <p:slideViewPr>
    <p:cSldViewPr>
      <p:cViewPr>
        <p:scale>
          <a:sx n="81" d="100"/>
          <a:sy n="81" d="100"/>
        </p:scale>
        <p:origin x="-1411" y="-3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Poponov\&#1082;%20&#1089;&#1077;&#1089;&#1089;&#1080;&#1080;\2021\&#1048;&#1057;&#1055;&#1054;&#1051;&#1053;&#1045;&#1053;&#1048;&#1045;%20&#1079;&#1072;%202021%20&#1075;&#1086;&#1076;\&#1041;&#1102;&#1076;&#1078;&#1077;&#1090;%20&#1076;&#1083;&#1103;%20&#1075;&#1088;&#1072;&#1078;&#1076;&#1072;&#1085;,%20&#1080;&#1089;&#1087;&#1086;&#1083;&#1085;&#1077;&#1085;&#1080;&#1077;%20&#1079;&#1072;%202021%20&#1075;&#1086;&#1076;\&#1044;&#1054;&#1061;&#1054;&#1044;&#1067;%20&#1044;&#1051;&#1071;%20&#1044;&#1048;&#1040;&#1043;&#1056;&#1040;&#1052;&#1052;&#106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oponov\&#1082;%20&#1089;&#1077;&#1089;&#1089;&#1080;&#1080;\2021\&#1048;&#1057;&#1055;&#1054;&#1051;&#1053;&#1045;&#1053;&#1048;&#1045;%20&#1079;&#1072;%202021%20&#1075;&#1086;&#1076;\&#1041;&#1102;&#1076;&#1078;&#1077;&#1090;%20&#1076;&#1083;&#1103;%20&#1075;&#1088;&#1072;&#1078;&#1076;&#1072;&#1085;,%20&#1080;&#1089;&#1087;&#1086;&#1083;&#1085;&#1077;&#1085;&#1080;&#1077;%20&#1079;&#1072;%202021%20&#1075;&#1086;&#1076;\&#1056;&#1072;&#1089;&#1093;&#1086;&#1076;&#1099;,%20&#1076;&#1083;&#1103;%20&#1076;&#1080;&#1072;&#1075;&#1088;&#1072;&#1084;&#108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view3D>
      <c:rotX val="30"/>
      <c:perspective val="30"/>
    </c:view3D>
    <c:plotArea>
      <c:layout/>
      <c:pie3DChart>
        <c:varyColors val="1"/>
        <c:ser>
          <c:idx val="0"/>
          <c:order val="0"/>
          <c:explosion val="9"/>
          <c:dLbls>
            <c:dLbl>
              <c:idx val="0"/>
              <c:layout>
                <c:manualLayout>
                  <c:x val="4.8266515126639082E-3"/>
                  <c:y val="-0.27837930559155982"/>
                </c:manualLayout>
              </c:layout>
              <c:dLblPos val="bestFit"/>
              <c:showCatName val="1"/>
            </c:dLbl>
            <c:dLbl>
              <c:idx val="1"/>
              <c:layout>
                <c:manualLayout>
                  <c:x val="3.3824044132756144E-2"/>
                  <c:y val="5.4632304229571396E-2"/>
                </c:manualLayout>
              </c:layout>
              <c:dLblPos val="bestFit"/>
              <c:showCatName val="1"/>
            </c:dLbl>
            <c:dLbl>
              <c:idx val="2"/>
              <c:layout>
                <c:manualLayout>
                  <c:x val="-2.3556256777762158E-2"/>
                  <c:y val="4.1325912347187764E-2"/>
                </c:manualLayout>
              </c:layout>
              <c:dLblPos val="bestFit"/>
              <c:showCatName val="1"/>
            </c:dLbl>
            <c:dLbl>
              <c:idx val="3"/>
              <c:layout>
                <c:manualLayout>
                  <c:x val="2.0573549841561402E-3"/>
                  <c:y val="-0.1595470873606642"/>
                </c:manualLayout>
              </c:layout>
              <c:dLblPos val="bestFit"/>
              <c:showCatName val="1"/>
            </c:dLbl>
            <c:dLbl>
              <c:idx val="4"/>
              <c:layout>
                <c:manualLayout>
                  <c:x val="9.6482756089055169E-2"/>
                  <c:y val="-0.17958711891782791"/>
                </c:manualLayout>
              </c:layout>
              <c:dLblPos val="bestFit"/>
              <c:showCatName val="1"/>
            </c:dLbl>
            <c:dLbl>
              <c:idx val="5"/>
              <c:layout>
                <c:manualLayout>
                  <c:x val="0.23716076574344289"/>
                  <c:y val="-0.12855986270946901"/>
                </c:manualLayout>
              </c:layout>
              <c:dLblPos val="bestFit"/>
              <c:showCatName val="1"/>
            </c:dLbl>
            <c:dLbl>
              <c:idx val="6"/>
              <c:layout>
                <c:manualLayout>
                  <c:x val="0.28859818659031256"/>
                  <c:y val="-2.2103371693922947E-2"/>
                </c:manualLayout>
              </c:layout>
              <c:dLblPos val="bestFit"/>
              <c:showCatName val="1"/>
            </c:dLbl>
            <c:dLblPos val="bestFit"/>
            <c:showCatName val="1"/>
            <c:showLeaderLines val="1"/>
          </c:dLbls>
          <c:cat>
            <c:strRef>
              <c:f>'Налоговые Диагр'!$A$6:$A$12</c:f>
              <c:strCache>
                <c:ptCount val="7"/>
                <c:pt idx="0">
                  <c:v>Налог на доходы физических лиц 51,8%</c:v>
                </c:pt>
                <c:pt idx="1">
                  <c:v>Акцизы на нефтепродукты 12,5 %</c:v>
                </c:pt>
                <c:pt idx="2">
                  <c:v>Единый налог на вмененный доход 1,5 %</c:v>
                </c:pt>
                <c:pt idx="3">
                  <c:v>Единый сельскохозяйственный налог 9,5 %</c:v>
                </c:pt>
                <c:pt idx="4">
                  <c:v>Налогообложение по патенту 3,7 %</c:v>
                </c:pt>
                <c:pt idx="5">
                  <c:v>Транспортный налог 18,8 %</c:v>
                </c:pt>
                <c:pt idx="6">
                  <c:v>Государственная пошлина 2,2 %</c:v>
                </c:pt>
              </c:strCache>
            </c:strRef>
          </c:cat>
          <c:val>
            <c:numRef>
              <c:f>'Налоговые Диагр'!$B$6:$B$12</c:f>
              <c:numCache>
                <c:formatCode>#,##0.0</c:formatCode>
                <c:ptCount val="7"/>
                <c:pt idx="0">
                  <c:v>145439.29999999999</c:v>
                </c:pt>
                <c:pt idx="1">
                  <c:v>34923.300000000003</c:v>
                </c:pt>
                <c:pt idx="2">
                  <c:v>4261.9000000000005</c:v>
                </c:pt>
                <c:pt idx="3">
                  <c:v>26567.3</c:v>
                </c:pt>
                <c:pt idx="4">
                  <c:v>10425</c:v>
                </c:pt>
                <c:pt idx="5">
                  <c:v>52679.1</c:v>
                </c:pt>
                <c:pt idx="6">
                  <c:v>6205.3</c:v>
                </c:pt>
              </c:numCache>
            </c:numRef>
          </c:val>
        </c:ser>
      </c:pie3DChart>
    </c:plotArea>
    <c:plotVisOnly val="1"/>
  </c:chart>
  <c:spPr>
    <a:gradFill>
      <a:gsLst>
        <a:gs pos="57000">
          <a:srgbClr val="5E9EFF">
            <a:alpha val="45000"/>
          </a:srgbClr>
        </a:gs>
        <a:gs pos="39999">
          <a:srgbClr val="85C2FF"/>
        </a:gs>
        <a:gs pos="70000">
          <a:srgbClr val="C4D6EB"/>
        </a:gs>
        <a:gs pos="100000">
          <a:srgbClr val="FFEBFA"/>
        </a:gs>
      </a:gsLst>
      <a:lin ang="5400000" scaled="0"/>
    </a:grad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layout/>
    </c:title>
    <c:view3D>
      <c:rotX val="30"/>
      <c:perspective val="30"/>
    </c:view3D>
    <c:plotArea>
      <c:layout>
        <c:manualLayout>
          <c:layoutTarget val="inner"/>
          <c:xMode val="edge"/>
          <c:yMode val="edge"/>
          <c:x val="5.9460117366202582E-2"/>
          <c:y val="0.21124657446856371"/>
          <c:w val="0.56728377955804754"/>
          <c:h val="0.73189568485156675"/>
        </c:manualLayout>
      </c:layout>
      <c:pie3DChart>
        <c:varyColors val="1"/>
        <c:ser>
          <c:idx val="0"/>
          <c:order val="0"/>
          <c:tx>
            <c:strRef>
              <c:f>Лист1!$B$1:$B$3</c:f>
              <c:strCache>
                <c:ptCount val="1"/>
                <c:pt idx="0">
                  <c:v>Структура видов расходов в 2021 году %</c:v>
                </c:pt>
              </c:strCache>
            </c:strRef>
          </c:tx>
          <c:dPt>
            <c:idx val="1"/>
            <c:explosion val="24"/>
          </c:dPt>
          <c:dPt>
            <c:idx val="3"/>
            <c:explosion val="20"/>
          </c:dPt>
          <c:dPt>
            <c:idx val="5"/>
            <c:explosion val="20"/>
          </c:dPt>
          <c:dLbls>
            <c:dLbl>
              <c:idx val="0"/>
              <c:layout>
                <c:manualLayout>
                  <c:x val="-7.1418469535968199E-2"/>
                  <c:y val="7.8322055446194222E-2"/>
                </c:manualLayout>
              </c:layout>
              <c:tx>
                <c:rich>
                  <a:bodyPr/>
                  <a:lstStyle/>
                  <a:p>
                    <a:r>
                      <a:rPr lang="en-US"/>
                      <a:t>70,9</a:t>
                    </a:r>
                    <a:r>
                      <a:rPr lang="ru-RU"/>
                      <a:t>%</a:t>
                    </a:r>
                    <a:endParaRPr lang="en-US"/>
                  </a:p>
                </c:rich>
              </c:tx>
              <c:showVal val="1"/>
            </c:dLbl>
            <c:dLbl>
              <c:idx val="1"/>
              <c:layout>
                <c:manualLayout>
                  <c:x val="-1.1685013887827141E-2"/>
                  <c:y val="-6.5550976049868814E-2"/>
                </c:manualLayout>
              </c:layout>
              <c:tx>
                <c:rich>
                  <a:bodyPr/>
                  <a:lstStyle/>
                  <a:p>
                    <a:r>
                      <a:rPr lang="en-US"/>
                      <a:t>7,6</a:t>
                    </a:r>
                    <a:r>
                      <a:rPr lang="ru-RU"/>
                      <a:t>%</a:t>
                    </a:r>
                    <a:endParaRPr lang="en-US"/>
                  </a:p>
                </c:rich>
              </c:tx>
              <c:showVal val="1"/>
            </c:dLbl>
            <c:dLbl>
              <c:idx val="2"/>
              <c:layout>
                <c:manualLayout>
                  <c:x val="-3.9332672494010477E-2"/>
                  <c:y val="-1.6710122132730945E-2"/>
                </c:manualLayout>
              </c:layout>
              <c:tx>
                <c:rich>
                  <a:bodyPr/>
                  <a:lstStyle/>
                  <a:p>
                    <a:r>
                      <a:rPr lang="en-US"/>
                      <a:t>2,5</a:t>
                    </a:r>
                    <a:r>
                      <a:rPr lang="ru-RU"/>
                      <a:t>%</a:t>
                    </a:r>
                    <a:endParaRPr lang="en-US"/>
                  </a:p>
                </c:rich>
              </c:tx>
              <c:showVal val="1"/>
            </c:dLbl>
            <c:dLbl>
              <c:idx val="3"/>
              <c:layout>
                <c:manualLayout>
                  <c:x val="-4.2116141732283525E-3"/>
                  <c:y val="-4.45474491469817E-2"/>
                </c:manualLayout>
              </c:layout>
              <c:tx>
                <c:rich>
                  <a:bodyPr/>
                  <a:lstStyle/>
                  <a:p>
                    <a:r>
                      <a:rPr lang="en-US"/>
                      <a:t>6,8</a:t>
                    </a:r>
                    <a:r>
                      <a:rPr lang="ru-RU"/>
                      <a:t>%</a:t>
                    </a:r>
                    <a:endParaRPr lang="en-US"/>
                  </a:p>
                </c:rich>
              </c:tx>
              <c:showVal val="1"/>
            </c:dLbl>
            <c:dLbl>
              <c:idx val="4"/>
              <c:layout>
                <c:manualLayout>
                  <c:x val="2.8859361329833808E-3"/>
                  <c:y val="-5.8139148622047242E-2"/>
                </c:manualLayout>
              </c:layout>
              <c:tx>
                <c:rich>
                  <a:bodyPr/>
                  <a:lstStyle/>
                  <a:p>
                    <a:r>
                      <a:rPr lang="en-US"/>
                      <a:t>2,7</a:t>
                    </a:r>
                    <a:r>
                      <a:rPr lang="ru-RU"/>
                      <a:t>%</a:t>
                    </a:r>
                    <a:endParaRPr lang="en-US"/>
                  </a:p>
                </c:rich>
              </c:tx>
              <c:showVal val="1"/>
            </c:dLbl>
            <c:dLbl>
              <c:idx val="5"/>
              <c:layout>
                <c:manualLayout>
                  <c:x val="4.8282370953630881E-2"/>
                  <c:y val="-2.8893331692913422E-2"/>
                </c:manualLayout>
              </c:layout>
              <c:tx>
                <c:rich>
                  <a:bodyPr/>
                  <a:lstStyle/>
                  <a:p>
                    <a:r>
                      <a:rPr lang="en-US"/>
                      <a:t>9,5</a:t>
                    </a:r>
                    <a:r>
                      <a:rPr lang="ru-RU"/>
                      <a:t>%</a:t>
                    </a:r>
                    <a:endParaRPr lang="en-US"/>
                  </a:p>
                </c:rich>
              </c:tx>
              <c:showVal val="1"/>
            </c:dLbl>
            <c:numFmt formatCode="@" sourceLinked="0"/>
            <c:showVal val="1"/>
            <c:showLeaderLines val="1"/>
          </c:dLbls>
          <c:cat>
            <c:strRef>
              <c:f>Лист1!$A$4:$A$10</c:f>
              <c:strCache>
                <c:ptCount val="6"/>
                <c:pt idx="0">
                  <c:v>Заработная плата и начисления на оплату труда</c:v>
                </c:pt>
                <c:pt idx="1">
                  <c:v>Оплата коммунальных услуг</c:v>
                </c:pt>
                <c:pt idx="2">
                  <c:v>Социальные выплаты</c:v>
                </c:pt>
                <c:pt idx="3">
                  <c:v>Расходы на ЖКХ и дорожное хозяйство</c:v>
                </c:pt>
                <c:pt idx="4">
                  <c:v>Расходы на питание </c:v>
                </c:pt>
                <c:pt idx="5">
                  <c:v>Прочие (услуги связи, налоги, медосмотр, содержание имущества, услуги в сфере информационно-коммуникационных технологий и др.)</c:v>
                </c:pt>
              </c:strCache>
            </c:strRef>
          </c:cat>
          <c:val>
            <c:numRef>
              <c:f>Лист1!$B$4:$B$10</c:f>
              <c:numCache>
                <c:formatCode>0.0</c:formatCode>
                <c:ptCount val="6"/>
                <c:pt idx="0">
                  <c:v>70.900000000000006</c:v>
                </c:pt>
                <c:pt idx="1">
                  <c:v>7.6</c:v>
                </c:pt>
                <c:pt idx="2">
                  <c:v>2.5</c:v>
                </c:pt>
                <c:pt idx="3">
                  <c:v>6.8</c:v>
                </c:pt>
                <c:pt idx="4">
                  <c:v>2.7</c:v>
                </c:pt>
                <c:pt idx="5">
                  <c:v>9.5</c:v>
                </c:pt>
              </c:numCache>
            </c:numRef>
          </c:val>
        </c:ser>
        <c:ser>
          <c:idx val="1"/>
          <c:order val="1"/>
          <c:tx>
            <c:strRef>
              <c:f>Лист1!$C$1:$C$3</c:f>
              <c:strCache>
                <c:ptCount val="1"/>
                <c:pt idx="0">
                  <c:v>Структура видов расходов в 2021 году Сумма</c:v>
                </c:pt>
              </c:strCache>
            </c:strRef>
          </c:tx>
          <c:explosion val="25"/>
          <c:cat>
            <c:strRef>
              <c:f>Лист1!$A$4:$A$10</c:f>
              <c:strCache>
                <c:ptCount val="6"/>
                <c:pt idx="0">
                  <c:v>Заработная плата и начисления на оплату труда</c:v>
                </c:pt>
                <c:pt idx="1">
                  <c:v>Оплата коммунальных услуг</c:v>
                </c:pt>
                <c:pt idx="2">
                  <c:v>Социальные выплаты</c:v>
                </c:pt>
                <c:pt idx="3">
                  <c:v>Расходы на ЖКХ и дорожное хозяйство</c:v>
                </c:pt>
                <c:pt idx="4">
                  <c:v>Расходы на питание </c:v>
                </c:pt>
                <c:pt idx="5">
                  <c:v>Прочие (услуги связи, налоги, медосмотр, содержание имущества, услуги в сфере информационно-коммуникационных технологий и др.)</c:v>
                </c:pt>
              </c:strCache>
            </c:strRef>
          </c:cat>
          <c:val>
            <c:numRef>
              <c:f>Лист1!$C$4:$C$10</c:f>
              <c:numCache>
                <c:formatCode>#,##0.0</c:formatCode>
                <c:ptCount val="6"/>
                <c:pt idx="0">
                  <c:v>826786.9</c:v>
                </c:pt>
                <c:pt idx="1">
                  <c:v>88260.3</c:v>
                </c:pt>
                <c:pt idx="2">
                  <c:v>29128.7</c:v>
                </c:pt>
                <c:pt idx="3">
                  <c:v>79327.199999999997</c:v>
                </c:pt>
                <c:pt idx="4">
                  <c:v>31638.5</c:v>
                </c:pt>
                <c:pt idx="5">
                  <c:v>111140.3</c:v>
                </c:pt>
              </c:numCache>
            </c:numRef>
          </c:val>
        </c:ser>
      </c:pie3DChart>
    </c:plotArea>
    <c:legend>
      <c:legendPos val="r"/>
      <c:layout>
        <c:manualLayout>
          <c:xMode val="edge"/>
          <c:yMode val="edge"/>
          <c:x val="0.64444575678040372"/>
          <c:y val="0.14726767552493444"/>
          <c:w val="0.33888757655293167"/>
          <c:h val="0.58891383694225619"/>
        </c:manualLayout>
      </c:layout>
      <c:txPr>
        <a:bodyPr/>
        <a:lstStyle/>
        <a:p>
          <a:pPr>
            <a:defRPr sz="800" baseline="0"/>
          </a:pPr>
          <a:endParaRPr lang="ru-RU"/>
        </a:p>
      </c:txPr>
    </c:legend>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57D9017D-E870-4BAD-AEFD-2EE56DCF2F00}" type="datetimeFigureOut">
              <a:rPr lang="ru-RU"/>
              <a:pPr>
                <a:defRPr/>
              </a:pPr>
              <a:t>20.05.2022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4C9CE2C-9F8D-448B-915F-B91D37968185}"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78C9BB0-FD25-4A49-928A-8F70D2633A77}" type="datetimeFigureOut">
              <a:rPr lang="ru-RU"/>
              <a:pPr>
                <a:defRPr/>
              </a:pPr>
              <a:t>20.05.2022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B46DA40-827F-45D2-9F04-4204C5C3C2F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FB472A0-B3A8-4BF8-A369-2CA3C3E4B0D2}" type="datetimeFigureOut">
              <a:rPr lang="ru-RU"/>
              <a:pPr>
                <a:defRPr/>
              </a:pPr>
              <a:t>20.05.2022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20885E9-FB17-44AC-B5B3-F16E7FC2CEA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85B3CB7-E2D2-492F-84E8-6D01A3C091B7}" type="datetimeFigureOut">
              <a:rPr lang="ru-RU"/>
              <a:pPr>
                <a:defRPr/>
              </a:pPr>
              <a:t>20.05.2022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240AAA2-59C1-494D-A54C-276CD7F6DB3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9987FF5-85B1-4721-8B73-B904B1FB4639}" type="datetimeFigureOut">
              <a:rPr lang="ru-RU"/>
              <a:pPr>
                <a:defRPr/>
              </a:pPr>
              <a:t>20.05.2022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88FA089-D70D-4147-9E1C-EAAA91BBD60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fld id="{8FE1A4CC-1395-4B15-A55B-315626380387}" type="datetimeFigureOut">
              <a:rPr lang="ru-RU"/>
              <a:pPr>
                <a:defRPr/>
              </a:pPr>
              <a:t>20.05.2022</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0DDB69B0-B03F-4D31-B9F5-BDEE6B0C014D}"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a:defRPr/>
            </a:pPr>
            <a:fld id="{B9E3BA53-78A4-4FDA-A1E8-4404D056BDD4}" type="datetimeFigureOut">
              <a:rPr lang="ru-RU"/>
              <a:pPr>
                <a:defRPr/>
              </a:pPr>
              <a:t>20.05.2022</a:t>
            </a:fld>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A3879F70-87B0-4FCF-A382-CA5CC15F4DB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a:defRPr/>
            </a:pPr>
            <a:fld id="{59492FF0-9779-44A3-A24F-BB69CC39B37C}" type="datetimeFigureOut">
              <a:rPr lang="ru-RU"/>
              <a:pPr>
                <a:defRPr/>
              </a:pPr>
              <a:t>20.05.2022</a:t>
            </a:fld>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F9DF8C3C-3CDD-4910-ABE0-7E53B421DEC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fld id="{E8BA97F5-AD6A-49CA-ABF8-13D8286B044D}" type="datetimeFigureOut">
              <a:rPr lang="ru-RU"/>
              <a:pPr>
                <a:defRPr/>
              </a:pPr>
              <a:t>20.05.2022</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1pPr>
              <a:defRPr/>
            </a:lvl1pPr>
          </a:lstStyle>
          <a:p>
            <a:pPr>
              <a:defRPr/>
            </a:pPr>
            <a:fld id="{3F4D148B-61F2-4DAC-9FB5-DAA67E13205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C03582CE-F0A7-421F-A550-BCF2C5CE3A19}" type="datetimeFigureOut">
              <a:rPr lang="ru-RU"/>
              <a:pPr>
                <a:defRPr/>
              </a:pPr>
              <a:t>20.05.2022</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39C5B0A2-0348-4A63-BA44-529BF8BDBF9F}"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C29C74AD-C351-4998-98E0-463E351884E6}" type="datetimeFigureOut">
              <a:rPr lang="ru-RU"/>
              <a:pPr>
                <a:defRPr/>
              </a:pPr>
              <a:t>20.05.2022</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B159FEA5-B496-4BDA-A14E-03F87D2EE3D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D7B3E21A-1349-45F4-A13F-527E57135CB9}" type="datetimeFigureOut">
              <a:rPr lang="ru-RU"/>
              <a:pPr>
                <a:defRPr/>
              </a:pPr>
              <a:t>20.05.2022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2FC90E5-ADF4-4F81-BCBA-86660BFD3B9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pugachev-adm.ru/"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mailto:fo35pugach@mail.ru" TargetMode="External"/><Relationship Id="rId2" Type="http://schemas.openxmlformats.org/officeDocument/2006/relationships/hyperlink" Target="mailto:p@pug1.ru"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28671"/>
            <a:ext cx="7772400" cy="1857387"/>
          </a:xfrm>
          <a:noFill/>
          <a:ln/>
          <a:effectLst>
            <a:innerShdw blurRad="63500" dist="50800">
              <a:prstClr val="black">
                <a:alpha val="50000"/>
              </a:prstClr>
            </a:innerShdw>
          </a:effectLst>
        </p:spPr>
        <p:txBody>
          <a:bodyPr rtlCol="0">
            <a:normAutofit/>
          </a:bodyPr>
          <a:lstStyle/>
          <a:p>
            <a:pPr fontAlgn="auto">
              <a:spcAft>
                <a:spcPts val="0"/>
              </a:spcAft>
              <a:defRPr/>
            </a:pPr>
            <a:r>
              <a:rPr lang="en-US" sz="6000" b="1" u="sng" dirty="0" err="1" smtClean="0">
                <a:latin typeface="Kartika" pitchFamily="18" charset="0"/>
                <a:cs typeface="Kartika" pitchFamily="18" charset="0"/>
              </a:rPr>
              <a:t>Бюджет</a:t>
            </a:r>
            <a:r>
              <a:rPr lang="en-US" sz="6000" b="1" u="sng" dirty="0" smtClean="0">
                <a:latin typeface="Kartika" pitchFamily="18" charset="0"/>
                <a:cs typeface="Kartika" pitchFamily="18" charset="0"/>
              </a:rPr>
              <a:t> </a:t>
            </a:r>
            <a:r>
              <a:rPr lang="en-US" sz="6000" b="1" u="sng" dirty="0" err="1" smtClean="0">
                <a:latin typeface="Kartika" pitchFamily="18" charset="0"/>
                <a:cs typeface="Kartika" pitchFamily="18" charset="0"/>
              </a:rPr>
              <a:t>для</a:t>
            </a:r>
            <a:r>
              <a:rPr lang="en-US" sz="6000" b="1" u="sng" dirty="0" smtClean="0">
                <a:latin typeface="Kartika" pitchFamily="18" charset="0"/>
                <a:cs typeface="Kartika" pitchFamily="18" charset="0"/>
              </a:rPr>
              <a:t> </a:t>
            </a:r>
            <a:r>
              <a:rPr lang="en-US" sz="6000" b="1" u="sng" dirty="0" err="1" smtClean="0">
                <a:latin typeface="Kartika" pitchFamily="18" charset="0"/>
                <a:cs typeface="Kartika" pitchFamily="18" charset="0"/>
              </a:rPr>
              <a:t>граждан</a:t>
            </a:r>
            <a:r>
              <a:rPr lang="en-US" sz="6000" b="1" u="sng" dirty="0" smtClean="0">
                <a:latin typeface="Kartika" pitchFamily="18" charset="0"/>
                <a:cs typeface="Kartika" pitchFamily="18" charset="0"/>
              </a:rPr>
              <a:t> </a:t>
            </a:r>
            <a:r>
              <a:rPr lang="ru-RU" b="1" dirty="0" smtClean="0">
                <a:latin typeface="Monotype Corsiva" pitchFamily="66" charset="0"/>
                <a:cs typeface="Aharoni" pitchFamily="2" charset="-79"/>
              </a:rPr>
              <a:t/>
            </a:r>
            <a:br>
              <a:rPr lang="ru-RU" b="1" dirty="0" smtClean="0">
                <a:latin typeface="Monotype Corsiva" pitchFamily="66" charset="0"/>
                <a:cs typeface="Aharoni" pitchFamily="2" charset="-79"/>
              </a:rPr>
            </a:br>
            <a:endParaRPr lang="ru-RU" b="1" dirty="0">
              <a:latin typeface="Monotype Corsiva" pitchFamily="66" charset="0"/>
              <a:cs typeface="Aharoni" pitchFamily="2" charset="-79"/>
            </a:endParaRPr>
          </a:p>
        </p:txBody>
      </p:sp>
      <p:sp>
        <p:nvSpPr>
          <p:cNvPr id="3" name="Подзаголовок 2"/>
          <p:cNvSpPr>
            <a:spLocks noGrp="1"/>
          </p:cNvSpPr>
          <p:nvPr>
            <p:ph type="subTitle" idx="1"/>
          </p:nvPr>
        </p:nvSpPr>
        <p:spPr>
          <a:xfrm>
            <a:off x="1371600" y="2928938"/>
            <a:ext cx="6400800" cy="2857500"/>
          </a:xfrm>
        </p:spPr>
        <p:txBody>
          <a:bodyPr>
            <a:normAutofit/>
          </a:bodyPr>
          <a:lstStyle/>
          <a:p>
            <a:pPr>
              <a:lnSpc>
                <a:spcPct val="80000"/>
              </a:lnSpc>
            </a:pPr>
            <a:r>
              <a:rPr lang="ru-RU" sz="3000" dirty="0" smtClean="0">
                <a:solidFill>
                  <a:schemeClr val="tx1"/>
                </a:solidFill>
                <a:latin typeface="Times New Roman" pitchFamily="18" charset="0"/>
                <a:cs typeface="Times New Roman" pitchFamily="18" charset="0"/>
              </a:rPr>
              <a:t>на  основании </a:t>
            </a:r>
          </a:p>
          <a:p>
            <a:pPr>
              <a:lnSpc>
                <a:spcPct val="80000"/>
              </a:lnSpc>
            </a:pPr>
            <a:r>
              <a:rPr lang="ru-RU" sz="3000" dirty="0" smtClean="0">
                <a:solidFill>
                  <a:schemeClr val="tx1"/>
                </a:solidFill>
                <a:latin typeface="Times New Roman" pitchFamily="18" charset="0"/>
                <a:cs typeface="Times New Roman" pitchFamily="18" charset="0"/>
              </a:rPr>
              <a:t>решения Собрания Пугачевского муниципального  района Саратовской области от 18 мая 2022 года № 24 «Об исполнении бюджета  Пугачевского муниципального района за 2021 год»</a:t>
            </a:r>
            <a:endParaRPr lang="ru-RU" sz="2000" dirty="0" smtClean="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642938" y="357188"/>
            <a:ext cx="7929562" cy="1323975"/>
          </a:xfrm>
          <a:prstGeom prst="rect">
            <a:avLst/>
          </a:prstGeom>
          <a:noFill/>
          <a:ln w="9525">
            <a:noFill/>
            <a:miter lim="800000"/>
            <a:headEnd/>
            <a:tailEnd/>
          </a:ln>
        </p:spPr>
        <p:txBody>
          <a:bodyPr anchor="ctr">
            <a:spAutoFit/>
          </a:bodyPr>
          <a:lstStyle/>
          <a:p>
            <a:pPr indent="355600" algn="ctr"/>
            <a:r>
              <a:rPr lang="ru-RU" sz="2000" b="1">
                <a:solidFill>
                  <a:srgbClr val="7030A0"/>
                </a:solidFill>
                <a:latin typeface="Times New Roman" pitchFamily="18" charset="0"/>
                <a:cs typeface="Times New Roman" pitchFamily="18" charset="0"/>
              </a:rPr>
              <a:t>Объем налоговых, неналоговых доходов бюджета </a:t>
            </a:r>
          </a:p>
          <a:p>
            <a:pPr indent="355600" algn="ctr"/>
            <a:r>
              <a:rPr lang="ru-RU" sz="2000" b="1">
                <a:solidFill>
                  <a:srgbClr val="7030A0"/>
                </a:solidFill>
                <a:latin typeface="Times New Roman" pitchFamily="18" charset="0"/>
                <a:cs typeface="Times New Roman" pitchFamily="18" charset="0"/>
              </a:rPr>
              <a:t>Пугачевского муниципального района </a:t>
            </a:r>
          </a:p>
          <a:p>
            <a:pPr indent="355600" algn="ctr"/>
            <a:r>
              <a:rPr lang="ru-RU" sz="2000" b="1">
                <a:solidFill>
                  <a:srgbClr val="7030A0"/>
                </a:solidFill>
                <a:latin typeface="Times New Roman" pitchFamily="18" charset="0"/>
                <a:cs typeface="Times New Roman" pitchFamily="18" charset="0"/>
              </a:rPr>
              <a:t>в расчете на 1 жителя составляет:</a:t>
            </a:r>
            <a:endParaRPr lang="ru-RU" sz="2000"/>
          </a:p>
          <a:p>
            <a:pPr indent="355600" eaLnBrk="0" hangingPunct="0"/>
            <a:endParaRPr lang="ru-RU" sz="2000"/>
          </a:p>
        </p:txBody>
      </p:sp>
      <p:graphicFrame>
        <p:nvGraphicFramePr>
          <p:cNvPr id="6" name="Таблица 5"/>
          <p:cNvGraphicFramePr>
            <a:graphicFrameLocks noGrp="1"/>
          </p:cNvGraphicFramePr>
          <p:nvPr/>
        </p:nvGraphicFramePr>
        <p:xfrm>
          <a:off x="785813" y="1628775"/>
          <a:ext cx="7386614" cy="3733019"/>
        </p:xfrm>
        <a:graphic>
          <a:graphicData uri="http://schemas.openxmlformats.org/drawingml/2006/table">
            <a:tbl>
              <a:tblPr/>
              <a:tblGrid>
                <a:gridCol w="3954233"/>
                <a:gridCol w="1704189"/>
                <a:gridCol w="1728192"/>
              </a:tblGrid>
              <a:tr h="344948">
                <a:tc>
                  <a:txBody>
                    <a:bodyPr/>
                    <a:lstStyle/>
                    <a:p>
                      <a:pPr algn="ctr" rtl="0" fontAlgn="t"/>
                      <a:endParaRPr lang="ru-RU" sz="1600" b="1" i="0" u="none" strike="noStrike" dirty="0" smtClean="0">
                        <a:solidFill>
                          <a:srgbClr val="000000"/>
                        </a:solidFill>
                        <a:latin typeface="Times New Roman"/>
                      </a:endParaRPr>
                    </a:p>
                    <a:p>
                      <a:pPr algn="ctr" rtl="0" fontAlgn="t"/>
                      <a:r>
                        <a:rPr lang="ru-RU" sz="1600" b="1" i="0" u="none" strike="noStrike" dirty="0" smtClean="0">
                          <a:solidFill>
                            <a:srgbClr val="000000"/>
                          </a:solidFill>
                          <a:latin typeface="Times New Roman"/>
                        </a:rPr>
                        <a:t>Наименование показателя</a:t>
                      </a:r>
                    </a:p>
                    <a:p>
                      <a:pPr algn="ctr" rtl="0" fontAlgn="t"/>
                      <a:endParaRPr lang="ru-RU" sz="1600" b="1" i="0" u="none" strike="noStrike" dirty="0" smtClean="0">
                        <a:solidFill>
                          <a:srgbClr val="000000"/>
                        </a:solidFill>
                        <a:latin typeface="Times New Roman"/>
                      </a:endParaRPr>
                    </a:p>
                    <a:p>
                      <a:pPr algn="ctr" rtl="0" fontAlgn="t"/>
                      <a:r>
                        <a:rPr lang="ru-RU" sz="1600" b="1" i="0" u="none" strike="noStrike" dirty="0" smtClean="0">
                          <a:solidFill>
                            <a:srgbClr val="000000"/>
                          </a:solidFill>
                          <a:latin typeface="Times New Roman"/>
                        </a:rPr>
                        <a:t> </a:t>
                      </a:r>
                      <a:endParaRPr lang="ru-RU" sz="1600" b="1" i="0" u="none" strike="noStrike" dirty="0">
                        <a:solidFill>
                          <a:srgbClr val="000000"/>
                        </a:solidFill>
                        <a:latin typeface="Times New Roman"/>
                      </a:endParaRP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endParaRPr lang="ru-RU" sz="1600" b="1" i="0" u="none" strike="noStrike" dirty="0" smtClean="0">
                        <a:solidFill>
                          <a:srgbClr val="000000"/>
                        </a:solidFill>
                        <a:latin typeface="Times New Roman"/>
                      </a:endParaRPr>
                    </a:p>
                    <a:p>
                      <a:pPr algn="ctr" rtl="0" fontAlgn="t"/>
                      <a:r>
                        <a:rPr lang="ru-RU" sz="1600" b="1" i="0" u="none" strike="noStrike" dirty="0" smtClean="0">
                          <a:solidFill>
                            <a:srgbClr val="000000"/>
                          </a:solidFill>
                          <a:latin typeface="Times New Roman"/>
                        </a:rPr>
                        <a:t>2020 </a:t>
                      </a:r>
                      <a:r>
                        <a:rPr lang="ru-RU" sz="1600" b="1" i="0" u="none" strike="noStrike" dirty="0">
                          <a:solidFill>
                            <a:srgbClr val="000000"/>
                          </a:solidFill>
                          <a:latin typeface="Times New Roman"/>
                        </a:rPr>
                        <a:t>год </a:t>
                      </a:r>
                    </a:p>
                  </a:txBody>
                  <a:tcPr marL="45720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endParaRPr lang="ru-RU" sz="1600" b="1" i="0" u="none" strike="noStrike" dirty="0" smtClean="0">
                        <a:solidFill>
                          <a:srgbClr val="000000"/>
                        </a:solidFill>
                        <a:latin typeface="Times New Roman"/>
                      </a:endParaRPr>
                    </a:p>
                    <a:p>
                      <a:pPr algn="ctr" rtl="0" fontAlgn="t"/>
                      <a:r>
                        <a:rPr lang="ru-RU" sz="1600" b="1" i="0" u="none" strike="noStrike" dirty="0" smtClean="0">
                          <a:solidFill>
                            <a:srgbClr val="000000"/>
                          </a:solidFill>
                          <a:latin typeface="Times New Roman"/>
                        </a:rPr>
                        <a:t>2021 </a:t>
                      </a:r>
                      <a:r>
                        <a:rPr lang="ru-RU" sz="1600" b="1" i="0" u="none" strike="noStrike" dirty="0">
                          <a:solidFill>
                            <a:srgbClr val="000000"/>
                          </a:solidFill>
                          <a:latin typeface="Times New Roman"/>
                        </a:rPr>
                        <a:t>год </a:t>
                      </a:r>
                    </a:p>
                  </a:txBody>
                  <a:tcPr marL="45720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99608">
                <a:tc>
                  <a:txBody>
                    <a:bodyPr/>
                    <a:lstStyle/>
                    <a:p>
                      <a:pPr algn="l" rtl="0" fontAlgn="t"/>
                      <a:r>
                        <a:rPr lang="ru-RU" sz="1600" b="0" i="0" u="none" strike="noStrike" dirty="0" smtClean="0">
                          <a:solidFill>
                            <a:srgbClr val="000000"/>
                          </a:solidFill>
                          <a:latin typeface="Times New Roman"/>
                        </a:rPr>
                        <a:t>    Количество </a:t>
                      </a:r>
                      <a:r>
                        <a:rPr lang="ru-RU" sz="1600" b="0" i="0" u="none" strike="noStrike" dirty="0">
                          <a:solidFill>
                            <a:srgbClr val="000000"/>
                          </a:solidFill>
                          <a:latin typeface="Times New Roman"/>
                        </a:rPr>
                        <a:t>жителей Пугачевского </a:t>
                      </a:r>
                      <a:r>
                        <a:rPr lang="ru-RU" sz="1600" b="0" i="0" u="none" strike="noStrike" dirty="0" smtClean="0">
                          <a:solidFill>
                            <a:srgbClr val="000000"/>
                          </a:solidFill>
                          <a:latin typeface="Times New Roman"/>
                        </a:rPr>
                        <a:t>    муниципального </a:t>
                      </a:r>
                      <a:r>
                        <a:rPr lang="ru-RU" sz="1600" b="0" i="0" u="none" strike="noStrike" dirty="0">
                          <a:solidFill>
                            <a:srgbClr val="000000"/>
                          </a:solidFill>
                          <a:latin typeface="Times New Roman"/>
                        </a:rPr>
                        <a:t>района (человек) </a:t>
                      </a: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500" b="0" i="0" u="none" strike="noStrike">
                          <a:solidFill>
                            <a:srgbClr val="000000"/>
                          </a:solidFill>
                          <a:latin typeface="Times New Roman"/>
                        </a:rPr>
                        <a:t>56 480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500" b="0" i="0" u="none" strike="noStrike" dirty="0">
                          <a:solidFill>
                            <a:srgbClr val="000000"/>
                          </a:solidFill>
                          <a:latin typeface="Times New Roman"/>
                        </a:rPr>
                        <a:t>56 480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18615">
                <a:tc>
                  <a:txBody>
                    <a:bodyPr/>
                    <a:lstStyle/>
                    <a:p>
                      <a:pPr algn="l" rtl="0" fontAlgn="t"/>
                      <a:r>
                        <a:rPr lang="ru-RU" sz="1600" b="0" i="0" u="none" strike="noStrike" dirty="0" smtClean="0">
                          <a:solidFill>
                            <a:srgbClr val="000000"/>
                          </a:solidFill>
                          <a:latin typeface="Times New Roman"/>
                        </a:rPr>
                        <a:t>    Общий </a:t>
                      </a:r>
                      <a:r>
                        <a:rPr lang="ru-RU" sz="1600" b="0" i="0" u="none" strike="noStrike" dirty="0">
                          <a:solidFill>
                            <a:srgbClr val="000000"/>
                          </a:solidFill>
                          <a:latin typeface="Times New Roman"/>
                        </a:rPr>
                        <a:t>объем налоговых, неналоговых доходов (фактическое исполнение за год) </a:t>
                      </a:r>
                      <a:endParaRPr lang="ru-RU" sz="1600" b="0" i="0" u="none" strike="noStrike" dirty="0" smtClean="0">
                        <a:solidFill>
                          <a:srgbClr val="000000"/>
                        </a:solidFill>
                        <a:latin typeface="Times New Roman"/>
                      </a:endParaRPr>
                    </a:p>
                    <a:p>
                      <a:pPr algn="l" rtl="0" fontAlgn="t"/>
                      <a:r>
                        <a:rPr lang="ru-RU" sz="1600" b="0" i="0" u="none" strike="noStrike" dirty="0" smtClean="0">
                          <a:solidFill>
                            <a:srgbClr val="000000"/>
                          </a:solidFill>
                          <a:latin typeface="Times New Roman"/>
                        </a:rPr>
                        <a:t>в </a:t>
                      </a:r>
                      <a:r>
                        <a:rPr lang="ru-RU" sz="1600" b="0" i="0" u="none" strike="noStrike" dirty="0">
                          <a:solidFill>
                            <a:srgbClr val="000000"/>
                          </a:solidFill>
                          <a:latin typeface="Times New Roman"/>
                        </a:rPr>
                        <a:t>рублях</a:t>
                      </a: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500" b="0" i="0" u="none" strike="noStrike">
                          <a:solidFill>
                            <a:srgbClr val="000000"/>
                          </a:solidFill>
                          <a:latin typeface="Times New Roman"/>
                        </a:rPr>
                        <a:t>216 425 267,39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500" b="0" i="0" u="none" strike="noStrike" dirty="0">
                          <a:solidFill>
                            <a:srgbClr val="000000"/>
                          </a:solidFill>
                          <a:latin typeface="Times New Roman"/>
                        </a:rPr>
                        <a:t>298 862 197,49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333173">
                <a:tc>
                  <a:txBody>
                    <a:bodyPr/>
                    <a:lstStyle/>
                    <a:p>
                      <a:pPr algn="l" rtl="0" fontAlgn="t"/>
                      <a:r>
                        <a:rPr lang="ru-RU" sz="1600" b="0" i="0" u="none" strike="noStrike" dirty="0" smtClean="0">
                          <a:solidFill>
                            <a:srgbClr val="000000"/>
                          </a:solidFill>
                          <a:latin typeface="Times New Roman"/>
                        </a:rPr>
                        <a:t>    Объем </a:t>
                      </a:r>
                      <a:r>
                        <a:rPr lang="ru-RU" sz="1600" b="0" i="0" u="none" strike="noStrike" dirty="0">
                          <a:solidFill>
                            <a:srgbClr val="000000"/>
                          </a:solidFill>
                          <a:latin typeface="Times New Roman"/>
                        </a:rPr>
                        <a:t>налоговых, неналоговых доходов бюджета Пугачевского муниципального района в расчете на 1 жителя (в рублях)</a:t>
                      </a: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500" b="0" i="0" u="none" strike="noStrike" dirty="0" smtClean="0">
                          <a:solidFill>
                            <a:srgbClr val="000000"/>
                          </a:solidFill>
                          <a:latin typeface="Times New Roman"/>
                        </a:rPr>
                        <a:t>3 831,89</a:t>
                      </a:r>
                      <a:endParaRPr lang="ru-RU" sz="1500" b="0" i="0" u="none" strike="noStrike" dirty="0">
                        <a:solidFill>
                          <a:srgbClr val="000000"/>
                        </a:solidFill>
                        <a:latin typeface="Times New Roman"/>
                      </a:endParaRP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t"/>
                      <a:r>
                        <a:rPr lang="ru-RU" sz="1500" b="0" i="0" u="none" strike="noStrike" dirty="0" smtClean="0">
                          <a:solidFill>
                            <a:srgbClr val="000000"/>
                          </a:solidFill>
                          <a:latin typeface="Times New Roman"/>
                        </a:rPr>
                        <a:t>5 291,46</a:t>
                      </a:r>
                      <a:endParaRPr lang="ru-RU" sz="1500" b="0" i="0" u="none" strike="noStrike" dirty="0">
                        <a:solidFill>
                          <a:srgbClr val="000000"/>
                        </a:solidFill>
                        <a:latin typeface="Times New Roman"/>
                      </a:endParaRP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571500" y="142875"/>
            <a:ext cx="8286750" cy="1600200"/>
          </a:xfrm>
          <a:prstGeom prst="rect">
            <a:avLst/>
          </a:prstGeom>
          <a:noFill/>
          <a:ln w="9525">
            <a:noFill/>
            <a:miter lim="800000"/>
            <a:headEnd/>
            <a:tailEnd/>
          </a:ln>
          <a:effectLst/>
        </p:spPr>
        <p:txBody>
          <a:bodyPr anchor="ctr">
            <a:spAutoFit/>
          </a:bodyPr>
          <a:lstStyle/>
          <a:p>
            <a:pPr indent="355600" algn="ctr"/>
            <a:r>
              <a:rPr lang="en-US" sz="1400" b="1">
                <a:solidFill>
                  <a:srgbClr val="002060"/>
                </a:solidFill>
                <a:latin typeface="Georgia" pitchFamily="18" charset="0"/>
                <a:cs typeface="Times New Roman" pitchFamily="18" charset="0"/>
              </a:rPr>
              <a:t>РАСХОДЫ </a:t>
            </a:r>
            <a:endParaRPr lang="ru-RU" sz="1400"/>
          </a:p>
          <a:p>
            <a:pPr indent="355600" algn="ctr" eaLnBrk="0" hangingPunct="0"/>
            <a:r>
              <a:rPr lang="ru-RU" sz="1400" b="1">
                <a:solidFill>
                  <a:srgbClr val="002060"/>
                </a:solidFill>
                <a:latin typeface="Georgia" pitchFamily="18" charset="0"/>
                <a:cs typeface="Times New Roman" pitchFamily="18" charset="0"/>
              </a:rPr>
              <a:t>БЮДЖЕТА ПУГАЧЕВСКОГО МУНИЦИПАЛЬНОГО РАЙОНА </a:t>
            </a:r>
          </a:p>
          <a:p>
            <a:pPr indent="355600" algn="ctr" eaLnBrk="0" hangingPunct="0"/>
            <a:r>
              <a:rPr lang="ru-RU" sz="1400" b="1">
                <a:solidFill>
                  <a:srgbClr val="002060"/>
                </a:solidFill>
                <a:latin typeface="Georgia" pitchFamily="18" charset="0"/>
                <a:cs typeface="Times New Roman" pitchFamily="18" charset="0"/>
              </a:rPr>
              <a:t>ЗА 2021 ГОД</a:t>
            </a:r>
            <a:endParaRPr lang="ru-RU" sz="1400"/>
          </a:p>
          <a:p>
            <a:pPr indent="355600" algn="r" eaLnBrk="0" hangingPunct="0"/>
            <a:r>
              <a:rPr lang="ru-RU" sz="1400">
                <a:solidFill>
                  <a:srgbClr val="000000"/>
                </a:solidFill>
                <a:latin typeface="Times New Roman" pitchFamily="18" charset="0"/>
                <a:cs typeface="Times New Roman" pitchFamily="18" charset="0"/>
              </a:rPr>
              <a:t>Таблица 3</a:t>
            </a:r>
            <a:endParaRPr lang="ru-RU" sz="600"/>
          </a:p>
          <a:p>
            <a:pPr indent="355600" algn="ctr" eaLnBrk="0" hangingPunct="0"/>
            <a:r>
              <a:rPr lang="ru-RU" sz="1400" b="1">
                <a:latin typeface="Times New Roman" pitchFamily="18" charset="0"/>
                <a:cs typeface="Times New Roman" pitchFamily="18" charset="0"/>
              </a:rPr>
              <a:t>Анализ исполнения расходной части бюджета Пугачевского муниципального района </a:t>
            </a:r>
          </a:p>
          <a:p>
            <a:pPr indent="355600" algn="ctr" eaLnBrk="0" hangingPunct="0"/>
            <a:r>
              <a:rPr lang="ru-RU" sz="1400" b="1">
                <a:latin typeface="Times New Roman" pitchFamily="18" charset="0"/>
                <a:cs typeface="Times New Roman" pitchFamily="18" charset="0"/>
              </a:rPr>
              <a:t>в 2021 году</a:t>
            </a:r>
            <a:r>
              <a:rPr lang="ru-RU" sz="1400">
                <a:latin typeface="Times New Roman" pitchFamily="18" charset="0"/>
                <a:cs typeface="Times New Roman" pitchFamily="18" charset="0"/>
              </a:rPr>
              <a:t>                                                                                       </a:t>
            </a:r>
          </a:p>
          <a:p>
            <a:pPr indent="355600" algn="ctr" eaLnBrk="0" hangingPunct="0"/>
            <a:r>
              <a:rPr lang="ru-RU" sz="1400">
                <a:solidFill>
                  <a:srgbClr val="000000"/>
                </a:solidFill>
                <a:latin typeface="Times New Roman" pitchFamily="18" charset="0"/>
                <a:cs typeface="Times New Roman" pitchFamily="18" charset="0"/>
              </a:rPr>
              <a:t>                                                                                                                                                               </a:t>
            </a:r>
            <a:r>
              <a:rPr lang="en-US" sz="1000">
                <a:solidFill>
                  <a:srgbClr val="000000"/>
                </a:solidFill>
                <a:latin typeface="Times New Roman" pitchFamily="18" charset="0"/>
                <a:cs typeface="Times New Roman" pitchFamily="18" charset="0"/>
              </a:rPr>
              <a:t>тыс. рублей</a:t>
            </a:r>
            <a:endParaRPr lang="en-US" sz="1000"/>
          </a:p>
        </p:txBody>
      </p:sp>
      <p:graphicFrame>
        <p:nvGraphicFramePr>
          <p:cNvPr id="4" name="Таблица 3"/>
          <p:cNvGraphicFramePr>
            <a:graphicFrameLocks noGrp="1"/>
          </p:cNvGraphicFramePr>
          <p:nvPr/>
        </p:nvGraphicFramePr>
        <p:xfrm>
          <a:off x="357188" y="1714500"/>
          <a:ext cx="8572560" cy="4677264"/>
        </p:xfrm>
        <a:graphic>
          <a:graphicData uri="http://schemas.openxmlformats.org/drawingml/2006/table">
            <a:tbl>
              <a:tblPr/>
              <a:tblGrid>
                <a:gridCol w="3429024"/>
                <a:gridCol w="500066"/>
                <a:gridCol w="500066"/>
                <a:gridCol w="785818"/>
                <a:gridCol w="857256"/>
                <a:gridCol w="571504"/>
                <a:gridCol w="1928826"/>
              </a:tblGrid>
              <a:tr h="579118">
                <a:tc>
                  <a:txBody>
                    <a:bodyPr/>
                    <a:lstStyle/>
                    <a:p>
                      <a:pPr algn="ctr" fontAlgn="b"/>
                      <a:r>
                        <a:rPr lang="ru-RU" sz="1100" b="1" i="0" u="none" strike="noStrike" dirty="0" smtClean="0">
                          <a:solidFill>
                            <a:srgbClr val="000000"/>
                          </a:solidFill>
                          <a:latin typeface="Times New Roman"/>
                        </a:rPr>
                        <a:t>Наименование</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Раз</a:t>
                      </a:r>
                    </a:p>
                    <a:p>
                      <a:pPr algn="ctr" fontAlgn="b"/>
                      <a:r>
                        <a:rPr lang="ru-RU" sz="1100" b="1" i="0" u="none" strike="noStrike" dirty="0" smtClean="0">
                          <a:solidFill>
                            <a:srgbClr val="000000"/>
                          </a:solidFill>
                          <a:latin typeface="Times New Roman"/>
                        </a:rPr>
                        <a:t>дел</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Под</a:t>
                      </a:r>
                    </a:p>
                    <a:p>
                      <a:pPr algn="ctr" fontAlgn="b"/>
                      <a:r>
                        <a:rPr lang="ru-RU" sz="1100" b="1" i="0" u="none" strike="noStrike" dirty="0" smtClean="0">
                          <a:solidFill>
                            <a:srgbClr val="000000"/>
                          </a:solidFill>
                          <a:latin typeface="Times New Roman"/>
                        </a:rPr>
                        <a:t>Раз</a:t>
                      </a:r>
                    </a:p>
                    <a:p>
                      <a:pPr algn="ctr" fontAlgn="b"/>
                      <a:r>
                        <a:rPr lang="ru-RU" sz="1100" b="1" i="0" u="none" strike="noStrike" dirty="0" smtClean="0">
                          <a:solidFill>
                            <a:srgbClr val="000000"/>
                          </a:solidFill>
                          <a:latin typeface="Times New Roman"/>
                        </a:rPr>
                        <a:t>дел</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План </a:t>
                      </a:r>
                      <a:r>
                        <a:rPr lang="ru-RU" sz="1100" b="1" i="0" u="none" strike="noStrike" dirty="0">
                          <a:solidFill>
                            <a:srgbClr val="000000"/>
                          </a:solidFill>
                          <a:latin typeface="Times New Roman"/>
                        </a:rPr>
                        <a:t>на  </a:t>
                      </a:r>
                      <a:r>
                        <a:rPr lang="ru-RU" sz="1100" b="1" i="0" u="none" strike="noStrike" dirty="0" smtClean="0">
                          <a:solidFill>
                            <a:srgbClr val="000000"/>
                          </a:solidFill>
                          <a:latin typeface="Times New Roman"/>
                        </a:rPr>
                        <a:t>2021 </a:t>
                      </a:r>
                      <a:r>
                        <a:rPr lang="ru-RU" sz="1100" b="1" i="0" u="none" strike="noStrike" dirty="0">
                          <a:solidFill>
                            <a:srgbClr val="000000"/>
                          </a:solidFill>
                          <a:latin typeface="Times New Roman"/>
                        </a:rPr>
                        <a:t>год</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Отчет</a:t>
                      </a:r>
                      <a:r>
                        <a:rPr lang="ru-RU" sz="1100" b="1" i="0" u="none" strike="noStrike" baseline="0" dirty="0" smtClean="0">
                          <a:solidFill>
                            <a:srgbClr val="000000"/>
                          </a:solidFill>
                          <a:latin typeface="Times New Roman"/>
                        </a:rPr>
                        <a:t> </a:t>
                      </a:r>
                      <a:r>
                        <a:rPr lang="ru-RU" sz="1100" b="1" i="0" u="none" strike="noStrike" dirty="0" smtClean="0">
                          <a:solidFill>
                            <a:srgbClr val="000000"/>
                          </a:solidFill>
                          <a:latin typeface="Times New Roman"/>
                        </a:rPr>
                        <a:t>2021 года (факт)</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a:solidFill>
                            <a:srgbClr val="000000"/>
                          </a:solidFill>
                          <a:latin typeface="Times New Roman"/>
                        </a:rPr>
                        <a:t>%  исполнения</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Причина отклонения исполнения от плановых</a:t>
                      </a:r>
                      <a:r>
                        <a:rPr lang="ru-RU" sz="1100" b="1" i="0" u="none" strike="noStrike" baseline="0" dirty="0" smtClean="0">
                          <a:solidFill>
                            <a:srgbClr val="000000"/>
                          </a:solidFill>
                          <a:latin typeface="Times New Roman"/>
                        </a:rPr>
                        <a:t> назначений</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301">
                <a:tc>
                  <a:txBody>
                    <a:bodyPr/>
                    <a:lstStyle/>
                    <a:p>
                      <a:pPr algn="l" fontAlgn="b"/>
                      <a:r>
                        <a:rPr lang="ru-RU" sz="1200" b="1" i="0" u="none" strike="noStrike">
                          <a:solidFill>
                            <a:srgbClr val="000000"/>
                          </a:solidFill>
                          <a:latin typeface="Times New Roman"/>
                        </a:rPr>
                        <a:t>Общегосударственные вопросы</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78 488,8</a:t>
                      </a:r>
                      <a:endParaRPr lang="ru-RU" sz="1200" b="1"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72 711,0</a:t>
                      </a:r>
                      <a:endParaRPr lang="ru-RU" sz="1200" b="1"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92,6</a:t>
                      </a:r>
                      <a:endParaRPr lang="ru-RU" sz="1200" b="1"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680866">
                <a:tc>
                  <a:txBody>
                    <a:bodyPr/>
                    <a:lstStyle/>
                    <a:p>
                      <a:pPr algn="l" fontAlgn="b"/>
                      <a:r>
                        <a:rPr lang="ru-RU" sz="1200" b="0" i="0" u="none" strike="noStrike" dirty="0">
                          <a:solidFill>
                            <a:srgbClr val="000000"/>
                          </a:solidFill>
                          <a:latin typeface="Times New Roman"/>
                        </a:rPr>
                        <a:t>Функционирование высшего должностного лица субъекта Российской Федерации и муниципального образования</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2 408,9</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2 231,1</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92,6</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p>
                      <a:pPr algn="ctr" fontAlgn="b"/>
                      <a:endParaRPr lang="ru-RU" sz="10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32168">
                <a:tc>
                  <a:txBody>
                    <a:bodyPr/>
                    <a:lstStyle/>
                    <a:p>
                      <a:pPr algn="l" fontAlgn="b"/>
                      <a:r>
                        <a:rPr lang="ru-RU" sz="1200" b="0" i="0" u="none" strike="noStrike" dirty="0">
                          <a:solidFill>
                            <a:srgbClr val="000000"/>
                          </a:solidFill>
                          <a:latin typeface="Times New Roman"/>
                        </a:rPr>
                        <a:t>Функционирование законодательных (представительных) органов государственной власти и представительных органов муниципальных образований</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698,1</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546,6</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78,3</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p>
                      <a:pPr algn="ctr" fontAlgn="b"/>
                      <a:endParaRPr lang="ru-RU" sz="10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7256">
                <a:tc>
                  <a:txBody>
                    <a:bodyPr/>
                    <a:lstStyle/>
                    <a:p>
                      <a:pPr algn="l" fontAlgn="b"/>
                      <a:r>
                        <a:rPr lang="ru-RU" sz="1200" b="0" i="0" u="none" strike="noStrike" dirty="0">
                          <a:solidFill>
                            <a:srgbClr val="000000"/>
                          </a:solidFill>
                          <a:latin typeface="Times New Roman"/>
                        </a:rPr>
                        <a:t>Функционирование Правительства Российской Федерации, высших исполнительных органов государственной власти субъектов Российской Федерации, местных администраций</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38 872,1</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35 854,4</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92,2</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p>
                      <a:pPr algn="ctr" fontAlgn="b"/>
                      <a:endParaRPr lang="ru-RU" sz="10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l" fontAlgn="b"/>
                      <a:r>
                        <a:rPr lang="ru-RU" sz="1200" b="0" i="0" u="none" strike="noStrike" dirty="0">
                          <a:solidFill>
                            <a:srgbClr val="000000"/>
                          </a:solidFill>
                          <a:latin typeface="Times New Roman"/>
                        </a:rPr>
                        <a:t>Судебная система</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5,1</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5,1</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0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14380">
                <a:tc>
                  <a:txBody>
                    <a:bodyPr/>
                    <a:lstStyle/>
                    <a:p>
                      <a:pPr algn="l" fontAlgn="b"/>
                      <a:r>
                        <a:rPr lang="ru-RU" sz="1200" b="0" i="0" u="none" strike="noStrike" dirty="0">
                          <a:solidFill>
                            <a:srgbClr val="000000"/>
                          </a:solidFill>
                          <a:latin typeface="Times New Roman"/>
                        </a:rPr>
                        <a:t>Обеспечение деятельности финансовых, налоговых и таможенных органов и органов финансового (финансово-бюджетного) надзора</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13 478,1</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12 682,0</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94,1</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p>
                      <a:pPr algn="ctr" fontAlgn="b"/>
                      <a:endParaRPr lang="ru-RU" sz="10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2423">
                <a:tc>
                  <a:txBody>
                    <a:bodyPr/>
                    <a:lstStyle/>
                    <a:p>
                      <a:pPr algn="l" fontAlgn="b"/>
                      <a:r>
                        <a:rPr lang="ru-RU" sz="1200" b="0" i="0" u="none" strike="noStrike" dirty="0">
                          <a:solidFill>
                            <a:srgbClr val="000000"/>
                          </a:solidFill>
                          <a:latin typeface="Times New Roman"/>
                        </a:rPr>
                        <a:t>Другие общегосударственные вопросы</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23 026,5</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21 391,8</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92,9</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428625" y="173038"/>
          <a:ext cx="8429684" cy="6180521"/>
        </p:xfrm>
        <a:graphic>
          <a:graphicData uri="http://schemas.openxmlformats.org/drawingml/2006/table">
            <a:tbl>
              <a:tblPr/>
              <a:tblGrid>
                <a:gridCol w="3000395"/>
                <a:gridCol w="571504"/>
                <a:gridCol w="500066"/>
                <a:gridCol w="785818"/>
                <a:gridCol w="785818"/>
                <a:gridCol w="500066"/>
                <a:gridCol w="2286017"/>
              </a:tblGrid>
              <a:tr h="253280">
                <a:tc>
                  <a:txBody>
                    <a:bodyPr/>
                    <a:lstStyle/>
                    <a:p>
                      <a:pPr algn="l" fontAlgn="b"/>
                      <a:r>
                        <a:rPr lang="ru-RU" sz="1200" b="1" i="0" u="none" strike="noStrike" dirty="0">
                          <a:solidFill>
                            <a:srgbClr val="000000"/>
                          </a:solidFill>
                          <a:latin typeface="Times New Roman"/>
                        </a:rPr>
                        <a:t>Национальная экономика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86 483,3</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82 278,7</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95,1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579271">
                <a:tc>
                  <a:txBody>
                    <a:bodyPr/>
                    <a:lstStyle/>
                    <a:p>
                      <a:pPr algn="l" fontAlgn="b"/>
                      <a:r>
                        <a:rPr lang="ru-RU" sz="1200" b="0" i="0" u="none" strike="noStrike" dirty="0">
                          <a:solidFill>
                            <a:srgbClr val="000000"/>
                          </a:solidFill>
                          <a:latin typeface="Times New Roman"/>
                        </a:rPr>
                        <a:t>Сельское хозяйство и рыболовство</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05</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456,4</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453,3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000" dirty="0" smtClean="0">
                          <a:latin typeface="Times New Roman" pitchFamily="18" charset="0"/>
                          <a:cs typeface="Times New Roman" pitchFamily="18" charset="0"/>
                        </a:rPr>
                        <a:t>Отсутствие потребности в субвенций по организации мероприятий при осуществлении деятельности по обращению с животными без владельцев</a:t>
                      </a:r>
                      <a:endParaRPr lang="ru-RU" sz="1000" b="0" i="0" u="none" strike="noStrike" dirty="0" smtClean="0">
                        <a:solidFill>
                          <a:srgbClr val="000000"/>
                        </a:solidFill>
                        <a:latin typeface="Times New Roman" pitchFamily="18" charset="0"/>
                        <a:cs typeface="Times New Roman" pitchFamily="18" charset="0"/>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2513">
                <a:tc>
                  <a:txBody>
                    <a:bodyPr/>
                    <a:lstStyle/>
                    <a:p>
                      <a:pPr algn="l" fontAlgn="b"/>
                      <a:r>
                        <a:rPr lang="ru-RU" sz="1200" b="0" i="0" u="none" strike="noStrike" dirty="0">
                          <a:solidFill>
                            <a:srgbClr val="000000"/>
                          </a:solidFill>
                          <a:latin typeface="Times New Roman"/>
                        </a:rPr>
                        <a:t>Дорожное хозяйство (дорожные фонды)</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09</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82 374,0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78 396,7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95,2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000" b="0" i="0" u="none" strike="noStrike" dirty="0" smtClean="0">
                          <a:solidFill>
                            <a:srgbClr val="000000"/>
                          </a:solidFill>
                          <a:latin typeface="Times New Roman"/>
                        </a:rPr>
                        <a:t>Произведена оплата за фактически выполненные работы.</a:t>
                      </a:r>
                      <a:endParaRPr lang="ru-RU" sz="10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9864">
                <a:tc>
                  <a:txBody>
                    <a:bodyPr/>
                    <a:lstStyle/>
                    <a:p>
                      <a:pPr algn="l" fontAlgn="b"/>
                      <a:r>
                        <a:rPr lang="ru-RU" sz="1200" b="0" i="0" u="none" strike="noStrike" dirty="0">
                          <a:solidFill>
                            <a:srgbClr val="000000"/>
                          </a:solidFill>
                          <a:latin typeface="Times New Roman"/>
                        </a:rPr>
                        <a:t>Другие вопросы в области национальной экономики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3 652,9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3 428,7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93,9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316">
                <a:tc>
                  <a:txBody>
                    <a:bodyPr/>
                    <a:lstStyle/>
                    <a:p>
                      <a:pPr algn="l" fontAlgn="b"/>
                      <a:r>
                        <a:rPr lang="ru-RU" sz="1200" b="1" i="0" u="none" strike="noStrike">
                          <a:solidFill>
                            <a:srgbClr val="000000"/>
                          </a:solidFill>
                          <a:latin typeface="Times New Roman"/>
                        </a:rPr>
                        <a:t>Жилищно-коммунальное хозяйство</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05</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1 035,0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930,5</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89,9</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0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92513">
                <a:tc>
                  <a:txBody>
                    <a:bodyPr/>
                    <a:lstStyle/>
                    <a:p>
                      <a:pPr algn="l" fontAlgn="b"/>
                      <a:r>
                        <a:rPr lang="ru-RU" sz="1200" b="0" i="0" u="none" strike="noStrike" dirty="0">
                          <a:solidFill>
                            <a:srgbClr val="000000"/>
                          </a:solidFill>
                          <a:latin typeface="Times New Roman"/>
                        </a:rPr>
                        <a:t>Коммунальное хозяйство</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05</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1 035,0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930,5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89,9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dirty="0" smtClean="0">
                          <a:solidFill>
                            <a:srgbClr val="000000"/>
                          </a:solidFill>
                          <a:latin typeface="Times New Roman"/>
                        </a:rPr>
                        <a:t>Произведена оплата за фактически выполненные работы.</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8592">
                <a:tc>
                  <a:txBody>
                    <a:bodyPr/>
                    <a:lstStyle/>
                    <a:p>
                      <a:pPr algn="l" fontAlgn="b"/>
                      <a:r>
                        <a:rPr lang="ru-RU" sz="1200" b="1" i="0" u="none" strike="noStrike" dirty="0">
                          <a:solidFill>
                            <a:srgbClr val="000000"/>
                          </a:solidFill>
                          <a:latin typeface="Times New Roman"/>
                        </a:rPr>
                        <a:t>Образование</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0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188592">
                <a:tc>
                  <a:txBody>
                    <a:bodyPr/>
                    <a:lstStyle/>
                    <a:p>
                      <a:pPr algn="l" fontAlgn="b"/>
                      <a:r>
                        <a:rPr lang="ru-RU" sz="1200" b="0" i="0" u="none" strike="noStrike" dirty="0">
                          <a:solidFill>
                            <a:srgbClr val="000000"/>
                          </a:solidFill>
                          <a:latin typeface="Times New Roman"/>
                        </a:rPr>
                        <a:t>Дошкольное образование</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228 951,1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227 702,6</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b"/>
                      <a:r>
                        <a:rPr lang="ru-RU" sz="1000" b="0" i="0" u="none" strike="noStrike" baseline="0" dirty="0" smtClean="0">
                          <a:solidFill>
                            <a:srgbClr val="000000"/>
                          </a:solidFill>
                          <a:latin typeface="Times New Roman"/>
                        </a:rPr>
                        <a:t>Остались неисполненными бюджетные ассигнования в основном  по оплате коммунальных услуг в связи с частичной оплатой </a:t>
                      </a:r>
                      <a:r>
                        <a:rPr lang="ru-RU" sz="1000" b="0" i="0" u="none" strike="noStrike" baseline="0" dirty="0" err="1" smtClean="0">
                          <a:solidFill>
                            <a:srgbClr val="000000"/>
                          </a:solidFill>
                          <a:latin typeface="Times New Roman"/>
                        </a:rPr>
                        <a:t>теплоэнергии</a:t>
                      </a:r>
                      <a:r>
                        <a:rPr lang="ru-RU" sz="1000" b="0" i="0" u="none" strike="noStrike" baseline="0" dirty="0" smtClean="0">
                          <a:solidFill>
                            <a:srgbClr val="000000"/>
                          </a:solidFill>
                          <a:latin typeface="Times New Roman"/>
                        </a:rPr>
                        <a:t> за декабрь 2021 года.</a:t>
                      </a:r>
                    </a:p>
                    <a:p>
                      <a:pPr algn="ctr" fontAlgn="b"/>
                      <a:r>
                        <a:rPr lang="ru-RU" sz="1000" b="0" i="0" u="none" strike="noStrike" baseline="0" dirty="0" smtClean="0">
                          <a:solidFill>
                            <a:srgbClr val="000000"/>
                          </a:solidFill>
                          <a:latin typeface="Times New Roman"/>
                        </a:rPr>
                        <a:t>Оплата произведена по фактически полученным объемам финансирования из областного бюджета.</a:t>
                      </a:r>
                      <a:endParaRPr lang="ru-RU" sz="1000" b="0" i="0" u="none" strike="noStrike" baseline="0"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269">
                <a:tc>
                  <a:txBody>
                    <a:bodyPr/>
                    <a:lstStyle/>
                    <a:p>
                      <a:pPr algn="l" fontAlgn="b"/>
                      <a:r>
                        <a:rPr lang="ru-RU" sz="1200" b="0" i="0" u="none" strike="noStrike">
                          <a:solidFill>
                            <a:srgbClr val="000000"/>
                          </a:solidFill>
                          <a:latin typeface="Times New Roman"/>
                        </a:rPr>
                        <a:t>Общее образование</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563 305,9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555 707,5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98,7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872">
                <a:tc>
                  <a:txBody>
                    <a:bodyPr/>
                    <a:lstStyle/>
                    <a:p>
                      <a:pPr algn="l" fontAlgn="b"/>
                      <a:r>
                        <a:rPr lang="ru-RU" sz="1200" b="0" i="0" u="none" strike="noStrike" dirty="0">
                          <a:solidFill>
                            <a:srgbClr val="000000"/>
                          </a:solidFill>
                          <a:latin typeface="Times New Roman"/>
                        </a:rPr>
                        <a:t>Дополнительное образование детей</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28 453,7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28 145,5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98,9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2300">
                <a:tc>
                  <a:txBody>
                    <a:bodyPr/>
                    <a:lstStyle/>
                    <a:p>
                      <a:pPr algn="l" fontAlgn="b"/>
                      <a:r>
                        <a:rPr lang="ru-RU" sz="1200" b="0" i="0" u="none" strike="noStrike" dirty="0" smtClean="0">
                          <a:solidFill>
                            <a:srgbClr val="000000"/>
                          </a:solidFill>
                          <a:latin typeface="Times New Roman"/>
                        </a:rPr>
                        <a:t>Профессиональная подготовка, переподготовка</a:t>
                      </a:r>
                      <a:r>
                        <a:rPr lang="ru-RU" sz="1200" b="0" i="0" u="none" strike="noStrike" baseline="0" dirty="0" smtClean="0">
                          <a:solidFill>
                            <a:srgbClr val="000000"/>
                          </a:solidFill>
                          <a:latin typeface="Times New Roman"/>
                        </a:rPr>
                        <a:t> и повышение квалификации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07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05</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93,1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93,1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ru-RU"/>
                    </a:p>
                  </a:txBody>
                  <a:tcPr/>
                </a:tc>
              </a:tr>
              <a:tr h="177809">
                <a:tc>
                  <a:txBody>
                    <a:bodyPr/>
                    <a:lstStyle/>
                    <a:p>
                      <a:pPr algn="l" fontAlgn="b"/>
                      <a:r>
                        <a:rPr lang="ru-RU" sz="1200" b="0" i="0" u="none" strike="noStrike">
                          <a:solidFill>
                            <a:srgbClr val="000000"/>
                          </a:solidFill>
                          <a:latin typeface="Times New Roman"/>
                        </a:rPr>
                        <a:t>Молодежная политика и оздоровление детей</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6 426,9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6 426,9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2513">
                <a:tc>
                  <a:txBody>
                    <a:bodyPr/>
                    <a:lstStyle/>
                    <a:p>
                      <a:pPr algn="l" fontAlgn="b"/>
                      <a:r>
                        <a:rPr lang="ru-RU" sz="1200" b="0" i="0" u="none" strike="noStrike">
                          <a:solidFill>
                            <a:srgbClr val="000000"/>
                          </a:solidFill>
                          <a:latin typeface="Times New Roman"/>
                        </a:rPr>
                        <a:t>Другие вопросы в области образования</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09</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31 860,4</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30 006,4</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94,2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872">
                <a:tc>
                  <a:txBody>
                    <a:bodyPr/>
                    <a:lstStyle/>
                    <a:p>
                      <a:pPr algn="l" fontAlgn="b"/>
                      <a:r>
                        <a:rPr lang="ru-RU" sz="1200" b="1" i="0" u="none" strike="noStrike">
                          <a:solidFill>
                            <a:srgbClr val="000000"/>
                          </a:solidFill>
                          <a:latin typeface="Times New Roman"/>
                        </a:rPr>
                        <a:t>Культура и кинематография</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08</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121 859,3</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112 090,9</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92,0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0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92513">
                <a:tc>
                  <a:txBody>
                    <a:bodyPr/>
                    <a:lstStyle/>
                    <a:p>
                      <a:pPr algn="l" fontAlgn="b"/>
                      <a:r>
                        <a:rPr lang="ru-RU" sz="1200" b="0" i="0" u="none" strike="noStrike" dirty="0">
                          <a:solidFill>
                            <a:srgbClr val="000000"/>
                          </a:solidFill>
                          <a:latin typeface="Times New Roman"/>
                        </a:rPr>
                        <a:t>Культура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08</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100 146,7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91 866,8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91,7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000" b="0" i="0" u="none" strike="noStrike" dirty="0" smtClean="0">
                          <a:solidFill>
                            <a:srgbClr val="000000"/>
                          </a:solidFill>
                          <a:latin typeface="Times New Roman"/>
                        </a:rPr>
                        <a:t>В основном остались неисполненными бюджетные ассигнования по оплате коммунальных услуг в связи с частичной оплатой </a:t>
                      </a:r>
                      <a:r>
                        <a:rPr lang="ru-RU" sz="1000" b="0" i="0" u="none" strike="noStrike" dirty="0" err="1" smtClean="0">
                          <a:solidFill>
                            <a:srgbClr val="000000"/>
                          </a:solidFill>
                          <a:latin typeface="Times New Roman"/>
                        </a:rPr>
                        <a:t>теплоэнергии</a:t>
                      </a:r>
                      <a:r>
                        <a:rPr lang="ru-RU" sz="1000" b="0" i="0" u="none" strike="noStrike" dirty="0" smtClean="0">
                          <a:solidFill>
                            <a:srgbClr val="000000"/>
                          </a:solidFill>
                          <a:latin typeface="Times New Roman"/>
                        </a:rPr>
                        <a:t> за декабрь 2021 года и второй половины заработной платы за декабрь 2021 года</a:t>
                      </a:r>
                      <a:endParaRPr lang="ru-RU" sz="10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5344">
                <a:tc>
                  <a:txBody>
                    <a:bodyPr/>
                    <a:lstStyle/>
                    <a:p>
                      <a:pPr algn="l" fontAlgn="b"/>
                      <a:r>
                        <a:rPr lang="ru-RU" sz="1200" b="0" i="0" u="none" strike="noStrike" dirty="0">
                          <a:solidFill>
                            <a:srgbClr val="000000"/>
                          </a:solidFill>
                          <a:latin typeface="Times New Roman"/>
                        </a:rPr>
                        <a:t>Другие вопросы в области культуры, кинематографии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08</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21 712,6</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20 224,1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93,1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000" kern="1200" baseline="0" dirty="0" smtClean="0">
                        <a:solidFill>
                          <a:schemeClr val="tx1"/>
                        </a:solidFill>
                        <a:latin typeface="+mn-lt"/>
                        <a:ea typeface="+mn-ea"/>
                        <a:cs typeface="+mn-cs"/>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6580">
                <a:tc>
                  <a:txBody>
                    <a:bodyPr/>
                    <a:lstStyle/>
                    <a:p>
                      <a:pPr algn="l" fontAlgn="b"/>
                      <a:r>
                        <a:rPr lang="ru-RU" sz="1200" b="1" i="0" u="none" strike="noStrike">
                          <a:solidFill>
                            <a:srgbClr val="000000"/>
                          </a:solidFill>
                          <a:latin typeface="Times New Roman"/>
                        </a:rPr>
                        <a:t>Социальная политика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10</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30 181,2</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29 412,7</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97,5</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0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188592">
                <a:tc>
                  <a:txBody>
                    <a:bodyPr/>
                    <a:lstStyle/>
                    <a:p>
                      <a:pPr algn="l" fontAlgn="b"/>
                      <a:r>
                        <a:rPr lang="ru-RU" sz="1200" b="0" i="0" u="none" strike="noStrike">
                          <a:solidFill>
                            <a:srgbClr val="000000"/>
                          </a:solidFill>
                          <a:latin typeface="Times New Roman"/>
                        </a:rPr>
                        <a:t>Пенсионное обеспечение</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10</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5 275,7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5 275,7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0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5892">
                <a:tc>
                  <a:txBody>
                    <a:bodyPr/>
                    <a:lstStyle/>
                    <a:p>
                      <a:pPr algn="l" fontAlgn="b"/>
                      <a:r>
                        <a:rPr lang="ru-RU" sz="1200" b="0" i="0" u="none" strike="noStrike" dirty="0">
                          <a:solidFill>
                            <a:srgbClr val="000000"/>
                          </a:solidFill>
                          <a:latin typeface="Times New Roman"/>
                        </a:rPr>
                        <a:t>Социальное обеспечение населения</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10</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7 860,2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7 292,8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92,8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000" b="0" i="0" u="none" strike="noStrike" dirty="0" smtClean="0">
                          <a:solidFill>
                            <a:srgbClr val="000000"/>
                          </a:solidFill>
                          <a:latin typeface="Times New Roman"/>
                        </a:rPr>
                        <a:t>Неисполнение связано с заявительным характером выплат пособий и компенсаций</a:t>
                      </a:r>
                      <a:endParaRPr lang="ru-RU" sz="10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571500" y="5072063"/>
            <a:ext cx="8001000" cy="1570037"/>
          </a:xfrm>
          <a:prstGeom prst="rect">
            <a:avLst/>
          </a:prstGeom>
          <a:noFill/>
          <a:ln w="9525">
            <a:noFill/>
            <a:miter lim="800000"/>
            <a:headEnd/>
            <a:tailEnd/>
          </a:ln>
        </p:spPr>
        <p:txBody>
          <a:bodyPr anchor="ctr">
            <a:spAutoFit/>
          </a:bodyPr>
          <a:lstStyle/>
          <a:p>
            <a:pPr indent="449263" algn="just"/>
            <a:r>
              <a:rPr lang="ru-RU" sz="1600">
                <a:latin typeface="Times New Roman" pitchFamily="18" charset="0"/>
                <a:cs typeface="Times New Roman" pitchFamily="18" charset="0"/>
              </a:rPr>
              <a:t>Бюджет Пугачевского муниципального района по расходам в 2021 году  исполнен на 97,4 процента или 1 166 281,9 тыс. рублей при плане 1 197 914,9 тыс. рублей. </a:t>
            </a:r>
          </a:p>
          <a:p>
            <a:pPr indent="449263" algn="just"/>
            <a:endParaRPr lang="en-US" sz="1600" i="1">
              <a:solidFill>
                <a:srgbClr val="FF0000"/>
              </a:solidFill>
              <a:latin typeface="Times New Roman" pitchFamily="18" charset="0"/>
              <a:cs typeface="Times New Roman" pitchFamily="18" charset="0"/>
            </a:endParaRPr>
          </a:p>
          <a:p>
            <a:pPr indent="449263" algn="just"/>
            <a:r>
              <a:rPr lang="ru-RU" sz="1600">
                <a:latin typeface="Times New Roman" pitchFamily="18" charset="0"/>
                <a:cs typeface="Times New Roman" pitchFamily="18" charset="0"/>
              </a:rPr>
              <a:t>Расходы  на социальную сферу (на образование, культуру, социальную политику, физическую культуру) исполнены в объеме  1 006 570,1 тыс. рублей или 97,9 процента  при плане </a:t>
            </a:r>
            <a:r>
              <a:rPr lang="en-US" sz="1600">
                <a:latin typeface="Times New Roman" pitchFamily="18" charset="0"/>
                <a:cs typeface="Times New Roman" pitchFamily="18" charset="0"/>
              </a:rPr>
              <a:t> </a:t>
            </a:r>
            <a:r>
              <a:rPr lang="ru-RU" sz="1600">
                <a:latin typeface="Times New Roman" pitchFamily="18" charset="0"/>
                <a:cs typeface="Times New Roman" pitchFamily="18" charset="0"/>
              </a:rPr>
              <a:t>1 028 116,0 тыс. рублей.  </a:t>
            </a:r>
          </a:p>
        </p:txBody>
      </p:sp>
      <p:graphicFrame>
        <p:nvGraphicFramePr>
          <p:cNvPr id="5" name="Таблица 4"/>
          <p:cNvGraphicFramePr>
            <a:graphicFrameLocks noGrp="1"/>
          </p:cNvGraphicFramePr>
          <p:nvPr/>
        </p:nvGraphicFramePr>
        <p:xfrm>
          <a:off x="571500" y="357188"/>
          <a:ext cx="8286807" cy="4576259"/>
        </p:xfrm>
        <a:graphic>
          <a:graphicData uri="http://schemas.openxmlformats.org/drawingml/2006/table">
            <a:tbl>
              <a:tblPr/>
              <a:tblGrid>
                <a:gridCol w="2928958"/>
                <a:gridCol w="571504"/>
                <a:gridCol w="500066"/>
                <a:gridCol w="928694"/>
                <a:gridCol w="928694"/>
                <a:gridCol w="571504"/>
                <a:gridCol w="1857387"/>
              </a:tblGrid>
              <a:tr h="285752">
                <a:tc>
                  <a:txBody>
                    <a:bodyPr/>
                    <a:lstStyle/>
                    <a:p>
                      <a:pPr algn="l" fontAlgn="b"/>
                      <a:r>
                        <a:rPr lang="ru-RU" sz="1200" b="0" i="0" u="none" strike="noStrike" dirty="0">
                          <a:solidFill>
                            <a:srgbClr val="000000"/>
                          </a:solidFill>
                          <a:latin typeface="Times New Roman"/>
                        </a:rPr>
                        <a:t>Охрана семьи и детства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a:solidFill>
                            <a:srgbClr val="000000"/>
                          </a:solidFill>
                          <a:latin typeface="Times New Roman"/>
                        </a:rPr>
                        <a:t>10</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17 045,3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16 844,2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98,8</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000" b="0" i="0" u="none" strike="noStrike" dirty="0" smtClean="0">
                          <a:solidFill>
                            <a:srgbClr val="000000"/>
                          </a:solidFill>
                          <a:latin typeface="Times New Roman"/>
                        </a:rPr>
                        <a:t>Экономия бюджетных ассигнований сложилась в результате уменьшения оставшейся суммы задолженности по ипотечному кредиту одной молодой семьи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85752">
                <a:tc>
                  <a:txBody>
                    <a:bodyPr/>
                    <a:lstStyle/>
                    <a:p>
                      <a:pPr algn="l" fontAlgn="b"/>
                      <a:r>
                        <a:rPr lang="ru-RU" sz="1200" b="1" i="0" u="none" strike="noStrike" dirty="0" smtClean="0">
                          <a:solidFill>
                            <a:srgbClr val="000000"/>
                          </a:solidFill>
                          <a:latin typeface="Times New Roman"/>
                        </a:rPr>
                        <a:t>Физическая культура и спорт</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16 984,5</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16 984,5</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85752">
                <a:tc>
                  <a:txBody>
                    <a:bodyPr/>
                    <a:lstStyle/>
                    <a:p>
                      <a:pPr algn="l" fontAlgn="b"/>
                      <a:r>
                        <a:rPr lang="ru-RU" sz="1200" b="0" i="0" u="none" strike="noStrike" dirty="0" smtClean="0">
                          <a:solidFill>
                            <a:srgbClr val="000000"/>
                          </a:solidFill>
                          <a:latin typeface="Times New Roman"/>
                        </a:rPr>
                        <a:t>Физическая культура</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11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01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16 984,5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16 984,5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85752">
                <a:tc>
                  <a:txBody>
                    <a:bodyPr/>
                    <a:lstStyle/>
                    <a:p>
                      <a:pPr algn="l" fontAlgn="b"/>
                      <a:r>
                        <a:rPr lang="ru-RU" sz="1200" b="1" i="0" u="none" strike="noStrike" dirty="0">
                          <a:solidFill>
                            <a:srgbClr val="000000"/>
                          </a:solidFill>
                          <a:latin typeface="Times New Roman"/>
                        </a:rPr>
                        <a:t>Средства массовой информации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12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776,9</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776,9</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85752">
                <a:tc>
                  <a:txBody>
                    <a:bodyPr/>
                    <a:lstStyle/>
                    <a:p>
                      <a:pPr algn="l" fontAlgn="b"/>
                      <a:r>
                        <a:rPr lang="ru-RU" sz="1200" b="0" i="0" u="none" strike="noStrike" dirty="0">
                          <a:solidFill>
                            <a:srgbClr val="000000"/>
                          </a:solidFill>
                          <a:latin typeface="Times New Roman"/>
                        </a:rPr>
                        <a:t>Периодическая печать и издательства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776,9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776,9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8628">
                <a:tc>
                  <a:txBody>
                    <a:bodyPr/>
                    <a:lstStyle/>
                    <a:p>
                      <a:pPr algn="l" fontAlgn="b"/>
                      <a:r>
                        <a:rPr lang="ru-RU" sz="1200" b="1" i="0" u="none" strike="noStrike" dirty="0">
                          <a:solidFill>
                            <a:srgbClr val="000000"/>
                          </a:solidFill>
                          <a:latin typeface="Times New Roman"/>
                        </a:rPr>
                        <a:t>Обслуживание государственного и муниципального долга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13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36,3</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36,3</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428628">
                <a:tc>
                  <a:txBody>
                    <a:bodyPr/>
                    <a:lstStyle/>
                    <a:p>
                      <a:pPr algn="l" fontAlgn="b"/>
                      <a:r>
                        <a:rPr lang="ru-RU" sz="1200" b="0" i="0" u="none" strike="noStrike" dirty="0">
                          <a:solidFill>
                            <a:srgbClr val="000000"/>
                          </a:solidFill>
                          <a:latin typeface="Times New Roman"/>
                        </a:rPr>
                        <a:t>Обслуживание внутреннего государственного и муниципального долга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36,3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36,3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2942">
                <a:tc>
                  <a:txBody>
                    <a:bodyPr/>
                    <a:lstStyle/>
                    <a:p>
                      <a:pPr algn="l" fontAlgn="b"/>
                      <a:r>
                        <a:rPr lang="ru-RU" sz="1200" b="1" i="0" u="none" strike="noStrike" dirty="0">
                          <a:solidFill>
                            <a:srgbClr val="000000"/>
                          </a:solidFill>
                          <a:latin typeface="Times New Roman"/>
                        </a:rPr>
                        <a:t>Межбюджетные трансферты бюджетам субъектов Российской Федерации и муниципальных образований общего характера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14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2 978,5</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2 978,5</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642942">
                <a:tc>
                  <a:txBody>
                    <a:bodyPr/>
                    <a:lstStyle/>
                    <a:p>
                      <a:pPr algn="l" fontAlgn="b"/>
                      <a:r>
                        <a:rPr lang="ru-RU" sz="1200" b="0" i="0" u="none" strike="noStrike" dirty="0">
                          <a:solidFill>
                            <a:srgbClr val="000000"/>
                          </a:solidFill>
                          <a:latin typeface="Times New Roman"/>
                        </a:rPr>
                        <a:t>Дотации на выравнивание бюджетной обеспеченности субъектов Российской Федерации и муниципальных образований</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2 978,5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2 978,5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901">
                <a:tc gridSpan="3">
                  <a:txBody>
                    <a:bodyPr/>
                    <a:lstStyle/>
                    <a:p>
                      <a:pPr algn="l" fontAlgn="b"/>
                      <a:r>
                        <a:rPr lang="ru-RU" sz="1200" b="1" i="0" u="none" strike="noStrike" dirty="0">
                          <a:solidFill>
                            <a:srgbClr val="000000"/>
                          </a:solidFill>
                          <a:latin typeface="Times New Roman"/>
                        </a:rPr>
                        <a:t>Всего:</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hMerge="1">
                  <a:txBody>
                    <a:bodyPr/>
                    <a:lstStyle/>
                    <a:p>
                      <a:endParaRPr lang="ru-RU"/>
                    </a:p>
                  </a:txBody>
                  <a:tcPr/>
                </a:tc>
                <a:tc hMerge="1">
                  <a:txBody>
                    <a:bodyPr/>
                    <a:lstStyle/>
                    <a:p>
                      <a:endParaRPr lang="ru-RU"/>
                    </a:p>
                  </a:txBody>
                  <a:tcPr/>
                </a:tc>
                <a:tc>
                  <a:txBody>
                    <a:bodyPr/>
                    <a:lstStyle/>
                    <a:p>
                      <a:pPr algn="ctr" fontAlgn="b"/>
                      <a:r>
                        <a:rPr lang="ru-RU" sz="1200" b="1" i="0" u="none" strike="noStrike" dirty="0" smtClean="0">
                          <a:solidFill>
                            <a:srgbClr val="000000"/>
                          </a:solidFill>
                          <a:latin typeface="Times New Roman"/>
                        </a:rPr>
                        <a:t>1 197 914,9</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1 166 281,9</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97,4</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714375" y="285750"/>
            <a:ext cx="7929563" cy="2092325"/>
          </a:xfrm>
          <a:prstGeom prst="rect">
            <a:avLst/>
          </a:prstGeom>
          <a:noFill/>
          <a:ln w="9525">
            <a:noFill/>
            <a:miter lim="800000"/>
            <a:headEnd/>
            <a:tailEnd/>
          </a:ln>
          <a:effectLst/>
        </p:spPr>
        <p:txBody>
          <a:bodyPr anchor="ctr">
            <a:spAutoFit/>
          </a:bodyPr>
          <a:lstStyle/>
          <a:p>
            <a:pPr indent="638175" algn="just"/>
            <a:r>
              <a:rPr lang="ru-RU" sz="1600">
                <a:latin typeface="Times New Roman" pitchFamily="18" charset="0"/>
                <a:cs typeface="Times New Roman" pitchFamily="18" charset="0"/>
              </a:rPr>
              <a:t>Доля расходов на оплату труда и коммунальные услуги в социальной сфере –  848 636,3 тыс. рублей или 84,3 % общих расходов на социальную сферу, в том числе на оплату труда составила 75,7% или 762 428,4 тыс. рублей от общих расходов бюджета на социальную сферу.  Расходы на оплату коммунальных услуг исполнены в объеме           86 207,9 тыс. рублей, что составляет 8,6% от общих расходов бюджета муниципального района на социальную сферу. </a:t>
            </a:r>
            <a:endParaRPr lang="ru-RU" sz="600"/>
          </a:p>
          <a:p>
            <a:pPr indent="638175" algn="just" eaLnBrk="0" hangingPunct="0"/>
            <a:r>
              <a:rPr lang="ru-RU" sz="1600">
                <a:latin typeface="Times New Roman" pitchFamily="18" charset="0"/>
                <a:cs typeface="Times New Roman" pitchFamily="18" charset="0"/>
              </a:rPr>
              <a:t>В целом по району  расходы распределены следующим образом:</a:t>
            </a:r>
            <a:endParaRPr lang="ru-RU" sz="600"/>
          </a:p>
          <a:p>
            <a:pPr indent="638175" eaLnBrk="0" hangingPunct="0"/>
            <a:endParaRPr lang="ru-RU"/>
          </a:p>
        </p:txBody>
      </p:sp>
      <p:sp>
        <p:nvSpPr>
          <p:cNvPr id="26627" name="Rectangle 3"/>
          <p:cNvSpPr>
            <a:spLocks noChangeArrowheads="1"/>
          </p:cNvSpPr>
          <p:nvPr/>
        </p:nvSpPr>
        <p:spPr bwMode="auto">
          <a:xfrm>
            <a:off x="0" y="4953000"/>
            <a:ext cx="9144000" cy="0"/>
          </a:xfrm>
          <a:prstGeom prst="rect">
            <a:avLst/>
          </a:prstGeom>
          <a:noFill/>
          <a:ln w="9525">
            <a:noFill/>
            <a:miter lim="800000"/>
            <a:headEnd/>
            <a:tailEnd/>
          </a:ln>
        </p:spPr>
        <p:txBody>
          <a:bodyPr wrap="none" anchor="ctr">
            <a:spAutoFit/>
          </a:bodyPr>
          <a:lstStyle/>
          <a:p>
            <a:endParaRPr lang="ru-RU"/>
          </a:p>
        </p:txBody>
      </p:sp>
      <p:graphicFrame>
        <p:nvGraphicFramePr>
          <p:cNvPr id="6" name="Диаграмма 5"/>
          <p:cNvGraphicFramePr/>
          <p:nvPr/>
        </p:nvGraphicFramePr>
        <p:xfrm>
          <a:off x="428596" y="2214554"/>
          <a:ext cx="8429684" cy="435771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642938" y="1928813"/>
          <a:ext cx="8072437" cy="4682683"/>
        </p:xfrm>
        <a:graphic>
          <a:graphicData uri="http://schemas.openxmlformats.org/drawingml/2006/table">
            <a:tbl>
              <a:tblPr/>
              <a:tblGrid>
                <a:gridCol w="3571875"/>
                <a:gridCol w="428625"/>
                <a:gridCol w="500062"/>
                <a:gridCol w="928688"/>
                <a:gridCol w="1214437"/>
                <a:gridCol w="1428750"/>
              </a:tblGrid>
              <a:tr h="7858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Наименование</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Раз</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дел</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Под</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Раз</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дел</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Исполнено в 2020 году</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Исполнено в 2021 году</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Отклонение исполнения 2021г. </a:t>
                      </a: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от  2020г.</a:t>
                      </a: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70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Общегосударственные вопросы</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65 153,2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72 711,0</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7 557,8</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60166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Функционирование высшего должностного лица субъекта Российской Федерации и муниципального образования</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1 484,3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2 231,1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746,8</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016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Функционирование законодательных (представительных)  органов государственной власти и   представительных  органов муниципального образования</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512,9</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546,6</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33,7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016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Функционирование Правительства Российской Федерации, высших исполнительных органов государственной власти субъектов Российской Федерации, местных администраций</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29 609,5</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35 854,4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6 244,9</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70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Судебная   система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05</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5,5</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5,1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23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Обеспечение деятельности финансовых, налоговых и таможенных органов и органов финансового (финансово-бюджетного) надзора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06</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11 870,9</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12 682,0</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811,1</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92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Обеспечение проведения выборов и референдумов</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163,7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-163,7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92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Другие общегосударственные вопросы</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21 506,4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21 391,8</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-114,6</a:t>
                      </a:r>
                    </a:p>
                  </a:txBody>
                  <a:tcPr marL="44670" marR="4467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7722" name="Rectangle 1"/>
          <p:cNvSpPr>
            <a:spLocks noChangeArrowheads="1"/>
          </p:cNvSpPr>
          <p:nvPr/>
        </p:nvSpPr>
        <p:spPr bwMode="auto">
          <a:xfrm>
            <a:off x="642938" y="285750"/>
            <a:ext cx="8072437" cy="1431925"/>
          </a:xfrm>
          <a:prstGeom prst="rect">
            <a:avLst/>
          </a:prstGeom>
          <a:noFill/>
          <a:ln w="9525">
            <a:noFill/>
            <a:miter lim="800000"/>
            <a:headEnd/>
            <a:tailEnd/>
          </a:ln>
        </p:spPr>
        <p:txBody>
          <a:bodyPr anchor="ctr">
            <a:spAutoFit/>
          </a:bodyPr>
          <a:lstStyle/>
          <a:p>
            <a:pPr indent="457200">
              <a:tabLst>
                <a:tab pos="3105150" algn="ctr"/>
                <a:tab pos="5241925" algn="l"/>
              </a:tabLst>
            </a:pPr>
            <a:endParaRPr lang="en-US" sz="1600">
              <a:latin typeface="Times New Roman" pitchFamily="18" charset="0"/>
              <a:cs typeface="Times New Roman" pitchFamily="18" charset="0"/>
            </a:endParaRPr>
          </a:p>
          <a:p>
            <a:pPr indent="457200">
              <a:tabLst>
                <a:tab pos="3105150" algn="ctr"/>
                <a:tab pos="5241925" algn="l"/>
              </a:tabLst>
            </a:pPr>
            <a:r>
              <a:rPr lang="ru-RU" sz="1400">
                <a:latin typeface="Times New Roman" pitchFamily="18" charset="0"/>
                <a:cs typeface="Times New Roman" pitchFamily="18" charset="0"/>
              </a:rPr>
              <a:t>Динамика расходов бюджета в 2020-2021 гг. представлена в следующей таблице:</a:t>
            </a:r>
            <a:endParaRPr lang="en-US" sz="1400">
              <a:solidFill>
                <a:srgbClr val="000000"/>
              </a:solidFill>
              <a:latin typeface="Times New Roman" pitchFamily="18" charset="0"/>
              <a:cs typeface="Times New Roman" pitchFamily="18" charset="0"/>
            </a:endParaRPr>
          </a:p>
          <a:p>
            <a:pPr indent="457200" algn="r" eaLnBrk="0" hangingPunct="0">
              <a:tabLst>
                <a:tab pos="3105150" algn="ctr"/>
                <a:tab pos="5241925" algn="l"/>
              </a:tabLst>
            </a:pPr>
            <a:r>
              <a:rPr lang="ru-RU" sz="1400">
                <a:solidFill>
                  <a:srgbClr val="000000"/>
                </a:solidFill>
                <a:latin typeface="Times New Roman" pitchFamily="18" charset="0"/>
                <a:cs typeface="Times New Roman" pitchFamily="18" charset="0"/>
              </a:rPr>
              <a:t>Таблица 4</a:t>
            </a:r>
            <a:endParaRPr lang="ru-RU" sz="600"/>
          </a:p>
          <a:p>
            <a:pPr indent="457200" algn="ctr" eaLnBrk="0" hangingPunct="0">
              <a:tabLst>
                <a:tab pos="3105150" algn="ctr"/>
                <a:tab pos="5241925" algn="l"/>
              </a:tabLst>
            </a:pPr>
            <a:r>
              <a:rPr lang="ru-RU" sz="1600" b="1">
                <a:latin typeface="Times New Roman" pitchFamily="18" charset="0"/>
                <a:cs typeface="Times New Roman" pitchFamily="18" charset="0"/>
              </a:rPr>
              <a:t>Динамика расходов бюджета Пугачевского муниципального района	</a:t>
            </a:r>
            <a:endParaRPr lang="ru-RU" sz="600"/>
          </a:p>
          <a:p>
            <a:pPr indent="457200" algn="ctr" eaLnBrk="0" hangingPunct="0">
              <a:tabLst>
                <a:tab pos="3105150" algn="ctr"/>
                <a:tab pos="5241925" algn="l"/>
              </a:tabLst>
            </a:pPr>
            <a:r>
              <a:rPr lang="en-US" sz="1600" b="1">
                <a:latin typeface="Times New Roman" pitchFamily="18" charset="0"/>
                <a:cs typeface="Times New Roman" pitchFamily="18" charset="0"/>
              </a:rPr>
              <a:t>за 20</a:t>
            </a:r>
            <a:r>
              <a:rPr lang="ru-RU" sz="1600" b="1">
                <a:latin typeface="Times New Roman" pitchFamily="18" charset="0"/>
                <a:cs typeface="Times New Roman" pitchFamily="18" charset="0"/>
              </a:rPr>
              <a:t>20</a:t>
            </a:r>
            <a:r>
              <a:rPr lang="en-US" sz="1600" b="1">
                <a:latin typeface="Times New Roman" pitchFamily="18" charset="0"/>
                <a:cs typeface="Times New Roman" pitchFamily="18" charset="0"/>
              </a:rPr>
              <a:t>-20</a:t>
            </a:r>
            <a:r>
              <a:rPr lang="ru-RU" sz="1600" b="1">
                <a:latin typeface="Times New Roman" pitchFamily="18" charset="0"/>
                <a:cs typeface="Times New Roman" pitchFamily="18" charset="0"/>
              </a:rPr>
              <a:t>21 </a:t>
            </a:r>
            <a:r>
              <a:rPr lang="en-US" sz="1600" b="1">
                <a:latin typeface="Times New Roman" pitchFamily="18" charset="0"/>
                <a:cs typeface="Times New Roman" pitchFamily="18" charset="0"/>
              </a:rPr>
              <a:t>годы</a:t>
            </a:r>
            <a:endParaRPr lang="ru-RU" sz="600"/>
          </a:p>
          <a:p>
            <a:pPr indent="457200" algn="r" eaLnBrk="0" hangingPunct="0">
              <a:tabLst>
                <a:tab pos="3105150" algn="ctr"/>
                <a:tab pos="5241925" algn="l"/>
              </a:tabLst>
            </a:pPr>
            <a:r>
              <a:rPr lang="en-US" sz="1100">
                <a:latin typeface="Times New Roman" pitchFamily="18" charset="0"/>
                <a:cs typeface="Times New Roman" pitchFamily="18" charset="0"/>
              </a:rPr>
              <a:t>                                                                                                                     тыс. рублей</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714375" y="285750"/>
          <a:ext cx="8001000" cy="6221732"/>
        </p:xfrm>
        <a:graphic>
          <a:graphicData uri="http://schemas.openxmlformats.org/drawingml/2006/table">
            <a:tbl>
              <a:tblPr/>
              <a:tblGrid>
                <a:gridCol w="3571875"/>
                <a:gridCol w="500063"/>
                <a:gridCol w="428625"/>
                <a:gridCol w="1143000"/>
                <a:gridCol w="1143000"/>
                <a:gridCol w="1214437"/>
              </a:tblGrid>
              <a:tr h="3571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Национальная безопасность и правоохранительная деятельность</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03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793,6</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0,0</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-793,6</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3571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Защита населения и территорий от последствий чрезвычайных ситуаций природного и техногенного характера, гражданская оборона</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6D9F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6D9F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6D9F1"/>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793,6</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6D9F1"/>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6D9F1"/>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-793,6</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6D9F1"/>
                    </a:solidFill>
                  </a:tcPr>
                </a:tc>
              </a:tr>
              <a:tr h="1635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Национальная экономика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57 421,5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82 278,7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24 857,2</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1841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Сельское хозяйство и рыболовство</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04</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150,0</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453,3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303,3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Дорожное хозяйство (дорожные  фонды)</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09</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53 985,8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78 396,7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24 410,9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97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Другие вопросы в области национальной экономики</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3 285,7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3 428,7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143,0</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Жилищно-коммунальное хозяйство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05</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5 932,3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930,5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-5 001,8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2413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Коммунальное хозяйство</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05</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5 932,3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930,5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-5 001,8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32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Образование</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752 221,9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848 081,9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95 860,0</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2032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Дошкольное образование</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217 824,7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227 702,6</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9 877,9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96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Общее образование</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474 775,2</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555 707,5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80 932,3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Дополнительное образование детей</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25 697,3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28 145,5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2 448,2</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65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Профессиональная подготовка, переподготовка и повышение квалификации</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93,1</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93,1</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65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Молодежная политика и оздоровление детей</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6 334,2</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6 426,9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92,7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Другие вопросы в области образования</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09</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27 590,5</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30 006,3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2 415,8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49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Культура, кинематография</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08</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116 046,6</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112 090,9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-3 955,7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26352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Культура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08</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96 504,9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91 866,8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-4 638,1</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336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Другие вопросы в области культуры, кинематографии</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08</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19 541,7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20 224,1</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682,4</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97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Социальная политика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10</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25 686,0</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29 412,7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3 726,7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2047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Пенсионное обеспечение</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10</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5 018,7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5 275,7</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257,0</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Социальное обеспечение населения</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10</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7 532,0</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7 292,8</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-239,2</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Охрана семьи и детства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10</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13 135,3</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16 844,2</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3 708,9</a:t>
                      </a:r>
                    </a:p>
                  </a:txBody>
                  <a:tcPr marL="42749" marR="42749"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714375" y="285750"/>
          <a:ext cx="8001000" cy="3481770"/>
        </p:xfrm>
        <a:graphic>
          <a:graphicData uri="http://schemas.openxmlformats.org/drawingml/2006/table">
            <a:tbl>
              <a:tblPr/>
              <a:tblGrid>
                <a:gridCol w="3643313"/>
                <a:gridCol w="642937"/>
                <a:gridCol w="571500"/>
                <a:gridCol w="928688"/>
                <a:gridCol w="1143000"/>
                <a:gridCol w="1071562"/>
              </a:tblGrid>
              <a:tr h="2778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Физическая культура и спорт</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11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9 972,1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16 984,5</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7 012,4</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2047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Физическая культура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9 149,6</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16 984,5</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7 834,9</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Массовый спорт</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822,5</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-822,5</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92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Средства массовой информации</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12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542,9</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776,9</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234,0</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22066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Периодическая печать и издательства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542,9</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776,9</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234,0</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95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Обслуживание  государственного и муниципального долга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13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68,1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36,3</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-31,8</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3921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Обслуживание внутреннего государственного и муниципального долга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13</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68,1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36,3</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-31,8</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436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Межбюджетные трансферты бюджетам субъектов РФ и муниципальных образований общего характера</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14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2 855,2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2 978,5</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123,3</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r h="5969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Дотации на выравнивание бюджетной обеспеченности субъектов Российской Федерации и муниципальных образований</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14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2 855,2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2 978,5</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123,3</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gridSpan="3">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ИТОГО:</a:t>
                      </a: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hMerge="1">
                  <a:txBody>
                    <a:bodyPr/>
                    <a:lstStyle/>
                    <a:p>
                      <a:endParaRPr lang="ru-RU"/>
                    </a:p>
                  </a:txBody>
                  <a:tcPr/>
                </a:tc>
                <a:tc hMerge="1">
                  <a:txBody>
                    <a:bodyPr/>
                    <a:lstStyle/>
                    <a:p>
                      <a:endParaRPr lang="ru-RU"/>
                    </a:p>
                  </a:txBody>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1 036 693,4</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1 166 281,9</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129 588,5</a:t>
                      </a:r>
                    </a:p>
                  </a:txBody>
                  <a:tcPr marL="67235" marR="6723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CC0B6"/>
                    </a:solidFill>
                  </a:tcPr>
                </a:tc>
              </a:tr>
            </a:tbl>
          </a:graphicData>
        </a:graphic>
      </p:graphicFrame>
      <p:sp>
        <p:nvSpPr>
          <p:cNvPr id="27649" name="Rectangle 1"/>
          <p:cNvSpPr>
            <a:spLocks noChangeArrowheads="1"/>
          </p:cNvSpPr>
          <p:nvPr/>
        </p:nvSpPr>
        <p:spPr bwMode="auto">
          <a:xfrm>
            <a:off x="714375" y="4071938"/>
            <a:ext cx="8072438" cy="2278062"/>
          </a:xfrm>
          <a:prstGeom prst="rect">
            <a:avLst/>
          </a:prstGeom>
          <a:noFill/>
          <a:ln w="9525">
            <a:noFill/>
            <a:miter lim="800000"/>
            <a:headEnd/>
            <a:tailEnd/>
          </a:ln>
          <a:effectLst/>
        </p:spPr>
        <p:txBody>
          <a:bodyPr anchor="ctr">
            <a:spAutoFit/>
          </a:bodyPr>
          <a:lstStyle/>
          <a:p>
            <a:pPr indent="355600" algn="just"/>
            <a:r>
              <a:rPr lang="ru-RU" sz="1400">
                <a:latin typeface="Times New Roman" pitchFamily="18" charset="0"/>
                <a:cs typeface="Times New Roman" pitchFamily="18" charset="0"/>
              </a:rPr>
              <a:t>В 2021 году по сравнению с 2020 годом расходы увеличились на 129 588,5 тыс. рублей.</a:t>
            </a:r>
            <a:endParaRPr lang="en-US" sz="1400">
              <a:latin typeface="Times New Roman" pitchFamily="18" charset="0"/>
              <a:cs typeface="Times New Roman" pitchFamily="18" charset="0"/>
            </a:endParaRPr>
          </a:p>
          <a:p>
            <a:pPr indent="355600" algn="just"/>
            <a:endParaRPr lang="en-US" sz="1400">
              <a:solidFill>
                <a:srgbClr val="FF0000"/>
              </a:solidFill>
              <a:latin typeface="Times New Roman" pitchFamily="18" charset="0"/>
              <a:cs typeface="Times New Roman" pitchFamily="18" charset="0"/>
            </a:endParaRPr>
          </a:p>
          <a:p>
            <a:pPr indent="355600" algn="just"/>
            <a:r>
              <a:rPr lang="en-US" sz="1400">
                <a:solidFill>
                  <a:srgbClr val="FF0000"/>
                </a:solidFill>
                <a:latin typeface="Times New Roman" pitchFamily="18" charset="0"/>
                <a:cs typeface="Times New Roman" pitchFamily="18" charset="0"/>
              </a:rPr>
              <a:t>        </a:t>
            </a:r>
            <a:r>
              <a:rPr lang="ru-RU" sz="1400">
                <a:latin typeface="Times New Roman" pitchFamily="18" charset="0"/>
                <a:cs typeface="Times New Roman" pitchFamily="18" charset="0"/>
              </a:rPr>
              <a:t>В 2021 году по разделу </a:t>
            </a:r>
            <a:r>
              <a:rPr lang="ru-RU" sz="1400" b="1">
                <a:latin typeface="Times New Roman" pitchFamily="18" charset="0"/>
                <a:cs typeface="Times New Roman" pitchFamily="18" charset="0"/>
              </a:rPr>
              <a:t>0100</a:t>
            </a:r>
            <a:r>
              <a:rPr lang="ru-RU" sz="1400">
                <a:latin typeface="Times New Roman" pitchFamily="18" charset="0"/>
                <a:cs typeface="Times New Roman" pitchFamily="18" charset="0"/>
              </a:rPr>
              <a:t> расходы произведены на сумму 72 711,0 тыс. рублей, что на 7 557,8 тыс. рублей больше, чем в 2020 году. Расходы на содержание органов местного самоуправления составляют  12,1%</a:t>
            </a:r>
            <a:r>
              <a:rPr lang="ru-RU" sz="1400">
                <a:solidFill>
                  <a:srgbClr val="FF0000"/>
                </a:solidFill>
                <a:latin typeface="Times New Roman" pitchFamily="18" charset="0"/>
                <a:cs typeface="Times New Roman" pitchFamily="18" charset="0"/>
              </a:rPr>
              <a:t> </a:t>
            </a:r>
            <a:r>
              <a:rPr lang="ru-RU" sz="1400">
                <a:latin typeface="Times New Roman" pitchFamily="18" charset="0"/>
                <a:cs typeface="Times New Roman" pitchFamily="18" charset="0"/>
              </a:rPr>
              <a:t>от налоговых, неналоговых доходов консолидированного бюджета, т.е. ниже утвержденного норматива (22%)</a:t>
            </a:r>
            <a:endParaRPr lang="en-US" sz="1400">
              <a:latin typeface="Times New Roman" pitchFamily="18" charset="0"/>
              <a:cs typeface="Times New Roman" pitchFamily="18" charset="0"/>
            </a:endParaRPr>
          </a:p>
          <a:p>
            <a:pPr indent="355600" algn="just"/>
            <a:endParaRPr lang="ru-RU" sz="1400">
              <a:solidFill>
                <a:srgbClr val="FF0000"/>
              </a:solidFill>
              <a:latin typeface="Times New Roman" pitchFamily="18" charset="0"/>
              <a:cs typeface="Times New Roman" pitchFamily="18" charset="0"/>
            </a:endParaRPr>
          </a:p>
          <a:p>
            <a:pPr indent="355600" algn="just"/>
            <a:r>
              <a:rPr lang="en-US" sz="1400">
                <a:solidFill>
                  <a:srgbClr val="FF0000"/>
                </a:solidFill>
                <a:latin typeface="Times New Roman" pitchFamily="18" charset="0"/>
                <a:cs typeface="Times New Roman" pitchFamily="18" charset="0"/>
              </a:rPr>
              <a:t>        </a:t>
            </a:r>
            <a:r>
              <a:rPr lang="ru-RU" sz="1400">
                <a:latin typeface="Times New Roman" pitchFamily="18" charset="0"/>
                <a:cs typeface="Times New Roman" pitchFamily="18" charset="0"/>
              </a:rPr>
              <a:t>Расходы бюджета по разделу </a:t>
            </a:r>
            <a:r>
              <a:rPr lang="ru-RU" sz="1400" b="1">
                <a:latin typeface="Times New Roman" pitchFamily="18" charset="0"/>
                <a:cs typeface="Times New Roman" pitchFamily="18" charset="0"/>
              </a:rPr>
              <a:t>0300</a:t>
            </a:r>
            <a:r>
              <a:rPr lang="ru-RU" sz="1400">
                <a:latin typeface="Times New Roman" pitchFamily="18" charset="0"/>
                <a:cs typeface="Times New Roman" pitchFamily="18" charset="0"/>
              </a:rPr>
              <a:t> уменьшились на 793,6 тыс. рублей.</a:t>
            </a:r>
          </a:p>
          <a:p>
            <a:pPr indent="355600" algn="just"/>
            <a:r>
              <a:rPr lang="ru-RU" sz="1400">
                <a:solidFill>
                  <a:srgbClr val="FF0000"/>
                </a:solidFill>
                <a:latin typeface="Times New Roman" pitchFamily="18" charset="0"/>
                <a:cs typeface="Times New Roman" pitchFamily="18" charset="0"/>
              </a:rPr>
              <a:t>        </a:t>
            </a:r>
          </a:p>
          <a:p>
            <a:pPr indent="355600" algn="just"/>
            <a:r>
              <a:rPr lang="ru-RU" sz="1400" b="1">
                <a:solidFill>
                  <a:srgbClr val="FF0000"/>
                </a:solidFill>
                <a:latin typeface="Times New Roman" pitchFamily="18" charset="0"/>
                <a:cs typeface="Times New Roman" pitchFamily="18" charset="0"/>
              </a:rPr>
              <a:t>        </a:t>
            </a:r>
            <a:r>
              <a:rPr lang="ru-RU" sz="1400">
                <a:latin typeface="Times New Roman" pitchFamily="18" charset="0"/>
                <a:cs typeface="Times New Roman" pitchFamily="18" charset="0"/>
              </a:rPr>
              <a:t>Расходы бюджета по разделу </a:t>
            </a:r>
            <a:r>
              <a:rPr lang="ru-RU" sz="1400" b="1">
                <a:latin typeface="Times New Roman" pitchFamily="18" charset="0"/>
                <a:cs typeface="Times New Roman" pitchFamily="18" charset="0"/>
              </a:rPr>
              <a:t>0400</a:t>
            </a:r>
            <a:r>
              <a:rPr lang="ru-RU" sz="1400">
                <a:latin typeface="Times New Roman" pitchFamily="18" charset="0"/>
                <a:cs typeface="Times New Roman" pitchFamily="18" charset="0"/>
              </a:rPr>
              <a:t> увеличились на 24 857,2 тыс. рублей</a:t>
            </a:r>
            <a:r>
              <a:rPr lang="ru-RU" sz="1600">
                <a:latin typeface="Calibri" pitchFamily="34" charset="0"/>
              </a:rPr>
              <a:t>. </a:t>
            </a:r>
            <a:r>
              <a:rPr lang="ru-RU" sz="1600">
                <a:latin typeface="Times New Roman" pitchFamily="18" charset="0"/>
                <a:cs typeface="Times New Roman" pitchFamily="18" charset="0"/>
              </a:rPr>
              <a:t> </a:t>
            </a:r>
            <a:endParaRPr lang="ru-R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ChangeArrowheads="1"/>
          </p:cNvSpPr>
          <p:nvPr/>
        </p:nvSpPr>
        <p:spPr bwMode="auto">
          <a:xfrm>
            <a:off x="642938" y="285750"/>
            <a:ext cx="8143875" cy="5694363"/>
          </a:xfrm>
          <a:prstGeom prst="rect">
            <a:avLst/>
          </a:prstGeom>
          <a:noFill/>
          <a:ln w="9525">
            <a:noFill/>
            <a:miter lim="800000"/>
            <a:headEnd/>
            <a:tailEnd/>
          </a:ln>
        </p:spPr>
        <p:txBody>
          <a:bodyPr anchor="ctr">
            <a:spAutoFit/>
          </a:bodyPr>
          <a:lstStyle/>
          <a:p>
            <a:pPr indent="355600" algn="just"/>
            <a:r>
              <a:rPr lang="ru-RU" sz="1400">
                <a:latin typeface="Times New Roman" pitchFamily="18" charset="0"/>
                <a:cs typeface="Times New Roman" pitchFamily="18" charset="0"/>
              </a:rPr>
              <a:t>Расходы по разделу </a:t>
            </a:r>
            <a:r>
              <a:rPr lang="ru-RU" sz="1400" b="1">
                <a:latin typeface="Times New Roman" pitchFamily="18" charset="0"/>
                <a:cs typeface="Times New Roman" pitchFamily="18" charset="0"/>
              </a:rPr>
              <a:t>0500</a:t>
            </a:r>
            <a:r>
              <a:rPr lang="ru-RU" sz="1400">
                <a:latin typeface="Times New Roman" pitchFamily="18" charset="0"/>
                <a:cs typeface="Times New Roman" pitchFamily="18" charset="0"/>
              </a:rPr>
              <a:t> уменьшились на 5 001,8  тыс. рублей. </a:t>
            </a:r>
            <a:endParaRPr lang="en-US" sz="1400">
              <a:latin typeface="Times New Roman" pitchFamily="18" charset="0"/>
              <a:cs typeface="Times New Roman" pitchFamily="18" charset="0"/>
            </a:endParaRPr>
          </a:p>
          <a:p>
            <a:pPr indent="355600" algn="just"/>
            <a:endParaRPr lang="ru-RU" sz="1400"/>
          </a:p>
          <a:p>
            <a:pPr indent="355600" algn="just" eaLnBrk="0" hangingPunct="0"/>
            <a:r>
              <a:rPr lang="ru-RU" sz="1400">
                <a:solidFill>
                  <a:srgbClr val="000000"/>
                </a:solidFill>
                <a:latin typeface="Times New Roman" pitchFamily="18" charset="0"/>
                <a:cs typeface="Times New Roman" pitchFamily="18" charset="0"/>
              </a:rPr>
              <a:t>Расходы на образование по разделу </a:t>
            </a:r>
            <a:r>
              <a:rPr lang="ru-RU" sz="1400" b="1">
                <a:solidFill>
                  <a:srgbClr val="000000"/>
                </a:solidFill>
                <a:latin typeface="Times New Roman" pitchFamily="18" charset="0"/>
                <a:cs typeface="Times New Roman" pitchFamily="18" charset="0"/>
              </a:rPr>
              <a:t>0700</a:t>
            </a:r>
            <a:r>
              <a:rPr lang="ru-RU" sz="1400">
                <a:solidFill>
                  <a:srgbClr val="000000"/>
                </a:solidFill>
                <a:latin typeface="Times New Roman" pitchFamily="18" charset="0"/>
                <a:cs typeface="Times New Roman" pitchFamily="18" charset="0"/>
              </a:rPr>
              <a:t> в 2021 году увеличились относительно 2020 года на          95 860,0 тыс. рублей и составили 848 081,9 тыс. рублей. Предусмотренные расходы позволили обеспечить обучение </a:t>
            </a:r>
            <a:r>
              <a:rPr lang="ru-RU" sz="1400">
                <a:latin typeface="Times New Roman" pitchFamily="18" charset="0"/>
                <a:cs typeface="Times New Roman" pitchFamily="18" charset="0"/>
              </a:rPr>
              <a:t>6222</a:t>
            </a:r>
            <a:r>
              <a:rPr lang="ru-RU" sz="1400">
                <a:solidFill>
                  <a:srgbClr val="000000"/>
                </a:solidFill>
                <a:latin typeface="Times New Roman" pitchFamily="18" charset="0"/>
                <a:cs typeface="Times New Roman" pitchFamily="18" charset="0"/>
              </a:rPr>
              <a:t> учащихся в общеобразовательных учреждениях, 1929 детей в учреждениях дополнительного образования и содержание </a:t>
            </a:r>
            <a:r>
              <a:rPr lang="ru-RU" sz="1400">
                <a:latin typeface="Times New Roman" pitchFamily="18" charset="0"/>
                <a:cs typeface="Times New Roman" pitchFamily="18" charset="0"/>
              </a:rPr>
              <a:t>1931</a:t>
            </a:r>
            <a:r>
              <a:rPr lang="ru-RU" sz="1400">
                <a:solidFill>
                  <a:srgbClr val="000000"/>
                </a:solidFill>
                <a:latin typeface="Times New Roman" pitchFamily="18" charset="0"/>
                <a:cs typeface="Times New Roman" pitchFamily="18" charset="0"/>
              </a:rPr>
              <a:t> воспитанника в детских дошкольных учреждениях.</a:t>
            </a:r>
            <a:endParaRPr lang="en-US" sz="1400">
              <a:solidFill>
                <a:srgbClr val="000000"/>
              </a:solidFill>
              <a:latin typeface="Times New Roman" pitchFamily="18" charset="0"/>
              <a:cs typeface="Times New Roman" pitchFamily="18" charset="0"/>
            </a:endParaRPr>
          </a:p>
          <a:p>
            <a:pPr indent="355600" algn="just" eaLnBrk="0" hangingPunct="0"/>
            <a:endParaRPr lang="ru-RU" sz="1400"/>
          </a:p>
          <a:p>
            <a:pPr indent="355600" algn="just" eaLnBrk="0" hangingPunct="0"/>
            <a:r>
              <a:rPr lang="ru-RU" sz="1400">
                <a:solidFill>
                  <a:srgbClr val="000000"/>
                </a:solidFill>
                <a:latin typeface="Times New Roman" pitchFamily="18" charset="0"/>
                <a:cs typeface="Times New Roman" pitchFamily="18" charset="0"/>
              </a:rPr>
              <a:t>Расходы бюджета района по разделу </a:t>
            </a:r>
            <a:r>
              <a:rPr lang="ru-RU" sz="1400" b="1">
                <a:solidFill>
                  <a:srgbClr val="000000"/>
                </a:solidFill>
                <a:latin typeface="Times New Roman" pitchFamily="18" charset="0"/>
                <a:cs typeface="Times New Roman" pitchFamily="18" charset="0"/>
              </a:rPr>
              <a:t>0800</a:t>
            </a:r>
            <a:r>
              <a:rPr lang="ru-RU" sz="1400">
                <a:solidFill>
                  <a:srgbClr val="000000"/>
                </a:solidFill>
                <a:latin typeface="Times New Roman" pitchFamily="18" charset="0"/>
                <a:cs typeface="Times New Roman" pitchFamily="18" charset="0"/>
              </a:rPr>
              <a:t> в 2021 году составили 112 090,9 тыс. рублей  или 92,0% от  плановых ассигнований в сумме 121 859,2 тыс. рублей. Расходы  на культуру составили 9,6 % к расходам бюджета муниципального района. </a:t>
            </a:r>
            <a:endParaRPr lang="en-US" sz="1400">
              <a:solidFill>
                <a:srgbClr val="000000"/>
              </a:solidFill>
              <a:latin typeface="Times New Roman" pitchFamily="18" charset="0"/>
              <a:cs typeface="Times New Roman" pitchFamily="18" charset="0"/>
            </a:endParaRPr>
          </a:p>
          <a:p>
            <a:pPr indent="355600" algn="just" eaLnBrk="0" hangingPunct="0"/>
            <a:endParaRPr lang="ru-RU" sz="1400"/>
          </a:p>
          <a:p>
            <a:pPr indent="355600" algn="just" eaLnBrk="0" hangingPunct="0"/>
            <a:r>
              <a:rPr lang="ru-RU" sz="1400">
                <a:solidFill>
                  <a:srgbClr val="000000"/>
                </a:solidFill>
                <a:latin typeface="Times New Roman" pitchFamily="18" charset="0"/>
                <a:cs typeface="Times New Roman" pitchFamily="18" charset="0"/>
              </a:rPr>
              <a:t>Бюджетные назначения по разделу </a:t>
            </a:r>
            <a:r>
              <a:rPr lang="ru-RU" sz="1400" b="1">
                <a:solidFill>
                  <a:srgbClr val="000000"/>
                </a:solidFill>
                <a:latin typeface="Times New Roman" pitchFamily="18" charset="0"/>
                <a:cs typeface="Times New Roman" pitchFamily="18" charset="0"/>
              </a:rPr>
              <a:t>1000</a:t>
            </a:r>
            <a:r>
              <a:rPr lang="ru-RU" sz="1400">
                <a:solidFill>
                  <a:srgbClr val="000000"/>
                </a:solidFill>
                <a:latin typeface="Times New Roman" pitchFamily="18" charset="0"/>
                <a:cs typeface="Times New Roman" pitchFamily="18" charset="0"/>
              </a:rPr>
              <a:t> исполнены на 97,5 %, что составило 29 412,7 тыс. рублей от плана 30 181,2 тыс. рублей.</a:t>
            </a:r>
            <a:endParaRPr lang="en-US" sz="1400">
              <a:solidFill>
                <a:srgbClr val="000000"/>
              </a:solidFill>
              <a:latin typeface="Times New Roman" pitchFamily="18" charset="0"/>
              <a:cs typeface="Times New Roman" pitchFamily="18" charset="0"/>
            </a:endParaRPr>
          </a:p>
          <a:p>
            <a:pPr indent="355600" algn="just" eaLnBrk="0" hangingPunct="0"/>
            <a:endParaRPr lang="en-US" sz="1400">
              <a:solidFill>
                <a:srgbClr val="000000"/>
              </a:solidFill>
              <a:latin typeface="Times New Roman" pitchFamily="18" charset="0"/>
              <a:cs typeface="Times New Roman" pitchFamily="18" charset="0"/>
            </a:endParaRPr>
          </a:p>
          <a:p>
            <a:pPr indent="355600" algn="just" eaLnBrk="0" hangingPunct="0"/>
            <a:r>
              <a:rPr lang="ru-RU" sz="1400">
                <a:solidFill>
                  <a:srgbClr val="000000"/>
                </a:solidFill>
                <a:latin typeface="Times New Roman" pitchFamily="18" charset="0"/>
                <a:cs typeface="Times New Roman" pitchFamily="18" charset="0"/>
              </a:rPr>
              <a:t>По разделу </a:t>
            </a:r>
            <a:r>
              <a:rPr lang="ru-RU" sz="1400" b="1">
                <a:solidFill>
                  <a:srgbClr val="000000"/>
                </a:solidFill>
                <a:latin typeface="Times New Roman" pitchFamily="18" charset="0"/>
                <a:cs typeface="Times New Roman" pitchFamily="18" charset="0"/>
              </a:rPr>
              <a:t>1100</a:t>
            </a:r>
            <a:r>
              <a:rPr lang="ru-RU" sz="1400">
                <a:solidFill>
                  <a:srgbClr val="000000"/>
                </a:solidFill>
                <a:latin typeface="Times New Roman" pitchFamily="18" charset="0"/>
                <a:cs typeface="Times New Roman" pitchFamily="18" charset="0"/>
              </a:rPr>
              <a:t> расходы проведены на сумму 16 984,5 тыс. рублей или 100,0 % плановых ассигнований, что на 7 012,4 тыс. рублей больше, чем в 2020 году.</a:t>
            </a:r>
            <a:endParaRPr lang="en-US" sz="1400">
              <a:solidFill>
                <a:srgbClr val="000000"/>
              </a:solidFill>
              <a:latin typeface="Times New Roman" pitchFamily="18" charset="0"/>
              <a:cs typeface="Times New Roman" pitchFamily="18" charset="0"/>
            </a:endParaRPr>
          </a:p>
          <a:p>
            <a:pPr indent="355600" algn="just" eaLnBrk="0" hangingPunct="0"/>
            <a:endParaRPr lang="en-US" sz="1400">
              <a:ea typeface="Times New Roman" pitchFamily="18" charset="0"/>
            </a:endParaRPr>
          </a:p>
          <a:p>
            <a:pPr indent="355600" algn="just" eaLnBrk="0" hangingPunct="0"/>
            <a:r>
              <a:rPr lang="ru-RU" sz="1400">
                <a:solidFill>
                  <a:srgbClr val="000000"/>
                </a:solidFill>
                <a:latin typeface="Times New Roman" pitchFamily="18" charset="0"/>
                <a:cs typeface="Times New Roman" pitchFamily="18" charset="0"/>
              </a:rPr>
              <a:t>По разделу </a:t>
            </a:r>
            <a:r>
              <a:rPr lang="ru-RU" sz="1400" b="1">
                <a:solidFill>
                  <a:srgbClr val="000000"/>
                </a:solidFill>
                <a:latin typeface="Times New Roman" pitchFamily="18" charset="0"/>
                <a:cs typeface="Times New Roman" pitchFamily="18" charset="0"/>
              </a:rPr>
              <a:t>1200</a:t>
            </a:r>
            <a:r>
              <a:rPr lang="ru-RU" sz="1400">
                <a:solidFill>
                  <a:srgbClr val="000000"/>
                </a:solidFill>
                <a:latin typeface="Times New Roman" pitchFamily="18" charset="0"/>
                <a:cs typeface="Times New Roman" pitchFamily="18" charset="0"/>
              </a:rPr>
              <a:t> расходы проведены на 100 % от плановых ассигнований, в  сумме – 776,9 тыс. рублей.</a:t>
            </a:r>
            <a:endParaRPr lang="en-US" sz="1400">
              <a:solidFill>
                <a:srgbClr val="000000"/>
              </a:solidFill>
              <a:latin typeface="Times New Roman" pitchFamily="18" charset="0"/>
              <a:cs typeface="Times New Roman" pitchFamily="18" charset="0"/>
            </a:endParaRPr>
          </a:p>
          <a:p>
            <a:pPr indent="355600" algn="just" eaLnBrk="0" hangingPunct="0"/>
            <a:endParaRPr lang="en-US" sz="1400">
              <a:cs typeface="Times New Roman" pitchFamily="18" charset="0"/>
            </a:endParaRPr>
          </a:p>
          <a:p>
            <a:pPr indent="355600" algn="just" eaLnBrk="0" hangingPunct="0"/>
            <a:r>
              <a:rPr lang="ru-RU" sz="1400">
                <a:solidFill>
                  <a:srgbClr val="000000"/>
                </a:solidFill>
                <a:latin typeface="Times New Roman" pitchFamily="18" charset="0"/>
                <a:cs typeface="Times New Roman" pitchFamily="18" charset="0"/>
              </a:rPr>
              <a:t>Расходы по разделу </a:t>
            </a:r>
            <a:r>
              <a:rPr lang="ru-RU" sz="1400" b="1">
                <a:solidFill>
                  <a:srgbClr val="000000"/>
                </a:solidFill>
                <a:latin typeface="Times New Roman" pitchFamily="18" charset="0"/>
                <a:cs typeface="Times New Roman" pitchFamily="18" charset="0"/>
              </a:rPr>
              <a:t>1300</a:t>
            </a:r>
            <a:r>
              <a:rPr lang="ru-RU" sz="1400">
                <a:solidFill>
                  <a:srgbClr val="000000"/>
                </a:solidFill>
                <a:latin typeface="Times New Roman" pitchFamily="18" charset="0"/>
                <a:cs typeface="Times New Roman" pitchFamily="18" charset="0"/>
              </a:rPr>
              <a:t> исполнены в  сумме 36,3 тыс. рублей или 100% от плановых назначений, что на 31,8 тыс. рублей меньше, чем в 2020 году.</a:t>
            </a:r>
            <a:endParaRPr lang="en-US" sz="1400">
              <a:solidFill>
                <a:srgbClr val="000000"/>
              </a:solidFill>
              <a:latin typeface="Times New Roman" pitchFamily="18" charset="0"/>
              <a:cs typeface="Times New Roman" pitchFamily="18" charset="0"/>
            </a:endParaRPr>
          </a:p>
          <a:p>
            <a:pPr indent="355600" algn="just" eaLnBrk="0" hangingPunct="0"/>
            <a:endParaRPr lang="en-US" sz="1400">
              <a:cs typeface="Times New Roman" pitchFamily="18" charset="0"/>
            </a:endParaRPr>
          </a:p>
          <a:p>
            <a:pPr indent="355600" algn="just" eaLnBrk="0" hangingPunct="0"/>
            <a:r>
              <a:rPr lang="ru-RU" sz="1400">
                <a:solidFill>
                  <a:srgbClr val="000000"/>
                </a:solidFill>
                <a:latin typeface="Times New Roman" pitchFamily="18" charset="0"/>
                <a:cs typeface="Times New Roman" pitchFamily="18" charset="0"/>
              </a:rPr>
              <a:t>По </a:t>
            </a:r>
            <a:r>
              <a:rPr lang="ru-RU" sz="1400" b="1">
                <a:solidFill>
                  <a:srgbClr val="000000"/>
                </a:solidFill>
                <a:latin typeface="Times New Roman" pitchFamily="18" charset="0"/>
                <a:cs typeface="Times New Roman" pitchFamily="18" charset="0"/>
              </a:rPr>
              <a:t>1400</a:t>
            </a:r>
            <a:r>
              <a:rPr lang="ru-RU" sz="1400">
                <a:solidFill>
                  <a:srgbClr val="000000"/>
                </a:solidFill>
                <a:latin typeface="Times New Roman" pitchFamily="18" charset="0"/>
                <a:cs typeface="Times New Roman" pitchFamily="18" charset="0"/>
              </a:rPr>
              <a:t> разделу расходы исполнены на 100% от плановых назначений, в сумме – 2 978,5 тыс. рублей , это на 123,3 тыс. рублей больше, чем в 2020 году.</a:t>
            </a:r>
            <a:endParaRPr lang="ru-RU" sz="14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ChangeArrowheads="1"/>
          </p:cNvSpPr>
          <p:nvPr/>
        </p:nvSpPr>
        <p:spPr bwMode="auto">
          <a:xfrm>
            <a:off x="642938" y="0"/>
            <a:ext cx="8072437" cy="1108075"/>
          </a:xfrm>
          <a:prstGeom prst="rect">
            <a:avLst/>
          </a:prstGeom>
          <a:noFill/>
          <a:ln w="9525">
            <a:noFill/>
            <a:miter lim="800000"/>
            <a:headEnd/>
            <a:tailEnd/>
          </a:ln>
        </p:spPr>
        <p:txBody>
          <a:bodyPr anchor="ctr">
            <a:spAutoFit/>
          </a:bodyPr>
          <a:lstStyle/>
          <a:p>
            <a:pPr algn="ctr"/>
            <a:r>
              <a:rPr lang="ru-RU" sz="2400" b="1">
                <a:solidFill>
                  <a:srgbClr val="A86C2A"/>
                </a:solidFill>
                <a:latin typeface="Times New Roman" pitchFamily="18" charset="0"/>
                <a:cs typeface="Times New Roman" pitchFamily="18" charset="0"/>
              </a:rPr>
              <a:t>Исполнение муниципальных программ</a:t>
            </a:r>
            <a:endParaRPr lang="ru-RU" sz="600"/>
          </a:p>
          <a:p>
            <a:pPr algn="ctr" eaLnBrk="0" hangingPunct="0"/>
            <a:r>
              <a:rPr lang="ru-RU" sz="2400" b="1">
                <a:solidFill>
                  <a:srgbClr val="A86C2A"/>
                </a:solidFill>
                <a:latin typeface="Times New Roman" pitchFamily="18" charset="0"/>
                <a:cs typeface="Times New Roman" pitchFamily="18" charset="0"/>
              </a:rPr>
              <a:t>в  2021 году</a:t>
            </a:r>
            <a:endParaRPr lang="ru-RU" sz="600"/>
          </a:p>
          <a:p>
            <a:pPr eaLnBrk="0" hangingPunct="0"/>
            <a:endParaRPr lang="ru-RU"/>
          </a:p>
        </p:txBody>
      </p:sp>
      <p:sp>
        <p:nvSpPr>
          <p:cNvPr id="31747" name="Rectangle 6"/>
          <p:cNvSpPr>
            <a:spLocks noChangeArrowheads="1"/>
          </p:cNvSpPr>
          <p:nvPr/>
        </p:nvSpPr>
        <p:spPr bwMode="auto">
          <a:xfrm>
            <a:off x="0" y="457200"/>
            <a:ext cx="9144000" cy="457200"/>
          </a:xfrm>
          <a:prstGeom prst="rect">
            <a:avLst/>
          </a:prstGeom>
          <a:noFill/>
          <a:ln w="9525">
            <a:noFill/>
            <a:miter lim="800000"/>
            <a:headEnd/>
            <a:tailEnd/>
          </a:ln>
        </p:spPr>
        <p:txBody>
          <a:bodyPr wrap="none" anchor="ctr">
            <a:spAutoFit/>
          </a:bodyPr>
          <a:lstStyle/>
          <a:p>
            <a:endParaRPr lang="ru-RU"/>
          </a:p>
        </p:txBody>
      </p:sp>
      <p:graphicFrame>
        <p:nvGraphicFramePr>
          <p:cNvPr id="4" name="Таблица 3"/>
          <p:cNvGraphicFramePr>
            <a:graphicFrameLocks noGrp="1"/>
          </p:cNvGraphicFramePr>
          <p:nvPr/>
        </p:nvGraphicFramePr>
        <p:xfrm>
          <a:off x="357188" y="928688"/>
          <a:ext cx="8643996" cy="5535508"/>
        </p:xfrm>
        <a:graphic>
          <a:graphicData uri="http://schemas.openxmlformats.org/drawingml/2006/table">
            <a:tbl>
              <a:tblPr/>
              <a:tblGrid>
                <a:gridCol w="2500330"/>
                <a:gridCol w="785818"/>
                <a:gridCol w="857255"/>
                <a:gridCol w="857257"/>
                <a:gridCol w="3643336"/>
              </a:tblGrid>
              <a:tr h="375537">
                <a:tc>
                  <a:txBody>
                    <a:bodyPr/>
                    <a:lstStyle/>
                    <a:p>
                      <a:pPr algn="ctr" fontAlgn="ctr"/>
                      <a:r>
                        <a:rPr lang="ru-RU" sz="1100" b="1" i="0" u="none" strike="noStrike" dirty="0">
                          <a:solidFill>
                            <a:srgbClr val="000000"/>
                          </a:solidFill>
                          <a:latin typeface="Times New Roman"/>
                        </a:rPr>
                        <a:t>Наименование программы</a:t>
                      </a:r>
                    </a:p>
                  </a:txBody>
                  <a:tcPr marL="3701" marR="3701" marT="370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ctr"/>
                      <a:r>
                        <a:rPr lang="ru-RU" sz="1100" b="1" i="0" u="none" strike="noStrike" dirty="0">
                          <a:solidFill>
                            <a:srgbClr val="000000"/>
                          </a:solidFill>
                          <a:latin typeface="Times New Roman"/>
                        </a:rPr>
                        <a:t>План </a:t>
                      </a:r>
                      <a:r>
                        <a:rPr lang="ru-RU" sz="1100" b="1" i="0" u="none" strike="noStrike" dirty="0" smtClean="0">
                          <a:solidFill>
                            <a:srgbClr val="000000"/>
                          </a:solidFill>
                          <a:latin typeface="Times New Roman"/>
                        </a:rPr>
                        <a:t>2021 </a:t>
                      </a:r>
                      <a:r>
                        <a:rPr lang="ru-RU" sz="1100" b="1" i="0" u="none" strike="noStrike" dirty="0">
                          <a:solidFill>
                            <a:srgbClr val="000000"/>
                          </a:solidFill>
                          <a:latin typeface="Times New Roman"/>
                        </a:rPr>
                        <a:t>год</a:t>
                      </a:r>
                    </a:p>
                  </a:txBody>
                  <a:tcPr marL="3701" marR="3701" marT="370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ctr"/>
                      <a:r>
                        <a:rPr lang="ru-RU" sz="1100" b="1" i="0" u="none" strike="noStrike" dirty="0">
                          <a:solidFill>
                            <a:srgbClr val="000000"/>
                          </a:solidFill>
                          <a:latin typeface="Times New Roman"/>
                        </a:rPr>
                        <a:t>Отчет </a:t>
                      </a:r>
                      <a:r>
                        <a:rPr lang="ru-RU" sz="1100" b="1" i="0" u="none" strike="noStrike" dirty="0" smtClean="0">
                          <a:solidFill>
                            <a:srgbClr val="000000"/>
                          </a:solidFill>
                          <a:latin typeface="Times New Roman"/>
                        </a:rPr>
                        <a:t>2021 </a:t>
                      </a:r>
                      <a:r>
                        <a:rPr lang="ru-RU" sz="1100" b="1" i="0" u="none" strike="noStrike" dirty="0">
                          <a:solidFill>
                            <a:srgbClr val="000000"/>
                          </a:solidFill>
                          <a:latin typeface="Times New Roman"/>
                        </a:rPr>
                        <a:t>год (факт)</a:t>
                      </a:r>
                    </a:p>
                  </a:txBody>
                  <a:tcPr marL="3701" marR="3701" marT="3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ctr"/>
                      <a:r>
                        <a:rPr lang="ru-RU" sz="1100" b="1" i="0" u="none" strike="noStrike" dirty="0">
                          <a:solidFill>
                            <a:srgbClr val="000000"/>
                          </a:solidFill>
                          <a:latin typeface="Times New Roman"/>
                        </a:rPr>
                        <a:t>% исполнения</a:t>
                      </a:r>
                    </a:p>
                  </a:txBody>
                  <a:tcPr marL="3701" marR="3701" marT="3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ctr"/>
                      <a:r>
                        <a:rPr lang="ru-RU" sz="1100" b="1" i="0" u="none" strike="noStrike" dirty="0">
                          <a:solidFill>
                            <a:srgbClr val="000000"/>
                          </a:solidFill>
                          <a:latin typeface="Times New Roman"/>
                        </a:rPr>
                        <a:t>Целевые показатели</a:t>
                      </a:r>
                    </a:p>
                  </a:txBody>
                  <a:tcPr marL="3701" marR="3701" marT="3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5967">
                <a:tc rowSpan="6">
                  <a:txBody>
                    <a:bodyPr/>
                    <a:lstStyle/>
                    <a:p>
                      <a:pPr algn="l" fontAlgn="t"/>
                      <a:r>
                        <a:rPr lang="ru-RU" sz="1100" b="0" i="0" u="none" strike="noStrike" dirty="0" smtClean="0">
                          <a:solidFill>
                            <a:srgbClr val="000000"/>
                          </a:solidFill>
                          <a:latin typeface="Times New Roman"/>
                        </a:rPr>
                        <a:t>Муниципальная программа " Развитие образования Пугачевского муниципального района на 2021 -2023 годы"</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rowSpan="6">
                  <a:txBody>
                    <a:bodyPr/>
                    <a:lstStyle/>
                    <a:p>
                      <a:pPr algn="ctr" fontAlgn="t"/>
                      <a:r>
                        <a:rPr lang="ru-RU" sz="1100" b="0" i="0" u="none" strike="noStrike" dirty="0" smtClean="0">
                          <a:solidFill>
                            <a:srgbClr val="000000"/>
                          </a:solidFill>
                          <a:latin typeface="Times New Roman"/>
                        </a:rPr>
                        <a:t>814</a:t>
                      </a:r>
                      <a:r>
                        <a:rPr lang="ru-RU" sz="1100" b="0" i="0" u="none" strike="noStrike" baseline="0" dirty="0" smtClean="0">
                          <a:solidFill>
                            <a:srgbClr val="000000"/>
                          </a:solidFill>
                          <a:latin typeface="Times New Roman"/>
                        </a:rPr>
                        <a:t> 147,4</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rowSpan="6">
                  <a:txBody>
                    <a:bodyPr/>
                    <a:lstStyle/>
                    <a:p>
                      <a:pPr algn="ctr" fontAlgn="t"/>
                      <a:r>
                        <a:rPr lang="ru-RU" sz="1100" b="0" i="0" u="none" strike="noStrike" dirty="0" smtClean="0">
                          <a:solidFill>
                            <a:srgbClr val="000000"/>
                          </a:solidFill>
                          <a:latin typeface="Times New Roman"/>
                        </a:rPr>
                        <a:t>805 158,7</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rowSpan="6">
                  <a:txBody>
                    <a:bodyPr/>
                    <a:lstStyle/>
                    <a:p>
                      <a:pPr algn="ctr" fontAlgn="t"/>
                      <a:r>
                        <a:rPr lang="ru-RU" sz="1100" b="0" i="0" u="none" strike="noStrike" dirty="0" smtClean="0">
                          <a:solidFill>
                            <a:srgbClr val="000000"/>
                          </a:solidFill>
                          <a:latin typeface="Times New Roman"/>
                        </a:rPr>
                        <a:t>98,9</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l" fontAlgn="t"/>
                      <a:r>
                        <a:rPr lang="ru-RU" sz="1100" b="0" i="0" u="none" strike="noStrike" dirty="0" smtClean="0">
                          <a:solidFill>
                            <a:srgbClr val="000000"/>
                          </a:solidFill>
                          <a:latin typeface="Times New Roman"/>
                        </a:rPr>
                        <a:t>- охват </a:t>
                      </a:r>
                      <a:r>
                        <a:rPr lang="ru-RU" sz="1100" b="0" i="0" u="none" strike="noStrike" dirty="0">
                          <a:solidFill>
                            <a:srgbClr val="000000"/>
                          </a:solidFill>
                          <a:latin typeface="Times New Roman"/>
                        </a:rPr>
                        <a:t>обучающихся горячим питанием - </a:t>
                      </a:r>
                      <a:r>
                        <a:rPr lang="ru-RU" sz="1100" b="0" i="0" u="none" strike="noStrike" dirty="0" smtClean="0">
                          <a:solidFill>
                            <a:srgbClr val="000000"/>
                          </a:solidFill>
                          <a:latin typeface="Times New Roman"/>
                        </a:rPr>
                        <a:t>99%,                                                                                  </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5719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доля </a:t>
                      </a:r>
                      <a:r>
                        <a:rPr lang="ru-RU" sz="1100" b="0" i="0" u="none" strike="noStrike" dirty="0">
                          <a:solidFill>
                            <a:srgbClr val="000000"/>
                          </a:solidFill>
                          <a:latin typeface="Times New Roman"/>
                        </a:rPr>
                        <a:t>обучающихся 10-11 классов, проходящих профильное обучение - </a:t>
                      </a:r>
                      <a:r>
                        <a:rPr lang="ru-RU" sz="1100" b="0" i="0" u="none" strike="noStrike" dirty="0" smtClean="0">
                          <a:solidFill>
                            <a:srgbClr val="000000"/>
                          </a:solidFill>
                          <a:latin typeface="Times New Roman"/>
                        </a:rPr>
                        <a:t>100%,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5719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количество обучающихся 9-х  и 11-х классов, принимающих участие в государственной итоговой аттестации</a:t>
                      </a:r>
                      <a:r>
                        <a:rPr lang="ru-RU" sz="1100" b="0" i="0" u="none" strike="noStrike" baseline="0" dirty="0" smtClean="0">
                          <a:solidFill>
                            <a:srgbClr val="000000"/>
                          </a:solidFill>
                          <a:latin typeface="Times New Roman"/>
                        </a:rPr>
                        <a:t> </a:t>
                      </a:r>
                      <a:r>
                        <a:rPr lang="ru-RU" sz="1100" b="0" i="0" u="none" strike="noStrike" dirty="0" smtClean="0">
                          <a:solidFill>
                            <a:srgbClr val="000000"/>
                          </a:solidFill>
                          <a:latin typeface="Times New Roman"/>
                        </a:rPr>
                        <a:t>– 789</a:t>
                      </a:r>
                      <a:r>
                        <a:rPr lang="ru-RU" sz="1100" b="0" i="0" u="none" strike="noStrike" baseline="0" dirty="0" smtClean="0">
                          <a:solidFill>
                            <a:srgbClr val="000000"/>
                          </a:solidFill>
                          <a:latin typeface="Times New Roman"/>
                        </a:rPr>
                        <a:t> человек</a:t>
                      </a:r>
                      <a:r>
                        <a:rPr lang="ru-RU" sz="1100" b="0" i="0" u="none" strike="noStrike" dirty="0" smtClean="0">
                          <a:solidFill>
                            <a:srgbClr val="000000"/>
                          </a:solidFill>
                          <a:latin typeface="Times New Roman"/>
                        </a:rPr>
                        <a:t>,         </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5719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количество учреждений,  в которых проведен капитальный и текущий ремонт – 60 учреждений,</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50006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доля</a:t>
                      </a:r>
                      <a:r>
                        <a:rPr lang="ru-RU" sz="1100" b="0" i="0" u="none" strike="noStrike" dirty="0" smtClean="0">
                          <a:solidFill>
                            <a:srgbClr val="FF0000"/>
                          </a:solidFill>
                          <a:latin typeface="Times New Roman"/>
                        </a:rPr>
                        <a:t> </a:t>
                      </a:r>
                      <a:r>
                        <a:rPr lang="ru-RU" sz="1100" b="0" i="0" u="none" strike="noStrike" dirty="0">
                          <a:solidFill>
                            <a:srgbClr val="000000"/>
                          </a:solidFill>
                          <a:latin typeface="Times New Roman"/>
                        </a:rPr>
                        <a:t>общеобразовательных учреждений, отвечающих современным требованиям к условиям осуществления образовательного процесса - </a:t>
                      </a:r>
                      <a:r>
                        <a:rPr lang="ru-RU" sz="1100" b="0" i="0" u="none" strike="noStrike" dirty="0" smtClean="0">
                          <a:solidFill>
                            <a:srgbClr val="000000"/>
                          </a:solidFill>
                          <a:latin typeface="Times New Roman"/>
                        </a:rPr>
                        <a:t>100%,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71438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доля </a:t>
                      </a:r>
                      <a:r>
                        <a:rPr lang="ru-RU" sz="1100" b="0" i="0" u="none" strike="noStrike" dirty="0">
                          <a:solidFill>
                            <a:srgbClr val="000000"/>
                          </a:solidFill>
                          <a:latin typeface="Times New Roman"/>
                        </a:rPr>
                        <a:t>учреждений, в которых условия воспитания детей соответствуют требованиям федерального государственного образовательного стандарта дошкольного образования -100</a:t>
                      </a:r>
                      <a:r>
                        <a:rPr lang="ru-RU" sz="1100" b="0" i="0" u="none" strike="noStrike" dirty="0" smtClean="0">
                          <a:solidFill>
                            <a:srgbClr val="000000"/>
                          </a:solidFill>
                          <a:latin typeface="Times New Roman"/>
                        </a:rPr>
                        <a:t>%.</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857646">
                <a:tc>
                  <a:txBody>
                    <a:bodyPr/>
                    <a:lstStyle/>
                    <a:p>
                      <a:pPr algn="l" fontAlgn="t"/>
                      <a:r>
                        <a:rPr lang="ru-RU" sz="1100" b="0" i="0" u="none" strike="noStrike" dirty="0" smtClean="0">
                          <a:solidFill>
                            <a:srgbClr val="000000"/>
                          </a:solidFill>
                          <a:latin typeface="Times New Roman"/>
                        </a:rPr>
                        <a:t>Муниципальная программа "Развитие транспортной системы, обеспечение безопасности дорожного движения Пугачевского муниципального района Саратовской области на 2021-2023 годы"</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69 318,0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65 340,7</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94,3</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l" fontAlgn="t"/>
                      <a:r>
                        <a:rPr lang="ru-RU" sz="1100" b="0" i="0" u="none" strike="noStrike" dirty="0" smtClean="0">
                          <a:solidFill>
                            <a:srgbClr val="000000"/>
                          </a:solidFill>
                          <a:latin typeface="Times New Roman"/>
                        </a:rPr>
                        <a:t>- проведены </a:t>
                      </a:r>
                      <a:r>
                        <a:rPr lang="ru-RU" sz="1100" b="0" i="0" u="none" strike="noStrike" dirty="0">
                          <a:solidFill>
                            <a:srgbClr val="000000"/>
                          </a:solidFill>
                          <a:latin typeface="Times New Roman"/>
                        </a:rPr>
                        <a:t>работы по ямочному ремонту </a:t>
                      </a:r>
                      <a:r>
                        <a:rPr lang="ru-RU" sz="1100" b="0" i="0" u="none" strike="noStrike" dirty="0" smtClean="0">
                          <a:solidFill>
                            <a:srgbClr val="000000"/>
                          </a:solidFill>
                          <a:latin typeface="Times New Roman"/>
                        </a:rPr>
                        <a:t>(в рамках содержания дорог) площадью </a:t>
                      </a:r>
                      <a:r>
                        <a:rPr lang="ru-RU" sz="1100" b="0" i="0" u="none" strike="noStrike" dirty="0">
                          <a:solidFill>
                            <a:srgbClr val="000000"/>
                          </a:solidFill>
                          <a:latin typeface="Times New Roman"/>
                        </a:rPr>
                        <a:t>более </a:t>
                      </a:r>
                      <a:r>
                        <a:rPr lang="ru-RU" sz="1100" b="0" i="0" u="none" strike="noStrike" dirty="0" smtClean="0">
                          <a:solidFill>
                            <a:srgbClr val="000000"/>
                          </a:solidFill>
                          <a:latin typeface="Times New Roman"/>
                        </a:rPr>
                        <a:t>5,0 тыс. кв. метров;</a:t>
                      </a:r>
                    </a:p>
                    <a:p>
                      <a:pPr algn="l" fontAlgn="t"/>
                      <a:r>
                        <a:rPr lang="ru-RU" sz="1100" b="0" i="0" u="none" strike="noStrike" dirty="0" smtClean="0">
                          <a:solidFill>
                            <a:srgbClr val="000000"/>
                          </a:solidFill>
                          <a:latin typeface="Times New Roman"/>
                        </a:rPr>
                        <a:t>- прирост  протяженности автомобильных дорог общего пользования местного значения,</a:t>
                      </a:r>
                      <a:r>
                        <a:rPr lang="ru-RU" sz="1100" b="0" i="0" u="none" strike="noStrike" baseline="0" dirty="0" smtClean="0">
                          <a:solidFill>
                            <a:srgbClr val="000000"/>
                          </a:solidFill>
                          <a:latin typeface="Times New Roman"/>
                        </a:rPr>
                        <a:t> соответствующих нормативным требованиям, в результате капитального ремонта и ремонта автомобильных дорог  - 1,6 км;</a:t>
                      </a:r>
                      <a:endParaRPr lang="ru-RU" sz="1100" b="0" i="0" u="none" strike="noStrike" dirty="0" smtClean="0">
                        <a:solidFill>
                          <a:srgbClr val="000000"/>
                        </a:solidFill>
                        <a:latin typeface="Times New Roman"/>
                      </a:endParaRPr>
                    </a:p>
                    <a:p>
                      <a:pPr algn="l" fontAlgn="t"/>
                      <a:r>
                        <a:rPr lang="ru-RU" sz="1100" b="0" i="0" u="none" strike="noStrike" dirty="0" smtClean="0">
                          <a:solidFill>
                            <a:srgbClr val="000000"/>
                          </a:solidFill>
                          <a:latin typeface="Times New Roman"/>
                        </a:rPr>
                        <a:t>- установлены 33 дорожных знака.</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06314">
                <a:tc>
                  <a:txBody>
                    <a:bodyPr/>
                    <a:lstStyle/>
                    <a:p>
                      <a:pPr algn="l" fontAlgn="t"/>
                      <a:r>
                        <a:rPr lang="ru-RU" sz="1100" b="0" i="0" u="none" strike="noStrike" dirty="0" smtClean="0">
                          <a:solidFill>
                            <a:srgbClr val="000000"/>
                          </a:solidFill>
                          <a:latin typeface="Times New Roman"/>
                        </a:rPr>
                        <a:t>Муниципальная программа "Профилактика терроризма и экстремизма на территории Пугачевского муниципального района на 2021 год"</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1 548,0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a:solidFill>
                            <a:srgbClr val="000000"/>
                          </a:solidFill>
                          <a:latin typeface="Times New Roman"/>
                        </a:rPr>
                        <a:t>1 </a:t>
                      </a:r>
                      <a:r>
                        <a:rPr lang="ru-RU" sz="1100" b="0" i="0" u="none" strike="noStrike" dirty="0" smtClean="0">
                          <a:solidFill>
                            <a:srgbClr val="000000"/>
                          </a:solidFill>
                          <a:latin typeface="Times New Roman"/>
                        </a:rPr>
                        <a:t>548,0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100,0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l" fontAlgn="t">
                        <a:buFontTx/>
                        <a:buChar char="-"/>
                      </a:pPr>
                      <a:r>
                        <a:rPr lang="ru-RU" sz="1100" b="0" i="0" u="none" strike="noStrike" dirty="0" smtClean="0">
                          <a:solidFill>
                            <a:srgbClr val="000000"/>
                          </a:solidFill>
                          <a:latin typeface="Times New Roman"/>
                        </a:rPr>
                        <a:t>объем </a:t>
                      </a:r>
                      <a:r>
                        <a:rPr lang="ru-RU" sz="1100" b="0" i="0" u="none" strike="noStrike" baseline="0" dirty="0" smtClean="0">
                          <a:solidFill>
                            <a:srgbClr val="000000"/>
                          </a:solidFill>
                          <a:latin typeface="Times New Roman"/>
                        </a:rPr>
                        <a:t> </a:t>
                      </a:r>
                      <a:r>
                        <a:rPr lang="ru-RU" sz="1100" b="0" i="0" u="none" strike="noStrike" dirty="0" smtClean="0">
                          <a:solidFill>
                            <a:srgbClr val="000000"/>
                          </a:solidFill>
                          <a:latin typeface="Times New Roman"/>
                        </a:rPr>
                        <a:t>бесперебойной</a:t>
                      </a:r>
                      <a:r>
                        <a:rPr lang="ru-RU" sz="1100" b="0" i="0" u="none" strike="noStrike" baseline="0" dirty="0" smtClean="0">
                          <a:solidFill>
                            <a:srgbClr val="000000"/>
                          </a:solidFill>
                          <a:latin typeface="Times New Roman"/>
                        </a:rPr>
                        <a:t>  работы  средств тревожной сигнализации, установленных на</a:t>
                      </a:r>
                      <a:r>
                        <a:rPr lang="ru-RU" sz="1100" b="0" i="0" u="none" strike="noStrike" dirty="0" smtClean="0">
                          <a:solidFill>
                            <a:srgbClr val="000000"/>
                          </a:solidFill>
                          <a:latin typeface="Times New Roman"/>
                        </a:rPr>
                        <a:t> объектах </a:t>
                      </a:r>
                      <a:r>
                        <a:rPr lang="ru-RU" sz="1100" b="0" i="0" u="none" strike="noStrike" dirty="0">
                          <a:solidFill>
                            <a:srgbClr val="000000"/>
                          </a:solidFill>
                          <a:latin typeface="Times New Roman"/>
                        </a:rPr>
                        <a:t>социальной сферы </a:t>
                      </a:r>
                      <a:r>
                        <a:rPr lang="ru-RU" sz="1100" b="0" i="0" u="none" strike="noStrike" dirty="0" smtClean="0">
                          <a:solidFill>
                            <a:srgbClr val="000000"/>
                          </a:solidFill>
                          <a:latin typeface="Times New Roman"/>
                        </a:rPr>
                        <a:t> -100%                                        </a:t>
                      </a:r>
                    </a:p>
                    <a:p>
                      <a:pPr algn="l" fontAlgn="t">
                        <a:buFontTx/>
                        <a:buChar char="-"/>
                      </a:pPr>
                      <a:r>
                        <a:rPr lang="ru-RU" sz="1100" b="0" i="0" u="none" strike="noStrike" dirty="0" smtClean="0">
                          <a:solidFill>
                            <a:srgbClr val="000000"/>
                          </a:solidFill>
                          <a:latin typeface="Times New Roman"/>
                        </a:rPr>
                        <a:t>количество воспитательных и культурно-просветительских мероприятий, направленных на развитие у детей и молодежи неприятия идеологии терроризма</a:t>
                      </a:r>
                      <a:r>
                        <a:rPr lang="ru-RU" sz="1100" b="0" i="0" u="none" strike="noStrike" baseline="0" dirty="0" smtClean="0">
                          <a:solidFill>
                            <a:srgbClr val="000000"/>
                          </a:solidFill>
                          <a:latin typeface="Times New Roman"/>
                        </a:rPr>
                        <a:t> и привитие традиционных российских духовно-нравственных ценностей – 100 ед.</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ChangeArrowheads="1"/>
          </p:cNvSpPr>
          <p:nvPr/>
        </p:nvSpPr>
        <p:spPr bwMode="auto">
          <a:xfrm>
            <a:off x="785813" y="498475"/>
            <a:ext cx="7500937" cy="5692775"/>
          </a:xfrm>
          <a:prstGeom prst="rect">
            <a:avLst/>
          </a:prstGeom>
          <a:noFill/>
          <a:ln w="9525">
            <a:noFill/>
            <a:miter lim="800000"/>
            <a:headEnd/>
            <a:tailEnd/>
          </a:ln>
        </p:spPr>
        <p:txBody>
          <a:bodyPr anchor="ctr">
            <a:spAutoFit/>
          </a:bodyPr>
          <a:lstStyle/>
          <a:p>
            <a:pPr indent="449263" algn="ctr"/>
            <a:r>
              <a:rPr lang="ru-RU" sz="2000" b="1" dirty="0">
                <a:latin typeface="Times New Roman" pitchFamily="18" charset="0"/>
                <a:cs typeface="Times New Roman" pitchFamily="18" charset="0"/>
              </a:rPr>
              <a:t>Уважаемые жители и гости Пугачевского района!</a:t>
            </a:r>
          </a:p>
          <a:p>
            <a:pPr indent="449263" algn="ctr"/>
            <a:endParaRPr lang="ru-RU" sz="2000" b="1" dirty="0">
              <a:latin typeface="Times New Roman" pitchFamily="18" charset="0"/>
              <a:cs typeface="Times New Roman" pitchFamily="18" charset="0"/>
            </a:endParaRPr>
          </a:p>
          <a:p>
            <a:pPr indent="449263" algn="ctr"/>
            <a:endParaRPr lang="ru-RU" sz="600" dirty="0"/>
          </a:p>
          <a:p>
            <a:pPr indent="449263" algn="just" eaLnBrk="0" hangingPunct="0"/>
            <a:r>
              <a:rPr lang="ru-RU" dirty="0">
                <a:latin typeface="Times New Roman" pitchFamily="18" charset="0"/>
                <a:cs typeface="Times New Roman" pitchFamily="18" charset="0"/>
              </a:rPr>
              <a:t>Бюджет для граждан составлен  на  основании решения  Собрания Пугачевского муниципального  района от </a:t>
            </a:r>
            <a:r>
              <a:rPr lang="ru-RU" dirty="0" smtClean="0">
                <a:latin typeface="Times New Roman" pitchFamily="18" charset="0"/>
                <a:cs typeface="Times New Roman" pitchFamily="18" charset="0"/>
              </a:rPr>
              <a:t>18 </a:t>
            </a:r>
            <a:r>
              <a:rPr lang="ru-RU" dirty="0">
                <a:latin typeface="Times New Roman" pitchFamily="18" charset="0"/>
                <a:cs typeface="Times New Roman" pitchFamily="18" charset="0"/>
              </a:rPr>
              <a:t>мая 2022 года № </a:t>
            </a:r>
            <a:r>
              <a:rPr lang="ru-RU" dirty="0" smtClean="0">
                <a:latin typeface="Times New Roman" pitchFamily="18" charset="0"/>
                <a:cs typeface="Times New Roman" pitchFamily="18" charset="0"/>
              </a:rPr>
              <a:t>24 </a:t>
            </a:r>
            <a:r>
              <a:rPr lang="ru-RU" dirty="0">
                <a:latin typeface="Times New Roman" pitchFamily="18" charset="0"/>
                <a:cs typeface="Times New Roman" pitchFamily="18" charset="0"/>
              </a:rPr>
              <a:t>«Об исполнении бюджета  Пугачевского муниципального района </a:t>
            </a:r>
            <a:r>
              <a:rPr lang="ru-RU" dirty="0" smtClean="0">
                <a:latin typeface="Times New Roman" pitchFamily="18" charset="0"/>
                <a:cs typeface="Times New Roman" pitchFamily="18" charset="0"/>
              </a:rPr>
              <a:t>за </a:t>
            </a:r>
            <a:r>
              <a:rPr lang="ru-RU" dirty="0">
                <a:latin typeface="Times New Roman" pitchFamily="18" charset="0"/>
                <a:cs typeface="Times New Roman" pitchFamily="18" charset="0"/>
              </a:rPr>
              <a:t>2021 год». С данным решением можно ознакомиться на официальном сайте Администрации Пугачевского муниципального района Саратовской области (</a:t>
            </a:r>
            <a:r>
              <a:rPr lang="en-US" dirty="0">
                <a:latin typeface="Times New Roman" pitchFamily="18" charset="0"/>
                <a:cs typeface="Times New Roman" pitchFamily="18" charset="0"/>
                <a:hlinkClick r:id="rId2"/>
              </a:rPr>
              <a:t>http</a:t>
            </a:r>
            <a:r>
              <a:rPr lang="ru-RU" dirty="0">
                <a:latin typeface="Times New Roman" pitchFamily="18" charset="0"/>
                <a:cs typeface="Times New Roman" pitchFamily="18" charset="0"/>
                <a:hlinkClick r:id="rId2"/>
              </a:rPr>
              <a:t>://</a:t>
            </a:r>
            <a:r>
              <a:rPr lang="en-US" dirty="0" err="1">
                <a:latin typeface="Times New Roman" pitchFamily="18" charset="0"/>
                <a:cs typeface="Times New Roman" pitchFamily="18" charset="0"/>
                <a:hlinkClick r:id="rId2"/>
              </a:rPr>
              <a:t>pugachev</a:t>
            </a:r>
            <a:r>
              <a:rPr lang="ru-RU" dirty="0">
                <a:latin typeface="Times New Roman" pitchFamily="18" charset="0"/>
                <a:cs typeface="Times New Roman" pitchFamily="18" charset="0"/>
                <a:hlinkClick r:id="rId2"/>
              </a:rPr>
              <a:t>-</a:t>
            </a:r>
            <a:r>
              <a:rPr lang="en-US" dirty="0" err="1">
                <a:latin typeface="Times New Roman" pitchFamily="18" charset="0"/>
                <a:cs typeface="Times New Roman" pitchFamily="18" charset="0"/>
                <a:hlinkClick r:id="rId2"/>
              </a:rPr>
              <a:t>adm</a:t>
            </a:r>
            <a:r>
              <a:rPr lang="ru-RU" dirty="0">
                <a:latin typeface="Times New Roman" pitchFamily="18" charset="0"/>
                <a:cs typeface="Times New Roman" pitchFamily="18" charset="0"/>
                <a:hlinkClick r:id="rId2"/>
              </a:rPr>
              <a:t>.</a:t>
            </a:r>
            <a:r>
              <a:rPr lang="en-US" dirty="0" err="1">
                <a:latin typeface="Times New Roman" pitchFamily="18" charset="0"/>
                <a:cs typeface="Times New Roman" pitchFamily="18" charset="0"/>
                <a:hlinkClick r:id="rId2"/>
              </a:rPr>
              <a:t>ru</a:t>
            </a:r>
            <a:r>
              <a:rPr lang="ru-RU" dirty="0">
                <a:latin typeface="Times New Roman" pitchFamily="18" charset="0"/>
                <a:cs typeface="Times New Roman" pitchFamily="18" charset="0"/>
              </a:rPr>
              <a:t>).</a:t>
            </a:r>
          </a:p>
          <a:p>
            <a:pPr indent="449263" algn="just" eaLnBrk="0" hangingPunct="0"/>
            <a:endParaRPr lang="ru-RU" sz="600" dirty="0"/>
          </a:p>
          <a:p>
            <a:pPr indent="449263" algn="just" eaLnBrk="0" hangingPunct="0"/>
            <a:r>
              <a:rPr lang="ru-RU" dirty="0">
                <a:latin typeface="Times New Roman" pitchFamily="18" charset="0"/>
                <a:cs typeface="Times New Roman" pitchFamily="18" charset="0"/>
              </a:rPr>
              <a:t>Важнейшими целями бюджетной политики района является исполнение принятых обязательств, решение наиболее значимых для жителей социальных вопросов в условиях ограниченных финансовых ресурсов, обеспечение стабильности бюджетной системы района.</a:t>
            </a:r>
          </a:p>
          <a:p>
            <a:pPr indent="449263" algn="just" eaLnBrk="0" hangingPunct="0"/>
            <a:endParaRPr lang="ru-RU" sz="600" dirty="0"/>
          </a:p>
          <a:p>
            <a:pPr indent="449263" algn="just" eaLnBrk="0" hangingPunct="0"/>
            <a:r>
              <a:rPr lang="ru-RU" dirty="0">
                <a:latin typeface="Times New Roman" pitchFamily="18" charset="0"/>
                <a:cs typeface="Times New Roman" pitchFamily="18" charset="0"/>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гражданским служащим, пенсионерам и другим категориям населения, так как районный бюджет затрагивает интересы каждого жителя Пугачевского района. Мы постарались в доступной и понятной форме для граждан, показать основные показатели исполнения районного бюджета.</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Таблица 6"/>
          <p:cNvGraphicFramePr>
            <a:graphicFrameLocks noGrp="1"/>
          </p:cNvGraphicFramePr>
          <p:nvPr/>
        </p:nvGraphicFramePr>
        <p:xfrm>
          <a:off x="357188" y="357188"/>
          <a:ext cx="8501121" cy="5741541"/>
        </p:xfrm>
        <a:graphic>
          <a:graphicData uri="http://schemas.openxmlformats.org/drawingml/2006/table">
            <a:tbl>
              <a:tblPr/>
              <a:tblGrid>
                <a:gridCol w="2500329"/>
                <a:gridCol w="785818"/>
                <a:gridCol w="857256"/>
                <a:gridCol w="785818"/>
                <a:gridCol w="3571900"/>
              </a:tblGrid>
              <a:tr h="285752">
                <a:tc rowSpan="3">
                  <a:txBody>
                    <a:bodyPr/>
                    <a:lstStyle/>
                    <a:p>
                      <a:pPr algn="l" fontAlgn="t"/>
                      <a:r>
                        <a:rPr lang="ru-RU" sz="1100" b="0" i="0" u="none" strike="noStrike" dirty="0" smtClean="0">
                          <a:solidFill>
                            <a:srgbClr val="000000"/>
                          </a:solidFill>
                          <a:latin typeface="Times New Roman"/>
                        </a:rPr>
                        <a:t>Муниципальная программа "Развитие сети спортивных сооружений в Пугачевском муниципальном районе на 2021 год"</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t"/>
                      <a:r>
                        <a:rPr lang="ru-RU" sz="1100" b="0" i="0" u="none" strike="noStrike" dirty="0" smtClean="0">
                          <a:solidFill>
                            <a:srgbClr val="000000"/>
                          </a:solidFill>
                          <a:latin typeface="Times New Roman"/>
                        </a:rPr>
                        <a:t>8 200,0</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t"/>
                      <a:r>
                        <a:rPr lang="ru-RU" sz="1100" b="0" i="0" u="none" strike="noStrike" dirty="0" smtClean="0">
                          <a:solidFill>
                            <a:srgbClr val="000000"/>
                          </a:solidFill>
                          <a:latin typeface="Times New Roman"/>
                        </a:rPr>
                        <a:t>8</a:t>
                      </a:r>
                      <a:r>
                        <a:rPr lang="ru-RU" sz="1100" b="0" i="0" u="none" strike="noStrike" baseline="0" dirty="0" smtClean="0">
                          <a:solidFill>
                            <a:srgbClr val="000000"/>
                          </a:solidFill>
                          <a:latin typeface="Times New Roman"/>
                        </a:rPr>
                        <a:t> 200,0</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t"/>
                      <a:r>
                        <a:rPr lang="ru-RU" sz="1100" b="0" i="0" u="none" strike="noStrike" dirty="0" smtClean="0">
                          <a:solidFill>
                            <a:srgbClr val="000000"/>
                          </a:solidFill>
                          <a:latin typeface="Times New Roman"/>
                        </a:rPr>
                        <a:t>100,0</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buFontTx/>
                        <a:buChar char="-"/>
                      </a:pPr>
                      <a:r>
                        <a:rPr lang="ru-RU" sz="1100" b="0" i="0" u="none" strike="noStrike" dirty="0" smtClean="0">
                          <a:solidFill>
                            <a:schemeClr val="tx1"/>
                          </a:solidFill>
                          <a:latin typeface="Times New Roman"/>
                        </a:rPr>
                        <a:t>Количество</a:t>
                      </a:r>
                      <a:r>
                        <a:rPr lang="ru-RU" sz="1100" b="0" i="0" u="none" strike="noStrike" baseline="0" dirty="0" smtClean="0">
                          <a:solidFill>
                            <a:schemeClr val="tx1"/>
                          </a:solidFill>
                          <a:latin typeface="Times New Roman"/>
                        </a:rPr>
                        <a:t> построенных физкультурно-оздоровительных комплексов открытого типа – 1 шт.</a:t>
                      </a:r>
                    </a:p>
                    <a:p>
                      <a:pPr algn="l" fontAlgn="b">
                        <a:buFontTx/>
                        <a:buNone/>
                      </a:pPr>
                      <a:endParaRPr lang="ru-RU" sz="1100" b="0" i="0" u="none" strike="noStrike" dirty="0">
                        <a:solidFill>
                          <a:schemeClr val="tx1"/>
                        </a:solidFill>
                        <a:latin typeface="Times New Roman"/>
                      </a:endParaRPr>
                    </a:p>
                  </a:txBody>
                  <a:tcPr marL="3668" marR="3668" marT="36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85752">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b"/>
                      <a:r>
                        <a:rPr lang="ru-RU" sz="1100" b="0" i="0" u="none" strike="noStrike" dirty="0" smtClean="0">
                          <a:solidFill>
                            <a:schemeClr val="tx1"/>
                          </a:solidFill>
                          <a:latin typeface="Times New Roman"/>
                        </a:rPr>
                        <a:t>- Площадь</a:t>
                      </a:r>
                      <a:r>
                        <a:rPr lang="ru-RU" sz="1100" b="0" i="0" u="none" strike="noStrike" baseline="0" dirty="0" smtClean="0">
                          <a:solidFill>
                            <a:schemeClr val="tx1"/>
                          </a:solidFill>
                          <a:latin typeface="Times New Roman"/>
                        </a:rPr>
                        <a:t> устроенного подхода к физкультурно-оздоровительному комплексу открытого типа – 192 м2</a:t>
                      </a:r>
                      <a:endParaRPr lang="ru-RU" sz="1100" b="0" i="0" u="none" strike="noStrike" dirty="0">
                        <a:solidFill>
                          <a:schemeClr val="tx1"/>
                        </a:solidFill>
                        <a:latin typeface="Times New Roman"/>
                      </a:endParaRPr>
                    </a:p>
                  </a:txBody>
                  <a:tcPr marL="3668" marR="3668" marT="36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8313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b"/>
                      <a:endParaRPr lang="ru-RU" sz="1100" b="0" i="0" u="none" strike="noStrike" dirty="0">
                        <a:solidFill>
                          <a:schemeClr val="tx1"/>
                        </a:solidFill>
                        <a:latin typeface="Times New Roman"/>
                      </a:endParaRPr>
                    </a:p>
                  </a:txBody>
                  <a:tcPr marL="3668" marR="3668" marT="36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071570">
                <a:tc>
                  <a:txBody>
                    <a:bodyPr/>
                    <a:lstStyle/>
                    <a:p>
                      <a:pPr algn="l" fontAlgn="t"/>
                      <a:r>
                        <a:rPr lang="ru-RU" sz="1100" b="0" i="0" u="none" strike="noStrike" dirty="0" smtClean="0">
                          <a:solidFill>
                            <a:srgbClr val="000000"/>
                          </a:solidFill>
                          <a:latin typeface="Times New Roman"/>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  на 2021-2025 годы"</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8 339,0</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8 137,9</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97,6</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endParaRPr lang="ru-RU" sz="1100" b="0" i="0" u="none" strike="noStrike" dirty="0" smtClean="0">
                        <a:solidFill>
                          <a:srgbClr val="000000"/>
                        </a:solidFill>
                        <a:latin typeface="Times New Roman"/>
                      </a:endParaRPr>
                    </a:p>
                    <a:p>
                      <a:pPr algn="l" fontAlgn="t"/>
                      <a:r>
                        <a:rPr lang="ru-RU" sz="1100" b="0" i="0" u="none" strike="noStrike" dirty="0" smtClean="0">
                          <a:solidFill>
                            <a:srgbClr val="000000"/>
                          </a:solidFill>
                          <a:latin typeface="Times New Roman"/>
                        </a:rPr>
                        <a:t>- оплачено 10 </a:t>
                      </a:r>
                      <a:r>
                        <a:rPr lang="ru-RU" sz="1100" b="0" i="0" u="none" strike="noStrike" dirty="0">
                          <a:solidFill>
                            <a:srgbClr val="000000"/>
                          </a:solidFill>
                          <a:latin typeface="Times New Roman"/>
                        </a:rPr>
                        <a:t>свидетельств о праве на получение социальной выплаты, участникам </a:t>
                      </a:r>
                      <a:r>
                        <a:rPr lang="ru-RU" sz="1100" b="0" i="0" u="none" strike="noStrike" dirty="0" smtClean="0">
                          <a:solidFill>
                            <a:srgbClr val="000000"/>
                          </a:solidFill>
                          <a:latin typeface="Times New Roman"/>
                        </a:rPr>
                        <a:t>2021 </a:t>
                      </a:r>
                      <a:r>
                        <a:rPr lang="ru-RU" sz="1100" b="0" i="0" u="none" strike="noStrike" dirty="0">
                          <a:solidFill>
                            <a:srgbClr val="000000"/>
                          </a:solidFill>
                          <a:latin typeface="Times New Roman"/>
                        </a:rPr>
                        <a:t>года</a:t>
                      </a: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4314">
                <a:tc rowSpan="7">
                  <a:txBody>
                    <a:bodyPr/>
                    <a:lstStyle/>
                    <a:p>
                      <a:pPr algn="l" fontAlgn="t"/>
                      <a:r>
                        <a:rPr lang="ru-RU" sz="1100" b="0" i="0" u="none" strike="noStrike" dirty="0" smtClean="0">
                          <a:solidFill>
                            <a:srgbClr val="000000"/>
                          </a:solidFill>
                          <a:latin typeface="Times New Roman"/>
                        </a:rPr>
                        <a:t>Муниципальная программа "Развитие культуры Пугачевского муниципального района на 2021-2023 годы"</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t"/>
                      <a:r>
                        <a:rPr lang="ru-RU" sz="1100" b="0" i="0" u="none" strike="noStrike" dirty="0" smtClean="0">
                          <a:solidFill>
                            <a:srgbClr val="000000"/>
                          </a:solidFill>
                          <a:latin typeface="Times New Roman"/>
                        </a:rPr>
                        <a:t>99 626,2</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t"/>
                      <a:r>
                        <a:rPr lang="ru-RU" sz="1100" b="0" i="0" u="none" strike="noStrike" dirty="0" smtClean="0">
                          <a:solidFill>
                            <a:srgbClr val="000000"/>
                          </a:solidFill>
                          <a:latin typeface="Times New Roman"/>
                        </a:rPr>
                        <a:t>91 346,3</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t"/>
                      <a:r>
                        <a:rPr lang="ru-RU" sz="1100" b="0" i="0" u="none" strike="noStrike" dirty="0" smtClean="0">
                          <a:solidFill>
                            <a:srgbClr val="000000"/>
                          </a:solidFill>
                          <a:latin typeface="Times New Roman"/>
                        </a:rPr>
                        <a:t>91,7</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buFontTx/>
                        <a:buChar char="-"/>
                      </a:pPr>
                      <a:r>
                        <a:rPr lang="ru-RU" sz="1100" b="0" i="0" u="none" strike="noStrike" dirty="0" smtClean="0">
                          <a:solidFill>
                            <a:srgbClr val="000000"/>
                          </a:solidFill>
                          <a:latin typeface="Times New Roman"/>
                        </a:rPr>
                        <a:t>повышение </a:t>
                      </a:r>
                      <a:r>
                        <a:rPr lang="ru-RU" sz="1100" b="0" i="0" u="none" strike="noStrike" dirty="0">
                          <a:solidFill>
                            <a:srgbClr val="000000"/>
                          </a:solidFill>
                          <a:latin typeface="Times New Roman"/>
                        </a:rPr>
                        <a:t>качества предоставляемых услуг </a:t>
                      </a:r>
                      <a:r>
                        <a:rPr lang="ru-RU" sz="1100" b="0" i="0" u="none" strike="noStrike" dirty="0" smtClean="0">
                          <a:solidFill>
                            <a:srgbClr val="000000"/>
                          </a:solidFill>
                          <a:latin typeface="Times New Roman"/>
                        </a:rPr>
                        <a:t>населению</a:t>
                      </a:r>
                    </a:p>
                    <a:p>
                      <a:pPr algn="l" fontAlgn="t">
                        <a:buFontTx/>
                        <a:buNone/>
                      </a:pP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58308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доведение </a:t>
                      </a:r>
                      <a:r>
                        <a:rPr lang="ru-RU" sz="1100" b="0" i="0" u="none" strike="noStrike" dirty="0">
                          <a:solidFill>
                            <a:srgbClr val="000000"/>
                          </a:solidFill>
                          <a:latin typeface="Times New Roman"/>
                        </a:rPr>
                        <a:t>средней заработной платы работников учреждений культуры района до 100% уровня средней заработной платы в Саратовской области</a:t>
                      </a: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853141">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buFontTx/>
                        <a:buChar char="-"/>
                      </a:pPr>
                      <a:r>
                        <a:rPr lang="ru-RU" sz="1100" b="0" i="0" u="none" strike="noStrike" dirty="0" smtClean="0">
                          <a:solidFill>
                            <a:srgbClr val="000000"/>
                          </a:solidFill>
                          <a:latin typeface="Times New Roman"/>
                        </a:rPr>
                        <a:t>проведение культурно-массовых мероприятий – 8276 ед.</a:t>
                      </a:r>
                    </a:p>
                    <a:p>
                      <a:pPr algn="l" fontAlgn="t">
                        <a:buFontTx/>
                        <a:buChar char="-"/>
                      </a:pPr>
                      <a:endParaRPr lang="ru-RU" sz="1100" b="0" i="0" u="none" strike="noStrike" dirty="0" smtClean="0">
                        <a:solidFill>
                          <a:srgbClr val="000000"/>
                        </a:solidFill>
                        <a:latin typeface="Times New Roman"/>
                      </a:endParaRPr>
                    </a:p>
                    <a:p>
                      <a:pPr algn="l" fontAlgn="t">
                        <a:buFontTx/>
                        <a:buChar char="-"/>
                      </a:pPr>
                      <a:r>
                        <a:rPr lang="ru-RU" sz="1100" b="0" i="0" u="none" strike="noStrike" dirty="0" smtClean="0">
                          <a:solidFill>
                            <a:srgbClr val="000000"/>
                          </a:solidFill>
                          <a:latin typeface="Times New Roman"/>
                        </a:rPr>
                        <a:t> количество посетителей музеев – 54,1 тыс. ед.</a:t>
                      </a:r>
                    </a:p>
                    <a:p>
                      <a:pPr algn="l" fontAlgn="t">
                        <a:buFontTx/>
                        <a:buNone/>
                      </a:pPr>
                      <a:endParaRPr lang="ru-RU" sz="1100" b="0" i="0" u="none" strike="noStrike" dirty="0" smtClean="0">
                        <a:solidFill>
                          <a:srgbClr val="000000"/>
                        </a:solidFill>
                        <a:latin typeface="Times New Roman"/>
                      </a:endParaRPr>
                    </a:p>
                    <a:p>
                      <a:pPr algn="l" fontAlgn="t">
                        <a:buFontTx/>
                        <a:buChar char="-"/>
                      </a:pPr>
                      <a:r>
                        <a:rPr lang="ru-RU" sz="1100" b="0" i="0" u="none" strike="noStrike" baseline="0" dirty="0" smtClean="0">
                          <a:solidFill>
                            <a:srgbClr val="000000"/>
                          </a:solidFill>
                          <a:latin typeface="Times New Roman"/>
                        </a:rPr>
                        <a:t>количество книговыдач – 350,6 тыс. ед.</a:t>
                      </a:r>
                    </a:p>
                    <a:p>
                      <a:pPr algn="l" fontAlgn="t">
                        <a:buFontTx/>
                        <a:buNone/>
                      </a:pP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52691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развитие </a:t>
                      </a:r>
                      <a:r>
                        <a:rPr lang="ru-RU" sz="1100" b="0" i="0" u="none" strike="noStrike" dirty="0">
                          <a:solidFill>
                            <a:srgbClr val="000000"/>
                          </a:solidFill>
                          <a:latin typeface="Times New Roman"/>
                        </a:rPr>
                        <a:t>форм </a:t>
                      </a:r>
                      <a:r>
                        <a:rPr lang="ru-RU" sz="1100" b="0" i="0" u="none" strike="noStrike" dirty="0" err="1">
                          <a:solidFill>
                            <a:srgbClr val="000000"/>
                          </a:solidFill>
                          <a:latin typeface="Times New Roman"/>
                        </a:rPr>
                        <a:t>культурно-досуговой</a:t>
                      </a:r>
                      <a:r>
                        <a:rPr lang="ru-RU" sz="1100" b="0" i="0" u="none" strike="noStrike" dirty="0">
                          <a:solidFill>
                            <a:srgbClr val="000000"/>
                          </a:solidFill>
                          <a:latin typeface="Times New Roman"/>
                        </a:rPr>
                        <a:t> деятельности и любительского творчества</a:t>
                      </a: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427099">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формирование </a:t>
                      </a:r>
                      <a:r>
                        <a:rPr lang="ru-RU" sz="1100" b="0" i="0" u="none" strike="noStrike" dirty="0">
                          <a:solidFill>
                            <a:srgbClr val="000000"/>
                          </a:solidFill>
                          <a:latin typeface="Times New Roman"/>
                        </a:rPr>
                        <a:t>и обеспечение сохранности библиотечного фонда, организация библиотечного обслуживания</a:t>
                      </a: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428628">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укрепление </a:t>
                      </a:r>
                      <a:r>
                        <a:rPr lang="ru-RU" sz="1100" b="0" i="0" u="none" strike="noStrike" dirty="0">
                          <a:solidFill>
                            <a:srgbClr val="000000"/>
                          </a:solidFill>
                          <a:latin typeface="Times New Roman"/>
                        </a:rPr>
                        <a:t>материально-технической базы учреждений культуры и дополнительного образования</a:t>
                      </a: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94615">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создание </a:t>
                      </a:r>
                      <a:r>
                        <a:rPr lang="ru-RU" sz="1100" b="0" i="0" u="none" strike="noStrike" dirty="0">
                          <a:solidFill>
                            <a:srgbClr val="000000"/>
                          </a:solidFill>
                          <a:latin typeface="Times New Roman"/>
                        </a:rPr>
                        <a:t>условий для творческой деятельности работников культуры</a:t>
                      </a: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Таблица 6"/>
          <p:cNvGraphicFramePr>
            <a:graphicFrameLocks noGrp="1"/>
          </p:cNvGraphicFramePr>
          <p:nvPr/>
        </p:nvGraphicFramePr>
        <p:xfrm>
          <a:off x="285750" y="285750"/>
          <a:ext cx="8572560" cy="4148036"/>
        </p:xfrm>
        <a:graphic>
          <a:graphicData uri="http://schemas.openxmlformats.org/drawingml/2006/table">
            <a:tbl>
              <a:tblPr/>
              <a:tblGrid>
                <a:gridCol w="2571768"/>
                <a:gridCol w="785818"/>
                <a:gridCol w="857256"/>
                <a:gridCol w="785818"/>
                <a:gridCol w="3571900"/>
              </a:tblGrid>
              <a:tr h="857234">
                <a:tc>
                  <a:txBody>
                    <a:bodyPr/>
                    <a:lstStyle/>
                    <a:p>
                      <a:pPr algn="l" fontAlgn="t"/>
                      <a:r>
                        <a:rPr lang="ru-RU" sz="1100" b="0" i="0" u="none" strike="noStrike" dirty="0" smtClean="0">
                          <a:solidFill>
                            <a:schemeClr val="tx1"/>
                          </a:solidFill>
                          <a:latin typeface="Times New Roman"/>
                        </a:rPr>
                        <a:t>Муниципальная программа «Развитие туризма на территории Пугачевского муниципального района на 2021 год"</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20,0</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20,0</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100,0</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ru-RU" sz="1100" b="0" i="0" u="none" strike="noStrike" dirty="0" smtClean="0">
                          <a:solidFill>
                            <a:schemeClr val="tx1"/>
                          </a:solidFill>
                          <a:latin typeface="Times New Roman"/>
                        </a:rPr>
                        <a:t>-количество туристов,</a:t>
                      </a:r>
                      <a:r>
                        <a:rPr lang="ru-RU" sz="1100" b="0" i="0" u="none" strike="noStrike" baseline="0" dirty="0" smtClean="0">
                          <a:solidFill>
                            <a:schemeClr val="tx1"/>
                          </a:solidFill>
                          <a:latin typeface="Times New Roman"/>
                        </a:rPr>
                        <a:t> прибывших на территорию Пугачевского муниципального района – 9600 чел.,</a:t>
                      </a:r>
                    </a:p>
                    <a:p>
                      <a:pPr algn="l" fontAlgn="t"/>
                      <a:endParaRPr lang="ru-RU" sz="1100" b="0" i="0" u="none" strike="noStrike" baseline="0" dirty="0" smtClean="0">
                        <a:solidFill>
                          <a:schemeClr val="tx1"/>
                        </a:solidFill>
                        <a:latin typeface="Times New Roman"/>
                      </a:endParaRPr>
                    </a:p>
                    <a:p>
                      <a:pPr algn="l" fontAlgn="t"/>
                      <a:r>
                        <a:rPr lang="ru-RU" sz="1100" b="0" i="0" u="none" strike="noStrike" baseline="0" dirty="0" smtClean="0">
                          <a:solidFill>
                            <a:schemeClr val="tx1"/>
                          </a:solidFill>
                          <a:latin typeface="Times New Roman"/>
                        </a:rPr>
                        <a:t>-количество установленных знаков туристической навигации – 3 шт.</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3074">
                <a:tc>
                  <a:txBody>
                    <a:bodyPr/>
                    <a:lstStyle/>
                    <a:p>
                      <a:pPr algn="l" fontAlgn="t"/>
                      <a:r>
                        <a:rPr lang="ru-RU" sz="1100" b="0" i="0" u="none" strike="noStrike" dirty="0" smtClean="0">
                          <a:solidFill>
                            <a:schemeClr val="tx1"/>
                          </a:solidFill>
                          <a:latin typeface="Times New Roman"/>
                        </a:rPr>
                        <a:t>Муниципальная программа "Обеспечение безопасности жизнедеятельности населения на территории Пугачевского муниципального района на 2021-2023  годы"</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146,8</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146,8</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100,0</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ru-RU" sz="1100" b="0" i="0" u="none" strike="noStrike" dirty="0" smtClean="0">
                          <a:solidFill>
                            <a:schemeClr val="tx1"/>
                          </a:solidFill>
                          <a:latin typeface="Times New Roman"/>
                        </a:rPr>
                        <a:t>- закупка и установка</a:t>
                      </a:r>
                      <a:r>
                        <a:rPr lang="ru-RU" sz="1100" b="0" i="0" u="none" strike="noStrike" baseline="0" dirty="0" smtClean="0">
                          <a:solidFill>
                            <a:schemeClr val="tx1"/>
                          </a:solidFill>
                          <a:latin typeface="Times New Roman"/>
                        </a:rPr>
                        <a:t> знаков «Купание запрещено» – 7 шт.</a:t>
                      </a:r>
                    </a:p>
                    <a:p>
                      <a:pPr algn="l" fontAlgn="t"/>
                      <a:endParaRPr lang="ru-RU" sz="1100" b="0" i="0" u="none" strike="noStrike" baseline="0" dirty="0" smtClean="0">
                        <a:solidFill>
                          <a:schemeClr val="tx1"/>
                        </a:solidFill>
                        <a:latin typeface="Times New Roman"/>
                      </a:endParaRPr>
                    </a:p>
                    <a:p>
                      <a:pPr algn="l" fontAlgn="t"/>
                      <a:r>
                        <a:rPr lang="ru-RU" sz="1100" b="0" i="0" u="none" strike="noStrike" baseline="0" dirty="0" smtClean="0">
                          <a:solidFill>
                            <a:schemeClr val="tx1"/>
                          </a:solidFill>
                          <a:latin typeface="Times New Roman"/>
                        </a:rPr>
                        <a:t>- закупка и распространение памяток (листовок) – 2000 шт.</a:t>
                      </a:r>
                    </a:p>
                    <a:p>
                      <a:pPr algn="l" fontAlgn="t"/>
                      <a:endParaRPr lang="ru-RU" sz="1100" b="0" i="0" u="none" strike="noStrike" dirty="0" smtClean="0">
                        <a:solidFill>
                          <a:schemeClr val="tx1"/>
                        </a:solidFill>
                        <a:latin typeface="Times New Roman"/>
                      </a:endParaRPr>
                    </a:p>
                    <a:p>
                      <a:pPr algn="l" fontAlgn="t">
                        <a:buFontTx/>
                        <a:buChar char="-"/>
                      </a:pPr>
                      <a:r>
                        <a:rPr lang="ru-RU" sz="1100" b="0" i="0" u="none" strike="noStrike" dirty="0" smtClean="0">
                          <a:solidFill>
                            <a:schemeClr val="tx1"/>
                          </a:solidFill>
                          <a:latin typeface="Times New Roman"/>
                        </a:rPr>
                        <a:t>закупка автономных дымовых</a:t>
                      </a:r>
                      <a:r>
                        <a:rPr lang="ru-RU" sz="1100" b="0" i="0" u="none" strike="noStrike" baseline="0" dirty="0" smtClean="0">
                          <a:solidFill>
                            <a:schemeClr val="tx1"/>
                          </a:solidFill>
                          <a:latin typeface="Times New Roman"/>
                        </a:rPr>
                        <a:t> датчиков со встроенным </a:t>
                      </a:r>
                      <a:r>
                        <a:rPr lang="ru-RU" sz="1100" b="0" i="0" u="none" strike="noStrike" baseline="0" dirty="0" err="1" smtClean="0">
                          <a:solidFill>
                            <a:schemeClr val="tx1"/>
                          </a:solidFill>
                          <a:latin typeface="Times New Roman"/>
                        </a:rPr>
                        <a:t>извещателем</a:t>
                      </a:r>
                      <a:r>
                        <a:rPr lang="ru-RU" sz="1100" b="0" i="0" u="none" strike="noStrike" baseline="0" dirty="0" smtClean="0">
                          <a:solidFill>
                            <a:schemeClr val="tx1"/>
                          </a:solidFill>
                          <a:latin typeface="Times New Roman"/>
                        </a:rPr>
                        <a:t> – 10 шт.</a:t>
                      </a:r>
                    </a:p>
                    <a:p>
                      <a:pPr algn="l" fontAlgn="t">
                        <a:buFontTx/>
                        <a:buNone/>
                      </a:pPr>
                      <a:endParaRPr lang="ru-RU" sz="1100" b="0" i="0" u="none" strike="noStrike" baseline="0" dirty="0" smtClean="0">
                        <a:solidFill>
                          <a:schemeClr val="tx1"/>
                        </a:solidFill>
                        <a:latin typeface="Times New Roman"/>
                      </a:endParaRPr>
                    </a:p>
                    <a:p>
                      <a:pPr algn="l" fontAlgn="t">
                        <a:buFontTx/>
                        <a:buChar char="-"/>
                      </a:pPr>
                      <a:r>
                        <a:rPr lang="ru-RU" sz="1100" b="0" i="0" u="none" strike="noStrike" baseline="0" dirty="0" smtClean="0">
                          <a:solidFill>
                            <a:schemeClr val="tx1"/>
                          </a:solidFill>
                          <a:latin typeface="Times New Roman"/>
                        </a:rPr>
                        <a:t>закупка противопожарных ранцев для тушения природных пожаров – 3 шт.</a:t>
                      </a:r>
                    </a:p>
                    <a:p>
                      <a:pPr algn="l" fontAlgn="t">
                        <a:buFontTx/>
                        <a:buNone/>
                      </a:pPr>
                      <a:endParaRPr lang="ru-RU" sz="1100" b="0" i="0" u="none" strike="noStrike" baseline="0" dirty="0" smtClean="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34520">
                <a:tc>
                  <a:txBody>
                    <a:bodyPr/>
                    <a:lstStyle/>
                    <a:p>
                      <a:pPr algn="l" fontAlgn="b"/>
                      <a:r>
                        <a:rPr lang="ru-RU" sz="1100" b="0" i="0" u="none" strike="noStrike" dirty="0" smtClean="0">
                          <a:solidFill>
                            <a:srgbClr val="000000"/>
                          </a:solidFill>
                          <a:latin typeface="Times New Roman"/>
                        </a:rPr>
                        <a:t>Муниципальная программа "Организация мероприятий, проводимых в целях эффективного учета и распоряжения муниципальным имуществом,</a:t>
                      </a:r>
                      <a:r>
                        <a:rPr lang="ru-RU" sz="1100" b="0" i="0" u="none" strike="noStrike" baseline="0" dirty="0" smtClean="0">
                          <a:solidFill>
                            <a:srgbClr val="000000"/>
                          </a:solidFill>
                          <a:latin typeface="Times New Roman"/>
                        </a:rPr>
                        <a:t> объектов недвижимого имущества, имеющих признаки бесхозяйного</a:t>
                      </a:r>
                      <a:r>
                        <a:rPr lang="ru-RU" sz="1100" b="0" i="0" u="none" strike="noStrike" dirty="0" smtClean="0">
                          <a:solidFill>
                            <a:srgbClr val="000000"/>
                          </a:solidFill>
                          <a:latin typeface="Times New Roman"/>
                        </a:rPr>
                        <a:t> на территории Пугачевского муниципального района Саратовской области на 2021 год"</a:t>
                      </a:r>
                      <a:endParaRPr lang="ru-RU" sz="1100" b="0" i="0" u="none" strike="noStrike" dirty="0">
                        <a:solidFill>
                          <a:srgbClr val="000000"/>
                        </a:solidFill>
                        <a:latin typeface="Times New Roman"/>
                      </a:endParaRP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690,0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585,5</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84,9</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buFontTx/>
                        <a:buChar char="-"/>
                      </a:pPr>
                      <a:r>
                        <a:rPr lang="ru-RU" sz="1100" b="0" i="0" u="none" strike="noStrike" dirty="0" smtClean="0">
                          <a:solidFill>
                            <a:srgbClr val="000000"/>
                          </a:solidFill>
                          <a:latin typeface="Times New Roman"/>
                        </a:rPr>
                        <a:t>количество выявленных и поставленных на государственный кадастровый учет бесхозяйных объектов недвижимости – 88 шт.</a:t>
                      </a:r>
                      <a:endParaRPr lang="ru-RU" sz="1100" b="0" i="0" u="none" strike="noStrike" baseline="0" dirty="0" smtClean="0">
                        <a:solidFill>
                          <a:srgbClr val="000000"/>
                        </a:solidFill>
                        <a:latin typeface="Times New Roman"/>
                      </a:endParaRPr>
                    </a:p>
                    <a:p>
                      <a:pPr algn="l" fontAlgn="b">
                        <a:buFontTx/>
                        <a:buNone/>
                      </a:pPr>
                      <a:endParaRPr lang="ru-RU" sz="1100" b="0" i="0" u="none" strike="noStrike" baseline="0" dirty="0" smtClean="0">
                        <a:solidFill>
                          <a:srgbClr val="000000"/>
                        </a:solidFill>
                        <a:latin typeface="Times New Roman"/>
                      </a:endParaRPr>
                    </a:p>
                    <a:p>
                      <a:pPr algn="l" fontAlgn="b">
                        <a:buFontTx/>
                        <a:buNone/>
                      </a:pP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628">
                <a:tc>
                  <a:txBody>
                    <a:bodyPr/>
                    <a:lstStyle/>
                    <a:p>
                      <a:pPr algn="l" fontAlgn="b"/>
                      <a:r>
                        <a:rPr lang="ru-RU" sz="1100" b="1" i="0" u="none" strike="noStrike" dirty="0">
                          <a:solidFill>
                            <a:srgbClr val="000000"/>
                          </a:solidFill>
                          <a:latin typeface="Times New Roman"/>
                        </a:rPr>
                        <a:t>Всего</a:t>
                      </a: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1 002 035,4</a:t>
                      </a:r>
                      <a:endParaRPr lang="ru-RU" sz="1100" b="1" i="0" u="none" strike="noStrike" dirty="0">
                        <a:solidFill>
                          <a:srgbClr val="000000"/>
                        </a:solidFill>
                        <a:latin typeface="Times New Roman"/>
                      </a:endParaRP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980 483,9</a:t>
                      </a:r>
                      <a:endParaRPr lang="ru-RU" sz="1100" b="1" i="0" u="none" strike="noStrike" dirty="0">
                        <a:solidFill>
                          <a:srgbClr val="000000"/>
                        </a:solidFill>
                        <a:latin typeface="Times New Roman"/>
                      </a:endParaRP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97,8</a:t>
                      </a:r>
                      <a:endParaRPr lang="ru-RU" sz="1100" b="1" i="0" u="none" strike="noStrike" dirty="0">
                        <a:solidFill>
                          <a:srgbClr val="000000"/>
                        </a:solidFill>
                        <a:latin typeface="Times New Roman"/>
                      </a:endParaRP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dirty="0">
                          <a:solidFill>
                            <a:srgbClr val="000000"/>
                          </a:solidFill>
                          <a:latin typeface="Times New Roman"/>
                        </a:rPr>
                        <a:t> </a:t>
                      </a: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57188" y="285750"/>
            <a:ext cx="8358187" cy="6540252"/>
          </a:xfrm>
          <a:prstGeom prst="rect">
            <a:avLst/>
          </a:prstGeom>
          <a:noFill/>
          <a:ln w="9525">
            <a:noFill/>
            <a:miter lim="800000"/>
            <a:headEnd/>
            <a:tailEnd/>
          </a:ln>
          <a:effectLst/>
        </p:spPr>
        <p:txBody>
          <a:bodyPr wrap="square" anchor="ctr">
            <a:spAutoFit/>
          </a:bodyPr>
          <a:lstStyle/>
          <a:p>
            <a:pPr algn="ctr"/>
            <a:r>
              <a:rPr lang="ru-RU" sz="2500" b="1" dirty="0">
                <a:solidFill>
                  <a:srgbClr val="7030A0"/>
                </a:solidFill>
                <a:latin typeface="Times New Roman" pitchFamily="18" charset="0"/>
                <a:cs typeface="Times New Roman" pitchFamily="18" charset="0"/>
              </a:rPr>
              <a:t>Финансирование социально - значимых проектов Пугачевского муниципального района Саратовской области</a:t>
            </a:r>
          </a:p>
          <a:p>
            <a:pPr algn="ctr"/>
            <a:endParaRPr lang="ru-RU" sz="600" dirty="0"/>
          </a:p>
          <a:p>
            <a:pPr eaLnBrk="0" hangingPunct="0"/>
            <a:r>
              <a:rPr lang="ru-RU" sz="1400" dirty="0">
                <a:latin typeface="Georgia" pitchFamily="18" charset="0"/>
                <a:cs typeface="Times New Roman" pitchFamily="18" charset="0"/>
              </a:rPr>
              <a:t>В 2021 году выполнены обязательства по финансированию следующих </a:t>
            </a:r>
            <a:r>
              <a:rPr lang="ru-RU" sz="1400" dirty="0" err="1">
                <a:latin typeface="Georgia" pitchFamily="18" charset="0"/>
                <a:cs typeface="Times New Roman" pitchFamily="18" charset="0"/>
              </a:rPr>
              <a:t>социально-значимымых</a:t>
            </a:r>
            <a:r>
              <a:rPr lang="ru-RU" sz="1400" dirty="0">
                <a:latin typeface="Georgia" pitchFamily="18" charset="0"/>
                <a:cs typeface="Times New Roman" pitchFamily="18" charset="0"/>
              </a:rPr>
              <a:t> проектов: </a:t>
            </a:r>
          </a:p>
          <a:p>
            <a:pPr eaLnBrk="0" hangingPunct="0"/>
            <a:endParaRPr lang="ru-RU" sz="1400" dirty="0">
              <a:solidFill>
                <a:srgbClr val="FF0000"/>
              </a:solidFill>
              <a:ea typeface="Times New Roman" pitchFamily="18" charset="0"/>
            </a:endParaRPr>
          </a:p>
          <a:p>
            <a:pPr algn="just" eaLnBrk="0" hangingPunct="0">
              <a:buFontTx/>
              <a:buChar char="•"/>
            </a:pPr>
            <a:r>
              <a:rPr lang="ru-RU" sz="1400" dirty="0" smtClean="0">
                <a:latin typeface="Georgia" pitchFamily="18" charset="0"/>
                <a:cs typeface="Times New Roman" pitchFamily="18" charset="0"/>
              </a:rPr>
              <a:t>В рамках </a:t>
            </a:r>
            <a:r>
              <a:rPr lang="ru-RU" sz="1400" dirty="0" smtClean="0">
                <a:latin typeface="Georgia" pitchFamily="18" charset="0"/>
                <a:cs typeface="Times New Roman" pitchFamily="18" charset="0"/>
              </a:rPr>
              <a:t>муниципальной программы «Р</a:t>
            </a:r>
            <a:r>
              <a:rPr lang="ru-RU" sz="1400" dirty="0" smtClean="0">
                <a:latin typeface="Georgia" pitchFamily="18" charset="0"/>
                <a:cs typeface="Times New Roman" pitchFamily="18" charset="0"/>
              </a:rPr>
              <a:t>азвитие </a:t>
            </a:r>
            <a:r>
              <a:rPr lang="ru-RU" sz="1400" dirty="0" smtClean="0">
                <a:latin typeface="Georgia" pitchFamily="18" charset="0"/>
                <a:cs typeface="Times New Roman" pitchFamily="18" charset="0"/>
              </a:rPr>
              <a:t>транспортной системы, обеспечение безопасности дорожного движения Пугачевского муниципального района Саратовской области на 2022-2024 годы " </a:t>
            </a:r>
            <a:r>
              <a:rPr lang="ru-RU" sz="1400" dirty="0" smtClean="0">
                <a:latin typeface="Georgia" pitchFamily="18" charset="0"/>
                <a:cs typeface="Times New Roman" pitchFamily="18" charset="0"/>
              </a:rPr>
              <a:t>был произведен  капитальный </a:t>
            </a:r>
            <a:r>
              <a:rPr lang="ru-RU" sz="1400" dirty="0" smtClean="0">
                <a:latin typeface="Times New Roman" pitchFamily="18" charset="0"/>
                <a:cs typeface="Times New Roman" pitchFamily="18" charset="0"/>
              </a:rPr>
              <a:t>ремонт </a:t>
            </a:r>
            <a:r>
              <a:rPr lang="ru-RU" sz="1400" dirty="0" smtClean="0">
                <a:latin typeface="Times New Roman" pitchFamily="18" charset="0"/>
                <a:cs typeface="Times New Roman" pitchFamily="18" charset="0"/>
              </a:rPr>
              <a:t>центральной части </a:t>
            </a:r>
            <a:r>
              <a:rPr lang="ru-RU" sz="1400" dirty="0" smtClean="0">
                <a:latin typeface="Times New Roman" pitchFamily="18" charset="0"/>
                <a:cs typeface="Times New Roman" pitchFamily="18" charset="0"/>
              </a:rPr>
              <a:t>автомобильной дороги по Революционному проспекту </a:t>
            </a:r>
            <a:r>
              <a:rPr lang="ru-RU" sz="1400" dirty="0" smtClean="0">
                <a:latin typeface="Times New Roman" pitchFamily="18" charset="0"/>
                <a:cs typeface="Times New Roman" pitchFamily="18" charset="0"/>
              </a:rPr>
              <a:t>— от ул.М.Горького до </a:t>
            </a:r>
            <a:r>
              <a:rPr lang="ru-RU" sz="1400" dirty="0" smtClean="0">
                <a:latin typeface="Times New Roman" pitchFamily="18" charset="0"/>
                <a:cs typeface="Times New Roman" pitchFamily="18" charset="0"/>
              </a:rPr>
              <a:t>ул.Интернациональная. Стоимость </a:t>
            </a:r>
            <a:r>
              <a:rPr lang="ru-RU" sz="1400" dirty="0" smtClean="0">
                <a:latin typeface="Times New Roman" pitchFamily="18" charset="0"/>
                <a:cs typeface="Times New Roman" pitchFamily="18" charset="0"/>
              </a:rPr>
              <a:t>работ в </a:t>
            </a:r>
            <a:r>
              <a:rPr lang="ru-RU" sz="1400" dirty="0" smtClean="0">
                <a:latin typeface="Times New Roman" pitchFamily="18" charset="0"/>
                <a:cs typeface="Times New Roman" pitchFamily="18" charset="0"/>
              </a:rPr>
              <a:t>2021 </a:t>
            </a:r>
            <a:r>
              <a:rPr lang="ru-RU" sz="1400" dirty="0" smtClean="0">
                <a:latin typeface="Times New Roman" pitchFamily="18" charset="0"/>
                <a:cs typeface="Times New Roman" pitchFamily="18" charset="0"/>
              </a:rPr>
              <a:t>году </a:t>
            </a:r>
            <a:r>
              <a:rPr lang="ru-RU" sz="1400" dirty="0" smtClean="0">
                <a:latin typeface="Times New Roman" pitchFamily="18" charset="0"/>
                <a:cs typeface="Times New Roman" pitchFamily="18" charset="0"/>
              </a:rPr>
              <a:t>составила 44 902,5 тыс.руб.</a:t>
            </a:r>
            <a:endParaRPr lang="ru-RU" sz="1400" dirty="0">
              <a:latin typeface="Times New Roman" pitchFamily="18" charset="0"/>
              <a:cs typeface="Times New Roman" pitchFamily="18" charset="0"/>
            </a:endParaRPr>
          </a:p>
          <a:p>
            <a:pPr algn="just" eaLnBrk="0" hangingPunct="0">
              <a:buFontTx/>
              <a:buChar char="-"/>
            </a:pPr>
            <a:endParaRPr lang="ru-RU" sz="1400" dirty="0">
              <a:solidFill>
                <a:srgbClr val="FF0000"/>
              </a:solidFill>
              <a:latin typeface="Georgia" pitchFamily="18" charset="0"/>
              <a:cs typeface="Times New Roman" pitchFamily="18" charset="0"/>
            </a:endParaRPr>
          </a:p>
          <a:p>
            <a:pPr algn="just" eaLnBrk="0" hangingPunct="0">
              <a:buFontTx/>
              <a:buChar char="•"/>
            </a:pPr>
            <a:r>
              <a:rPr lang="ru-RU" sz="1400" dirty="0">
                <a:latin typeface="Times New Roman" pitchFamily="18" charset="0"/>
                <a:cs typeface="Times New Roman" pitchFamily="18" charset="0"/>
              </a:rPr>
              <a:t>В ходе реализации муниципальной программы «Развитие сети спортивных сооружений в Пугачевском муниципальном районе на 2021 год»  произведено строительство физкультурно-оздоровительного комплекса открытого типа и устройство подхода к нему на общую </a:t>
            </a:r>
            <a:r>
              <a:rPr lang="ru-RU" sz="1400" dirty="0" smtClean="0">
                <a:latin typeface="Times New Roman" pitchFamily="18" charset="0"/>
                <a:cs typeface="Times New Roman" pitchFamily="18" charset="0"/>
              </a:rPr>
              <a:t>сумму </a:t>
            </a:r>
            <a:r>
              <a:rPr lang="ru-RU" sz="1400" dirty="0">
                <a:latin typeface="Times New Roman" pitchFamily="18" charset="0"/>
                <a:cs typeface="Times New Roman" pitchFamily="18" charset="0"/>
              </a:rPr>
              <a:t>8 200,0 тыс. рублей. Данное мероприятие </a:t>
            </a:r>
            <a:r>
              <a:rPr lang="ru-RU" sz="1400" dirty="0" smtClean="0">
                <a:latin typeface="Times New Roman" pitchFamily="18" charset="0"/>
                <a:cs typeface="Times New Roman" pitchFamily="18" charset="0"/>
              </a:rPr>
              <a:t>позволило </a:t>
            </a:r>
            <a:r>
              <a:rPr lang="ru-RU" sz="1400" dirty="0">
                <a:latin typeface="Times New Roman" pitchFamily="18" charset="0"/>
                <a:cs typeface="Times New Roman" pitchFamily="18" charset="0"/>
              </a:rPr>
              <a:t>увеличить число жителей, занимающихся физической культурой и спортом и ведущих здоровый образ жизни</a:t>
            </a:r>
            <a:r>
              <a:rPr lang="ru-RU" sz="1400" dirty="0" smtClean="0">
                <a:latin typeface="Times New Roman" pitchFamily="18" charset="0"/>
                <a:cs typeface="Times New Roman" pitchFamily="18" charset="0"/>
              </a:rPr>
              <a:t>.</a:t>
            </a:r>
          </a:p>
          <a:p>
            <a:pPr algn="just" eaLnBrk="0" hangingPunct="0"/>
            <a:endParaRPr lang="ru-RU" sz="1400" dirty="0">
              <a:solidFill>
                <a:srgbClr val="FF0000"/>
              </a:solidFill>
              <a:cs typeface="Times New Roman" pitchFamily="18" charset="0"/>
            </a:endParaRPr>
          </a:p>
          <a:p>
            <a:pPr algn="just" eaLnBrk="0" hangingPunct="0">
              <a:buFontTx/>
              <a:buChar char="•"/>
            </a:pPr>
            <a:r>
              <a:rPr lang="ru-RU" sz="1400" dirty="0">
                <a:latin typeface="Times New Roman" pitchFamily="18" charset="0"/>
                <a:cs typeface="Times New Roman" pitchFamily="18" charset="0"/>
              </a:rPr>
              <a:t>В рамках реализации федерального проекта «Современная школа» национального проекта «Образование» в </a:t>
            </a:r>
            <a:r>
              <a:rPr lang="ru-RU" sz="1400" dirty="0" smtClean="0">
                <a:latin typeface="Times New Roman" pitchFamily="18" charset="0"/>
                <a:cs typeface="Times New Roman" pitchFamily="18" charset="0"/>
              </a:rPr>
              <a:t>2021 </a:t>
            </a:r>
            <a:r>
              <a:rPr lang="ru-RU" sz="1400" dirty="0">
                <a:latin typeface="Times New Roman" pitchFamily="18" charset="0"/>
                <a:cs typeface="Times New Roman" pitchFamily="18" charset="0"/>
              </a:rPr>
              <a:t>году </a:t>
            </a:r>
            <a:r>
              <a:rPr lang="ru-RU" sz="1400" dirty="0" smtClean="0">
                <a:latin typeface="Times New Roman" pitchFamily="18" charset="0"/>
                <a:cs typeface="Times New Roman" pitchFamily="18" charset="0"/>
              </a:rPr>
              <a:t>в </a:t>
            </a:r>
            <a:r>
              <a:rPr lang="ru-RU" sz="1400" dirty="0">
                <a:latin typeface="Times New Roman" pitchFamily="18" charset="0"/>
                <a:cs typeface="Times New Roman" pitchFamily="18" charset="0"/>
              </a:rPr>
              <a:t>2 городских школах Пугачевского муниципального района: МОУ «СОШ №1 г. Пугачева имени Т.Г. </a:t>
            </a:r>
            <a:r>
              <a:rPr lang="ru-RU" sz="1400" dirty="0" err="1">
                <a:latin typeface="Times New Roman" pitchFamily="18" charset="0"/>
                <a:cs typeface="Times New Roman" pitchFamily="18" charset="0"/>
              </a:rPr>
              <a:t>Мазура</a:t>
            </a:r>
            <a:r>
              <a:rPr lang="ru-RU" sz="1400" dirty="0">
                <a:latin typeface="Times New Roman" pitchFamily="18" charset="0"/>
                <a:cs typeface="Times New Roman" pitchFamily="18" charset="0"/>
              </a:rPr>
              <a:t>» и МОУ «СОШ № 14 г. Пугачева имени П. А. Столыпина»  </a:t>
            </a:r>
            <a:r>
              <a:rPr lang="ru-RU" sz="1400" dirty="0" smtClean="0">
                <a:latin typeface="Times New Roman" pitchFamily="18" charset="0"/>
                <a:cs typeface="Times New Roman" pitchFamily="18" charset="0"/>
              </a:rPr>
              <a:t>открылись Центры </a:t>
            </a:r>
            <a:r>
              <a:rPr lang="ru-RU" sz="1400" dirty="0">
                <a:latin typeface="Times New Roman" pitchFamily="18" charset="0"/>
                <a:cs typeface="Times New Roman" pitchFamily="18" charset="0"/>
              </a:rPr>
              <a:t>образования  </a:t>
            </a:r>
            <a:r>
              <a:rPr lang="ru-RU" sz="1400" dirty="0" smtClean="0">
                <a:latin typeface="Times New Roman" pitchFamily="18" charset="0"/>
                <a:cs typeface="Times New Roman" pitchFamily="18" charset="0"/>
              </a:rPr>
              <a:t>естественно- научной </a:t>
            </a:r>
            <a:r>
              <a:rPr lang="ru-RU" sz="1400" dirty="0">
                <a:latin typeface="Times New Roman" pitchFamily="18" charset="0"/>
                <a:cs typeface="Times New Roman" pitchFamily="18" charset="0"/>
              </a:rPr>
              <a:t>и технологической направленностей «Точка роста» на базе которых будут реализованы  программы дополнительного образования естественно — научной и технической направленности, а также созданы условия для практической отработки учебного материала по учебным предметам «Физика», «Химия», «Биология</a:t>
            </a:r>
            <a:r>
              <a:rPr lang="ru-RU" sz="1400" dirty="0" smtClean="0">
                <a:latin typeface="Times New Roman" pitchFamily="18" charset="0"/>
                <a:cs typeface="Times New Roman" pitchFamily="18" charset="0"/>
              </a:rPr>
              <a:t>». На </a:t>
            </a:r>
            <a:r>
              <a:rPr lang="ru-RU" sz="1400" dirty="0">
                <a:latin typeface="Times New Roman" pitchFamily="18" charset="0"/>
                <a:cs typeface="Times New Roman" pitchFamily="18" charset="0"/>
              </a:rPr>
              <a:t>мероприятия по обеспечению функционирования данных центров в </a:t>
            </a:r>
            <a:r>
              <a:rPr lang="ru-RU" sz="1400" dirty="0" smtClean="0">
                <a:latin typeface="Times New Roman" pitchFamily="18" charset="0"/>
                <a:cs typeface="Times New Roman" pitchFamily="18" charset="0"/>
              </a:rPr>
              <a:t>2021 </a:t>
            </a:r>
            <a:r>
              <a:rPr lang="ru-RU" sz="1400" dirty="0">
                <a:latin typeface="Times New Roman" pitchFamily="18" charset="0"/>
                <a:cs typeface="Times New Roman" pitchFamily="18" charset="0"/>
              </a:rPr>
              <a:t>году направлено </a:t>
            </a:r>
            <a:r>
              <a:rPr lang="ru-RU" sz="1400" dirty="0" smtClean="0">
                <a:latin typeface="Times New Roman" pitchFamily="18" charset="0"/>
                <a:cs typeface="Times New Roman" pitchFamily="18" charset="0"/>
              </a:rPr>
              <a:t>4 302,4 тыс</a:t>
            </a:r>
            <a:r>
              <a:rPr lang="ru-RU" sz="1400" dirty="0">
                <a:latin typeface="Times New Roman" pitchFamily="18" charset="0"/>
                <a:cs typeface="Times New Roman" pitchFamily="18" charset="0"/>
              </a:rPr>
              <a:t>. рублей.</a:t>
            </a:r>
          </a:p>
          <a:p>
            <a:pPr algn="just" eaLnBrk="0" hangingPunct="0">
              <a:buFontTx/>
              <a:buChar char="•"/>
            </a:pPr>
            <a:endParaRPr lang="ru-RU" sz="1600" dirty="0">
              <a:solidFill>
                <a:srgbClr val="000000"/>
              </a:solidFill>
              <a:latin typeface="Georgia"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ChangeArrowheads="1"/>
          </p:cNvSpPr>
          <p:nvPr/>
        </p:nvSpPr>
        <p:spPr bwMode="auto">
          <a:xfrm>
            <a:off x="500063" y="357188"/>
            <a:ext cx="8286750" cy="5448300"/>
          </a:xfrm>
          <a:prstGeom prst="rect">
            <a:avLst/>
          </a:prstGeom>
          <a:noFill/>
          <a:ln w="9525">
            <a:noFill/>
            <a:miter lim="800000"/>
            <a:headEnd/>
            <a:tailEnd/>
          </a:ln>
        </p:spPr>
        <p:txBody>
          <a:bodyPr anchor="ctr">
            <a:spAutoFit/>
          </a:bodyPr>
          <a:lstStyle/>
          <a:p>
            <a:pPr algn="ctr"/>
            <a:r>
              <a:rPr lang="ru-RU" sz="2400" b="1">
                <a:solidFill>
                  <a:srgbClr val="0070C0"/>
                </a:solidFill>
                <a:latin typeface="Bookman Old Style" pitchFamily="18" charset="0"/>
                <a:cs typeface="Times New Roman" pitchFamily="18" charset="0"/>
              </a:rPr>
              <a:t>Объем и динамика муниципального</a:t>
            </a:r>
            <a:endParaRPr lang="ru-RU" sz="600" b="1">
              <a:latin typeface="Bookman Old Style" pitchFamily="18" charset="0"/>
            </a:endParaRPr>
          </a:p>
          <a:p>
            <a:pPr algn="ctr" eaLnBrk="0" hangingPunct="0"/>
            <a:r>
              <a:rPr lang="ru-RU" sz="2400" b="1">
                <a:solidFill>
                  <a:srgbClr val="0070C0"/>
                </a:solidFill>
                <a:latin typeface="Bookman Old Style" pitchFamily="18" charset="0"/>
                <a:cs typeface="Times New Roman" pitchFamily="18" charset="0"/>
              </a:rPr>
              <a:t>долга района</a:t>
            </a:r>
          </a:p>
          <a:p>
            <a:pPr algn="ctr" eaLnBrk="0" hangingPunct="0"/>
            <a:endParaRPr lang="ru-RU" sz="2400" b="1">
              <a:solidFill>
                <a:srgbClr val="0070C0"/>
              </a:solidFill>
              <a:latin typeface="Bookman Old Style" pitchFamily="18" charset="0"/>
              <a:cs typeface="Times New Roman" pitchFamily="18" charset="0"/>
            </a:endParaRPr>
          </a:p>
          <a:p>
            <a:pPr eaLnBrk="0" hangingPunct="0"/>
            <a:endParaRPr lang="ru-RU" sz="600"/>
          </a:p>
          <a:p>
            <a:pPr algn="just" eaLnBrk="0" hangingPunct="0"/>
            <a:r>
              <a:rPr lang="ru-RU" b="1">
                <a:solidFill>
                  <a:srgbClr val="000000"/>
                </a:solidFill>
                <a:latin typeface="Times New Roman" pitchFamily="18" charset="0"/>
                <a:cs typeface="Times New Roman" pitchFamily="18" charset="0"/>
              </a:rPr>
              <a:t>Муниципальный долг</a:t>
            </a:r>
            <a:r>
              <a:rPr lang="en-US">
                <a:solidFill>
                  <a:srgbClr val="000000"/>
                </a:solidFill>
                <a:latin typeface="Times New Roman" pitchFamily="18" charset="0"/>
                <a:cs typeface="Times New Roman" pitchFamily="18" charset="0"/>
              </a:rPr>
              <a:t> </a:t>
            </a:r>
            <a:r>
              <a:rPr lang="ru-RU">
                <a:solidFill>
                  <a:srgbClr val="000000"/>
                </a:solidFill>
                <a:latin typeface="Times New Roman" pitchFamily="18" charset="0"/>
                <a:cs typeface="Times New Roman" pitchFamily="18" charset="0"/>
              </a:rPr>
              <a:t>—</a:t>
            </a:r>
            <a:r>
              <a:rPr lang="en-US">
                <a:solidFill>
                  <a:srgbClr val="000000"/>
                </a:solidFill>
                <a:latin typeface="Times New Roman" pitchFamily="18" charset="0"/>
                <a:cs typeface="Times New Roman" pitchFamily="18" charset="0"/>
              </a:rPr>
              <a:t> </a:t>
            </a:r>
            <a:r>
              <a:rPr lang="ru-RU">
                <a:latin typeface="Times New Roman" pitchFamily="18" charset="0"/>
                <a:cs typeface="Times New Roman" pitchFamily="18" charset="0"/>
              </a:rPr>
              <a:t>обязательства, возникающие из муниципальных заимствований, гарантий по обязательствам третьих лиц, другие обязательства в соответствии с видами долговых обязательств, установленными Бюджетным Кодексом РФ, принятые на себя муниципальным образованием.</a:t>
            </a:r>
            <a:endParaRPr lang="ru-RU"/>
          </a:p>
          <a:p>
            <a:pPr algn="just" eaLnBrk="0" hangingPunct="0"/>
            <a:r>
              <a:rPr lang="ru-RU">
                <a:latin typeface="Times New Roman" pitchFamily="18" charset="0"/>
                <a:cs typeface="Times New Roman" pitchFamily="18" charset="0"/>
              </a:rPr>
              <a:t/>
            </a:r>
            <a:br>
              <a:rPr lang="ru-RU">
                <a:latin typeface="Times New Roman" pitchFamily="18" charset="0"/>
                <a:cs typeface="Times New Roman" pitchFamily="18" charset="0"/>
              </a:rPr>
            </a:br>
            <a:r>
              <a:rPr lang="ru-RU" b="1">
                <a:solidFill>
                  <a:srgbClr val="000000"/>
                </a:solidFill>
                <a:latin typeface="Times New Roman" pitchFamily="18" charset="0"/>
                <a:cs typeface="Times New Roman" pitchFamily="18" charset="0"/>
              </a:rPr>
              <a:t>Предельный объем долга муниципального образования (муниципального долга)</a:t>
            </a:r>
            <a:r>
              <a:rPr lang="en-US">
                <a:solidFill>
                  <a:srgbClr val="000000"/>
                </a:solidFill>
                <a:latin typeface="Times New Roman" pitchFamily="18" charset="0"/>
                <a:cs typeface="Times New Roman" pitchFamily="18" charset="0"/>
              </a:rPr>
              <a:t> </a:t>
            </a:r>
            <a:r>
              <a:rPr lang="ru-RU">
                <a:solidFill>
                  <a:srgbClr val="000000"/>
                </a:solidFill>
                <a:latin typeface="Times New Roman" pitchFamily="18" charset="0"/>
                <a:cs typeface="Times New Roman" pitchFamily="18" charset="0"/>
              </a:rPr>
              <a:t>— это объем муниципального долга, который не может быть превышен при исполнении соответствующего бюджета, который не должен превышать утвержденный общий годовой объем доходов бюджета муниципального образования без учета утвержденного объема безвозмездных поступлений.</a:t>
            </a:r>
            <a:r>
              <a:rPr lang="ru-RU">
                <a:latin typeface="Times New Roman" pitchFamily="18" charset="0"/>
                <a:cs typeface="Times New Roman" pitchFamily="18" charset="0"/>
              </a:rPr>
              <a:t/>
            </a:r>
            <a:br>
              <a:rPr lang="ru-RU">
                <a:latin typeface="Times New Roman" pitchFamily="18" charset="0"/>
                <a:cs typeface="Times New Roman" pitchFamily="18" charset="0"/>
              </a:rPr>
            </a:br>
            <a:r>
              <a:rPr lang="ru-RU">
                <a:latin typeface="Times New Roman" pitchFamily="18" charset="0"/>
                <a:cs typeface="Times New Roman" pitchFamily="18" charset="0"/>
              </a:rPr>
              <a:t/>
            </a:r>
            <a:br>
              <a:rPr lang="ru-RU">
                <a:latin typeface="Times New Roman" pitchFamily="18" charset="0"/>
                <a:cs typeface="Times New Roman" pitchFamily="18" charset="0"/>
              </a:rPr>
            </a:br>
            <a:endParaRPr lang="ru-RU"/>
          </a:p>
          <a:p>
            <a:pPr algn="just" eaLnBrk="0" hangingPunct="0"/>
            <a:r>
              <a:rPr lang="ru-RU">
                <a:latin typeface="Times New Roman" pitchFamily="18" charset="0"/>
                <a:cs typeface="Times New Roman" pitchFamily="18" charset="0"/>
              </a:rPr>
              <a:t>Объем и динамика муниципального долга района за 2020-2024 годы, предельный объем муниципального долга и расходы на его обслуживание представлены в таблицах.</a:t>
            </a:r>
            <a:endParaRPr lang="ru-RU"/>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71500" y="1071563"/>
          <a:ext cx="8143875" cy="3281680"/>
        </p:xfrm>
        <a:graphic>
          <a:graphicData uri="http://schemas.openxmlformats.org/drawingml/2006/table">
            <a:tbl>
              <a:tblPr/>
              <a:tblGrid>
                <a:gridCol w="2327275"/>
                <a:gridCol w="1163638"/>
                <a:gridCol w="1162050"/>
                <a:gridCol w="1163637"/>
                <a:gridCol w="1163638"/>
                <a:gridCol w="1163637"/>
              </a:tblGrid>
              <a:tr h="357188">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dirty="0" err="1" smtClean="0">
                          <a:ln>
                            <a:noFill/>
                          </a:ln>
                          <a:solidFill>
                            <a:schemeClr val="tx1"/>
                          </a:solidFill>
                          <a:effectLst/>
                          <a:latin typeface="Times New Roman" pitchFamily="18" charset="0"/>
                          <a:cs typeface="Times New Roman" pitchFamily="18" charset="0"/>
                        </a:rPr>
                        <a:t>Наименование</a:t>
                      </a:r>
                      <a:endParaRPr kumimoji="0" lang="ru-RU" sz="1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На 01.01.20</a:t>
                      </a: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21</a:t>
                      </a: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г.</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На 01.01.202</a:t>
                      </a: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2</a:t>
                      </a: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г.</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На 01.01.202</a:t>
                      </a: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3</a:t>
                      </a: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г.</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На 01.01.2024г.</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На 01.01.2025г.</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402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Муниципальный долг района</a:t>
                      </a: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 всего</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56 999,5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26 999,5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0,0</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621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1" u="none" strike="noStrike" cap="none" normalizeH="0" baseline="0" smtClean="0">
                          <a:ln>
                            <a:noFill/>
                          </a:ln>
                          <a:solidFill>
                            <a:schemeClr val="tx1"/>
                          </a:solidFill>
                          <a:effectLst/>
                          <a:latin typeface="Times New Roman" pitchFamily="18" charset="0"/>
                          <a:cs typeface="Times New Roman" pitchFamily="18" charset="0"/>
                        </a:rPr>
                        <a:t>в том числе:</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Кредиты, привлеченные местным бюджетом от банков и иных кредитных организаций</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Бюджетные ссуды, полученные местным бюджетом от бюджетов других уровней</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56 999,5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26 999,5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0,0</a:t>
                      </a:r>
                    </a:p>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10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Верхний предел муниципального внутреннего долга района</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56 999,5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26 999,5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0,0</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0,0</a:t>
                      </a:r>
                    </a:p>
                    <a:p>
                      <a:pPr marL="0" marR="0" lvl="0" indent="0" algn="ctr" defTabSz="914400" rtl="0" eaLnBrk="1" fontAlgn="base" latinLnBrk="0" hangingPunct="1">
                        <a:lnSpc>
                          <a:spcPct val="115000"/>
                        </a:lnSpc>
                        <a:spcBef>
                          <a:spcPct val="0"/>
                        </a:spcBef>
                        <a:spcAft>
                          <a:spcPts val="1000"/>
                        </a:spcAft>
                        <a:buClrTx/>
                        <a:buSzTx/>
                        <a:buFontTx/>
                        <a:buNone/>
                        <a:tabLst/>
                      </a:pP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3" name="Таблица 2"/>
          <p:cNvGraphicFramePr>
            <a:graphicFrameLocks noGrp="1"/>
          </p:cNvGraphicFramePr>
          <p:nvPr/>
        </p:nvGraphicFramePr>
        <p:xfrm>
          <a:off x="571500" y="5286375"/>
          <a:ext cx="8143875" cy="1214438"/>
        </p:xfrm>
        <a:graphic>
          <a:graphicData uri="http://schemas.openxmlformats.org/drawingml/2006/table">
            <a:tbl>
              <a:tblPr/>
              <a:tblGrid>
                <a:gridCol w="2247900"/>
                <a:gridCol w="1122363"/>
                <a:gridCol w="1193800"/>
                <a:gridCol w="1193800"/>
                <a:gridCol w="1192212"/>
                <a:gridCol w="1193800"/>
              </a:tblGrid>
              <a:tr h="25876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dirty="0" err="1" smtClean="0">
                          <a:ln>
                            <a:noFill/>
                          </a:ln>
                          <a:solidFill>
                            <a:schemeClr val="tx1"/>
                          </a:solidFill>
                          <a:effectLst/>
                          <a:latin typeface="Times New Roman" pitchFamily="18" charset="0"/>
                          <a:cs typeface="Times New Roman" pitchFamily="18" charset="0"/>
                        </a:rPr>
                        <a:t>Наименование</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20</a:t>
                      </a: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20 </a:t>
                      </a: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год</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20</a:t>
                      </a: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21 </a:t>
                      </a: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год</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20</a:t>
                      </a: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22</a:t>
                      </a: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 год</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2023 год</a:t>
                      </a: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2024 год</a:t>
                      </a: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556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Расходы на обслуживание муниципального долга</a:t>
                      </a: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68,1</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36,3</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80,0</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50,0</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50,0</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5857" marR="658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6940" name="Rectangle 1"/>
          <p:cNvSpPr>
            <a:spLocks noChangeArrowheads="1"/>
          </p:cNvSpPr>
          <p:nvPr/>
        </p:nvSpPr>
        <p:spPr bwMode="auto">
          <a:xfrm>
            <a:off x="285750" y="285750"/>
            <a:ext cx="8501063" cy="5000625"/>
          </a:xfrm>
          <a:prstGeom prst="rect">
            <a:avLst/>
          </a:prstGeom>
          <a:noFill/>
          <a:ln w="9525">
            <a:noFill/>
            <a:miter lim="800000"/>
            <a:headEnd/>
            <a:tailEnd/>
          </a:ln>
        </p:spPr>
        <p:txBody>
          <a:bodyPr anchor="ctr">
            <a:spAutoFit/>
          </a:bodyPr>
          <a:lstStyle/>
          <a:p>
            <a:pPr algn="r"/>
            <a:r>
              <a:rPr lang="en-US" sz="1600">
                <a:latin typeface="Times New Roman" pitchFamily="18" charset="0"/>
                <a:cs typeface="Times New Roman" pitchFamily="18" charset="0"/>
              </a:rPr>
              <a:t>Таблица 5</a:t>
            </a:r>
            <a:endParaRPr lang="ru-RU" sz="1600">
              <a:latin typeface="Times New Roman" pitchFamily="18" charset="0"/>
              <a:cs typeface="Times New Roman" pitchFamily="18" charset="0"/>
            </a:endParaRPr>
          </a:p>
          <a:p>
            <a:pPr algn="r"/>
            <a:endParaRPr lang="ru-RU" sz="600"/>
          </a:p>
          <a:p>
            <a:pPr algn="r" eaLnBrk="0" hangingPunct="0"/>
            <a:r>
              <a:rPr lang="en-US" sz="1200">
                <a:latin typeface="Times New Roman" pitchFamily="18" charset="0"/>
                <a:cs typeface="Times New Roman" pitchFamily="18" charset="0"/>
              </a:rPr>
              <a:t>тыс. руб.</a:t>
            </a:r>
            <a:endParaRPr lang="ru-RU" sz="1200">
              <a:latin typeface="Times New Roman" pitchFamily="18" charset="0"/>
              <a:cs typeface="Times New Roman" pitchFamily="18" charset="0"/>
            </a:endParaRPr>
          </a:p>
          <a:p>
            <a:pPr algn="r" eaLnBrk="0" hangingPunct="0"/>
            <a:endParaRPr lang="ru-RU" sz="1400">
              <a:latin typeface="Times New Roman" pitchFamily="18" charset="0"/>
              <a:cs typeface="Times New Roman" pitchFamily="18" charset="0"/>
            </a:endParaRPr>
          </a:p>
          <a:p>
            <a:pPr algn="r" eaLnBrk="0" hangingPunct="0"/>
            <a:endParaRPr lang="ru-RU" sz="1200">
              <a:latin typeface="Times New Roman" pitchFamily="18" charset="0"/>
              <a:cs typeface="Times New Roman" pitchFamily="18" charset="0"/>
            </a:endParaRPr>
          </a:p>
          <a:p>
            <a:pPr algn="r" eaLnBrk="0" hangingPunct="0"/>
            <a:endParaRPr lang="ru-RU" sz="1200">
              <a:latin typeface="Times New Roman" pitchFamily="18" charset="0"/>
              <a:cs typeface="Times New Roman" pitchFamily="18" charset="0"/>
            </a:endParaRPr>
          </a:p>
          <a:p>
            <a:pPr algn="r" eaLnBrk="0" hangingPunct="0"/>
            <a:endParaRPr lang="ru-RU" sz="1200">
              <a:latin typeface="Times New Roman" pitchFamily="18" charset="0"/>
              <a:cs typeface="Times New Roman" pitchFamily="18" charset="0"/>
            </a:endParaRPr>
          </a:p>
          <a:p>
            <a:pPr algn="r" eaLnBrk="0" hangingPunct="0"/>
            <a:endParaRPr lang="ru-RU" sz="1200">
              <a:latin typeface="Times New Roman" pitchFamily="18" charset="0"/>
              <a:cs typeface="Times New Roman" pitchFamily="18" charset="0"/>
            </a:endParaRPr>
          </a:p>
          <a:p>
            <a:pPr algn="r" eaLnBrk="0" hangingPunct="0"/>
            <a:endParaRPr lang="ru-RU" sz="1200">
              <a:latin typeface="Times New Roman" pitchFamily="18" charset="0"/>
              <a:cs typeface="Times New Roman" pitchFamily="18" charset="0"/>
            </a:endParaRPr>
          </a:p>
          <a:p>
            <a:pPr algn="r" eaLnBrk="0" hangingPunct="0"/>
            <a:endParaRPr lang="ru-RU" sz="1200">
              <a:latin typeface="Times New Roman" pitchFamily="18" charset="0"/>
              <a:cs typeface="Times New Roman" pitchFamily="18" charset="0"/>
            </a:endParaRPr>
          </a:p>
          <a:p>
            <a:pPr algn="r" eaLnBrk="0" hangingPunct="0"/>
            <a:endParaRPr lang="ru-RU" sz="1400">
              <a:latin typeface="Times New Roman" pitchFamily="18" charset="0"/>
              <a:cs typeface="Times New Roman" pitchFamily="18" charset="0"/>
            </a:endParaRPr>
          </a:p>
          <a:p>
            <a:pPr algn="r" eaLnBrk="0" hangingPunct="0"/>
            <a:endParaRPr lang="ru-RU" sz="1400">
              <a:latin typeface="Times New Roman" pitchFamily="18" charset="0"/>
              <a:cs typeface="Times New Roman" pitchFamily="18" charset="0"/>
            </a:endParaRPr>
          </a:p>
          <a:p>
            <a:pPr algn="ctr" eaLnBrk="0" hangingPunct="0"/>
            <a:endParaRPr lang="ru-RU" sz="1400">
              <a:latin typeface="Times New Roman" pitchFamily="18" charset="0"/>
              <a:cs typeface="Times New Roman" pitchFamily="18" charset="0"/>
            </a:endParaRPr>
          </a:p>
          <a:p>
            <a:pPr algn="r" eaLnBrk="0" hangingPunct="0"/>
            <a:endParaRPr lang="ru-RU" sz="1400">
              <a:latin typeface="Times New Roman" pitchFamily="18" charset="0"/>
              <a:cs typeface="Times New Roman" pitchFamily="18" charset="0"/>
            </a:endParaRPr>
          </a:p>
          <a:p>
            <a:pPr algn="r" eaLnBrk="0" hangingPunct="0"/>
            <a:endParaRPr lang="ru-RU" sz="1400">
              <a:latin typeface="Times New Roman" pitchFamily="18" charset="0"/>
              <a:cs typeface="Times New Roman" pitchFamily="18" charset="0"/>
            </a:endParaRPr>
          </a:p>
          <a:p>
            <a:pPr algn="r" eaLnBrk="0" hangingPunct="0"/>
            <a:endParaRPr lang="ru-RU" sz="1600">
              <a:latin typeface="Times New Roman" pitchFamily="18" charset="0"/>
              <a:cs typeface="Times New Roman" pitchFamily="18" charset="0"/>
            </a:endParaRPr>
          </a:p>
          <a:p>
            <a:pPr algn="r" eaLnBrk="0" hangingPunct="0"/>
            <a:endParaRPr lang="ru-RU" sz="1600">
              <a:latin typeface="Times New Roman" pitchFamily="18" charset="0"/>
              <a:cs typeface="Times New Roman" pitchFamily="18" charset="0"/>
            </a:endParaRPr>
          </a:p>
          <a:p>
            <a:pPr algn="r" eaLnBrk="0" hangingPunct="0"/>
            <a:endParaRPr lang="ru-RU" sz="1600">
              <a:latin typeface="Times New Roman" pitchFamily="18" charset="0"/>
              <a:cs typeface="Times New Roman" pitchFamily="18" charset="0"/>
            </a:endParaRPr>
          </a:p>
          <a:p>
            <a:pPr algn="r" eaLnBrk="0" hangingPunct="0"/>
            <a:endParaRPr lang="ru-RU" sz="1600">
              <a:latin typeface="Times New Roman" pitchFamily="18" charset="0"/>
              <a:cs typeface="Times New Roman" pitchFamily="18" charset="0"/>
            </a:endParaRPr>
          </a:p>
          <a:p>
            <a:pPr algn="r" eaLnBrk="0" hangingPunct="0"/>
            <a:endParaRPr lang="ru-RU" sz="1600">
              <a:latin typeface="Times New Roman" pitchFamily="18" charset="0"/>
              <a:cs typeface="Times New Roman" pitchFamily="18" charset="0"/>
            </a:endParaRPr>
          </a:p>
          <a:p>
            <a:pPr algn="r" eaLnBrk="0" hangingPunct="0"/>
            <a:endParaRPr lang="ru-RU" sz="1600">
              <a:latin typeface="Times New Roman" pitchFamily="18" charset="0"/>
              <a:cs typeface="Times New Roman" pitchFamily="18" charset="0"/>
            </a:endParaRPr>
          </a:p>
          <a:p>
            <a:pPr algn="r" eaLnBrk="0" hangingPunct="0"/>
            <a:r>
              <a:rPr lang="en-US" sz="1600">
                <a:latin typeface="Times New Roman" pitchFamily="18" charset="0"/>
                <a:cs typeface="Times New Roman" pitchFamily="18" charset="0"/>
              </a:rPr>
              <a:t>Таблица 6</a:t>
            </a:r>
            <a:endParaRPr lang="ru-RU" sz="1400">
              <a:latin typeface="Times New Roman" pitchFamily="18" charset="0"/>
              <a:cs typeface="Times New Roman" pitchFamily="18" charset="0"/>
            </a:endParaRPr>
          </a:p>
          <a:p>
            <a:pPr algn="r" eaLnBrk="0" hangingPunct="0"/>
            <a:endParaRPr lang="ru-RU" sz="600"/>
          </a:p>
          <a:p>
            <a:pPr algn="r" eaLnBrk="0" hangingPunct="0"/>
            <a:r>
              <a:rPr lang="en-US" sz="1100">
                <a:latin typeface="Times New Roman" pitchFamily="18" charset="0"/>
                <a:cs typeface="Times New Roman" pitchFamily="18" charset="0"/>
              </a:rPr>
              <a:t>тыс. руб.</a:t>
            </a:r>
            <a:endParaRPr lang="ru-RU" sz="110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428625" y="285750"/>
            <a:ext cx="8429625" cy="6286500"/>
          </a:xfrm>
          <a:prstGeom prst="rect">
            <a:avLst/>
          </a:prstGeom>
          <a:noFill/>
          <a:ln w="9525">
            <a:noFill/>
            <a:miter lim="800000"/>
            <a:headEnd/>
            <a:tailEnd/>
          </a:ln>
        </p:spPr>
        <p:txBody>
          <a:bodyPr anchor="ctr">
            <a:spAutoFit/>
          </a:bodyPr>
          <a:lstStyle/>
          <a:p>
            <a:pPr algn="ctr"/>
            <a:r>
              <a:rPr lang="ru-RU" sz="2800" b="1" i="1">
                <a:solidFill>
                  <a:srgbClr val="C00000"/>
                </a:solidFill>
                <a:latin typeface="Palatino Linotype" pitchFamily="18" charset="0"/>
                <a:cs typeface="Times New Roman" pitchFamily="18" charset="0"/>
              </a:rPr>
              <a:t>Контактная информация</a:t>
            </a:r>
            <a:endParaRPr lang="ru-RU" sz="600" i="1">
              <a:latin typeface="Palatino Linotype" pitchFamily="18" charset="0"/>
            </a:endParaRPr>
          </a:p>
          <a:p>
            <a:pPr algn="ctr" eaLnBrk="0" hangingPunct="0"/>
            <a:r>
              <a:rPr lang="ru-RU" sz="2800" b="1" i="1">
                <a:solidFill>
                  <a:srgbClr val="C00000"/>
                </a:solidFill>
                <a:latin typeface="Palatino Linotype" pitchFamily="18" charset="0"/>
                <a:cs typeface="Times New Roman" pitchFamily="18" charset="0"/>
              </a:rPr>
              <a:t>для обратной связи с гражданами</a:t>
            </a:r>
          </a:p>
          <a:p>
            <a:pPr algn="ctr" eaLnBrk="0" hangingPunct="0"/>
            <a:endParaRPr lang="ru-RU" sz="600" i="1">
              <a:latin typeface="Palatino Linotype" pitchFamily="18" charset="0"/>
            </a:endParaRPr>
          </a:p>
          <a:p>
            <a:pPr eaLnBrk="0" hangingPunct="0"/>
            <a:r>
              <a:rPr lang="ru-RU" sz="2400" b="1" u="sng">
                <a:latin typeface="Monotype Corsiva" pitchFamily="66" charset="0"/>
                <a:cs typeface="Times New Roman" pitchFamily="18" charset="0"/>
              </a:rPr>
              <a:t>Администрация Пугачевского муниципального района </a:t>
            </a:r>
          </a:p>
          <a:p>
            <a:pPr eaLnBrk="0" hangingPunct="0"/>
            <a:r>
              <a:rPr lang="ru-RU" sz="2400" b="1" u="sng">
                <a:latin typeface="Monotype Corsiva" pitchFamily="66" charset="0"/>
                <a:cs typeface="Times New Roman" pitchFamily="18" charset="0"/>
              </a:rPr>
              <a:t>Саратовской области</a:t>
            </a:r>
            <a:endParaRPr lang="ru-RU" sz="2400"/>
          </a:p>
          <a:p>
            <a:pPr eaLnBrk="0" hangingPunct="0"/>
            <a:r>
              <a:rPr lang="ru-RU" sz="2400">
                <a:solidFill>
                  <a:srgbClr val="1D1D1D"/>
                </a:solidFill>
                <a:latin typeface="Monotype Corsiva" pitchFamily="66" charset="0"/>
                <a:cs typeface="Times New Roman" pitchFamily="18" charset="0"/>
              </a:rPr>
              <a:t>413720 Саратовская обл., </a:t>
            </a:r>
            <a:endParaRPr lang="ru-RU" sz="2400"/>
          </a:p>
          <a:p>
            <a:pPr eaLnBrk="0" hangingPunct="0"/>
            <a:r>
              <a:rPr lang="ru-RU" sz="2400">
                <a:solidFill>
                  <a:srgbClr val="1D1D1D"/>
                </a:solidFill>
                <a:latin typeface="Monotype Corsiva" pitchFamily="66" charset="0"/>
                <a:cs typeface="Times New Roman" pitchFamily="18" charset="0"/>
              </a:rPr>
              <a:t>г. Пугачев, ул. Пушкинская, д.280</a:t>
            </a:r>
            <a:endParaRPr lang="ru-RU" sz="2400"/>
          </a:p>
          <a:p>
            <a:pPr eaLnBrk="0" hangingPunct="0"/>
            <a:r>
              <a:rPr lang="ru-RU" sz="2400">
                <a:solidFill>
                  <a:srgbClr val="1D1D1D"/>
                </a:solidFill>
                <a:latin typeface="Monotype Corsiva" pitchFamily="66" charset="0"/>
                <a:cs typeface="Times New Roman" pitchFamily="18" charset="0"/>
              </a:rPr>
              <a:t> Телефон: 8 (84574) 2-38-30,</a:t>
            </a:r>
            <a:br>
              <a:rPr lang="ru-RU" sz="2400">
                <a:solidFill>
                  <a:srgbClr val="1D1D1D"/>
                </a:solidFill>
                <a:latin typeface="Monotype Corsiva" pitchFamily="66" charset="0"/>
                <a:cs typeface="Times New Roman" pitchFamily="18" charset="0"/>
              </a:rPr>
            </a:br>
            <a:r>
              <a:rPr lang="ru-RU" sz="2400">
                <a:solidFill>
                  <a:srgbClr val="1D1D1D"/>
                </a:solidFill>
                <a:latin typeface="Monotype Corsiva" pitchFamily="66" charset="0"/>
                <a:cs typeface="Times New Roman" pitchFamily="18" charset="0"/>
              </a:rPr>
              <a:t>Факс: 8 (84574) 2-28-26</a:t>
            </a:r>
            <a:br>
              <a:rPr lang="ru-RU" sz="2400">
                <a:solidFill>
                  <a:srgbClr val="1D1D1D"/>
                </a:solidFill>
                <a:latin typeface="Monotype Corsiva" pitchFamily="66" charset="0"/>
                <a:cs typeface="Times New Roman" pitchFamily="18" charset="0"/>
              </a:rPr>
            </a:br>
            <a:r>
              <a:rPr lang="en-US" sz="2400">
                <a:solidFill>
                  <a:srgbClr val="1D1D1D"/>
                </a:solidFill>
                <a:latin typeface="Monotype Corsiva" pitchFamily="66" charset="0"/>
                <a:cs typeface="Times New Roman" pitchFamily="18" charset="0"/>
              </a:rPr>
              <a:t>e</a:t>
            </a:r>
            <a:r>
              <a:rPr lang="ru-RU" sz="2400">
                <a:solidFill>
                  <a:srgbClr val="1D1D1D"/>
                </a:solidFill>
                <a:latin typeface="Monotype Corsiva" pitchFamily="66" charset="0"/>
                <a:cs typeface="Times New Roman" pitchFamily="18" charset="0"/>
              </a:rPr>
              <a:t>-</a:t>
            </a:r>
            <a:r>
              <a:rPr lang="en-US" sz="2400">
                <a:solidFill>
                  <a:srgbClr val="1D1D1D"/>
                </a:solidFill>
                <a:latin typeface="Monotype Corsiva" pitchFamily="66" charset="0"/>
                <a:cs typeface="Times New Roman" pitchFamily="18" charset="0"/>
              </a:rPr>
              <a:t>mail</a:t>
            </a:r>
            <a:r>
              <a:rPr lang="ru-RU" sz="2400">
                <a:solidFill>
                  <a:srgbClr val="1D1D1D"/>
                </a:solidFill>
                <a:latin typeface="Monotype Corsiva" pitchFamily="66" charset="0"/>
                <a:cs typeface="Times New Roman" pitchFamily="18" charset="0"/>
              </a:rPr>
              <a:t>: </a:t>
            </a:r>
            <a:r>
              <a:rPr lang="en-US" sz="2400" i="1">
                <a:latin typeface="Monotype Corsiva" pitchFamily="66" charset="0"/>
                <a:cs typeface="Times New Roman" pitchFamily="18" charset="0"/>
                <a:hlinkClick r:id="rId2"/>
              </a:rPr>
              <a:t>p</a:t>
            </a:r>
            <a:r>
              <a:rPr lang="ru-RU" sz="2400" i="1">
                <a:latin typeface="Monotype Corsiva" pitchFamily="66" charset="0"/>
                <a:cs typeface="Times New Roman" pitchFamily="18" charset="0"/>
                <a:hlinkClick r:id="rId2"/>
              </a:rPr>
              <a:t>@</a:t>
            </a:r>
            <a:r>
              <a:rPr lang="en-US" sz="2400" i="1">
                <a:latin typeface="Monotype Corsiva" pitchFamily="66" charset="0"/>
                <a:cs typeface="Times New Roman" pitchFamily="18" charset="0"/>
                <a:hlinkClick r:id="rId2"/>
              </a:rPr>
              <a:t>pug</a:t>
            </a:r>
            <a:r>
              <a:rPr lang="ru-RU" sz="2400" i="1">
                <a:latin typeface="Monotype Corsiva" pitchFamily="66" charset="0"/>
                <a:cs typeface="Times New Roman" pitchFamily="18" charset="0"/>
                <a:hlinkClick r:id="rId2"/>
              </a:rPr>
              <a:t>1.</a:t>
            </a:r>
            <a:r>
              <a:rPr lang="en-US" sz="2400" i="1">
                <a:latin typeface="Monotype Corsiva" pitchFamily="66" charset="0"/>
                <a:cs typeface="Times New Roman" pitchFamily="18" charset="0"/>
                <a:hlinkClick r:id="rId2"/>
              </a:rPr>
              <a:t>ru</a:t>
            </a:r>
            <a:endParaRPr lang="ru-RU" sz="2400"/>
          </a:p>
          <a:p>
            <a:pPr eaLnBrk="0" hangingPunct="0"/>
            <a:r>
              <a:rPr lang="ru-RU" sz="2400" b="1" u="sng">
                <a:solidFill>
                  <a:srgbClr val="1D1D1D"/>
                </a:solidFill>
                <a:latin typeface="Monotype Corsiva" pitchFamily="66" charset="0"/>
                <a:cs typeface="Times New Roman" pitchFamily="18" charset="0"/>
              </a:rPr>
              <a:t>Финансовое управление администрации Пугачевского </a:t>
            </a:r>
          </a:p>
          <a:p>
            <a:pPr eaLnBrk="0" hangingPunct="0"/>
            <a:r>
              <a:rPr lang="ru-RU" sz="2400" b="1" u="sng">
                <a:solidFill>
                  <a:srgbClr val="1D1D1D"/>
                </a:solidFill>
                <a:latin typeface="Monotype Corsiva" pitchFamily="66" charset="0"/>
                <a:cs typeface="Times New Roman" pitchFamily="18" charset="0"/>
              </a:rPr>
              <a:t>муниципального района Саратовской области</a:t>
            </a:r>
            <a:endParaRPr lang="ru-RU" sz="2400"/>
          </a:p>
          <a:p>
            <a:pPr eaLnBrk="0" hangingPunct="0"/>
            <a:r>
              <a:rPr lang="ru-RU" sz="2400" i="1">
                <a:solidFill>
                  <a:srgbClr val="1D1D1D"/>
                </a:solidFill>
                <a:latin typeface="Monotype Corsiva" pitchFamily="66" charset="0"/>
                <a:cs typeface="Times New Roman" pitchFamily="18" charset="0"/>
              </a:rPr>
              <a:t>Адрес: 413722, Саратовская область,             </a:t>
            </a:r>
            <a:endParaRPr lang="ru-RU" sz="2400"/>
          </a:p>
          <a:p>
            <a:pPr eaLnBrk="0" hangingPunct="0"/>
            <a:r>
              <a:rPr lang="ru-RU" sz="2400" i="1">
                <a:solidFill>
                  <a:srgbClr val="1D1D1D"/>
                </a:solidFill>
                <a:latin typeface="Monotype Corsiva" pitchFamily="66" charset="0"/>
                <a:cs typeface="Times New Roman" pitchFamily="18" charset="0"/>
              </a:rPr>
              <a:t>г. Пугачев, ул. </a:t>
            </a:r>
            <a:r>
              <a:rPr lang="en-US" sz="2400" i="1">
                <a:solidFill>
                  <a:srgbClr val="1D1D1D"/>
                </a:solidFill>
                <a:latin typeface="Monotype Corsiva" pitchFamily="66" charset="0"/>
                <a:cs typeface="Times New Roman" pitchFamily="18" charset="0"/>
              </a:rPr>
              <a:t>Топорковская, д.17 </a:t>
            </a:r>
            <a:endParaRPr lang="ru-RU" sz="2400"/>
          </a:p>
          <a:p>
            <a:pPr eaLnBrk="0" hangingPunct="0"/>
            <a:r>
              <a:rPr lang="en-US" sz="2400" i="1">
                <a:solidFill>
                  <a:srgbClr val="1D1D1D"/>
                </a:solidFill>
                <a:latin typeface="Monotype Corsiva" pitchFamily="66" charset="0"/>
                <a:cs typeface="Times New Roman" pitchFamily="18" charset="0"/>
              </a:rPr>
              <a:t>Телефон (84574) 2-28-10, </a:t>
            </a:r>
            <a:endParaRPr lang="ru-RU" sz="2400"/>
          </a:p>
          <a:p>
            <a:pPr eaLnBrk="0" hangingPunct="0"/>
            <a:r>
              <a:rPr lang="en-US" sz="2400" i="1">
                <a:solidFill>
                  <a:srgbClr val="1D1D1D"/>
                </a:solidFill>
                <a:latin typeface="Monotype Corsiva" pitchFamily="66" charset="0"/>
                <a:cs typeface="Times New Roman" pitchFamily="18" charset="0"/>
              </a:rPr>
              <a:t>Факс (84574) 2-28-10 </a:t>
            </a:r>
            <a:endParaRPr lang="ru-RU" sz="2400"/>
          </a:p>
          <a:p>
            <a:pPr eaLnBrk="0" hangingPunct="0"/>
            <a:r>
              <a:rPr lang="en-US" sz="2400" i="1">
                <a:solidFill>
                  <a:srgbClr val="1D1D1D"/>
                </a:solidFill>
                <a:latin typeface="Monotype Corsiva" pitchFamily="66" charset="0"/>
                <a:cs typeface="Times New Roman" pitchFamily="18" charset="0"/>
              </a:rPr>
              <a:t>e-mail: </a:t>
            </a:r>
            <a:r>
              <a:rPr lang="en-US" sz="2400" i="1">
                <a:latin typeface="Monotype Corsiva" pitchFamily="66" charset="0"/>
                <a:cs typeface="Times New Roman" pitchFamily="18" charset="0"/>
                <a:hlinkClick r:id="rId3"/>
              </a:rPr>
              <a:t>fo35pugach@mail.ru</a:t>
            </a:r>
            <a:endParaRPr lang="en-US"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714375" y="1643063"/>
          <a:ext cx="7929563" cy="4786313"/>
        </p:xfrm>
        <a:graphic>
          <a:graphicData uri="http://schemas.openxmlformats.org/drawingml/2006/table">
            <a:tbl>
              <a:tblPr/>
              <a:tblGrid>
                <a:gridCol w="415925"/>
                <a:gridCol w="4070350"/>
                <a:gridCol w="1042988"/>
                <a:gridCol w="939800"/>
                <a:gridCol w="1460500"/>
              </a:tblGrid>
              <a:tr h="9826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 п/п</a:t>
                      </a:r>
                      <a:endParaRPr kumimoji="0" lang="ru-RU" sz="14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Наименование показателей</a:t>
                      </a:r>
                      <a:endParaRPr kumimoji="0" lang="ru-RU" sz="14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Прогноз на 2021 год</a:t>
                      </a:r>
                      <a:endParaRPr kumimoji="0" lang="ru-RU" sz="14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Факт 2021 года</a:t>
                      </a:r>
                      <a:endParaRPr kumimoji="0" lang="ru-RU" sz="14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Выполнение прогнозных показателей,  %</a:t>
                      </a:r>
                      <a:endParaRPr kumimoji="0" lang="ru-RU" sz="14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Объем отгруженных товаров (млн. руб.)</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2 073,5</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2 264,7</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109,2</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Оборот розничной торговли (млн. руб.)</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5 954,4</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6 088,4</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102,3</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Оборот общественного питания (млн. руб.)</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123,3</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116,5</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94,5</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945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Объем валовой продукции сельского хозяйства (млн. руб.)</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7 225,5</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7 982,3</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110,5</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Численность работающих (чел.)</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11 291</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11 243</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99,6</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Фонд заработной платы (млн. руб.)</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3 878,1</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3 828,8</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98,7</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Численность детей до 18 лет (чел.)</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11 033</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10 754</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97,5</a:t>
                      </a:r>
                      <a:endParaRPr kumimoji="0" lang="ru-RU" sz="1600" b="0" i="0" u="none" strike="noStrike" cap="none" normalizeH="0" baseline="0" smtClean="0">
                        <a:ln>
                          <a:noFill/>
                        </a:ln>
                        <a:solidFill>
                          <a:schemeClr val="tx1"/>
                        </a:solidFill>
                        <a:effectLst/>
                        <a:latin typeface="Calibri" pitchFamily="34" charset="0"/>
                        <a:cs typeface="Times New Roman" pitchFamily="18" charset="0"/>
                      </a:endParaRPr>
                    </a:p>
                  </a:txBody>
                  <a:tcPr marL="61096" marR="610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5418" name="Rectangle 1"/>
          <p:cNvSpPr>
            <a:spLocks noChangeArrowheads="1"/>
          </p:cNvSpPr>
          <p:nvPr/>
        </p:nvSpPr>
        <p:spPr bwMode="auto">
          <a:xfrm>
            <a:off x="285750" y="357188"/>
            <a:ext cx="8572500" cy="1077912"/>
          </a:xfrm>
          <a:prstGeom prst="rect">
            <a:avLst/>
          </a:prstGeom>
          <a:noFill/>
          <a:ln w="9525">
            <a:noFill/>
            <a:miter lim="800000"/>
            <a:headEnd/>
            <a:tailEnd/>
          </a:ln>
        </p:spPr>
        <p:txBody>
          <a:bodyPr anchor="ctr">
            <a:spAutoFit/>
          </a:bodyPr>
          <a:lstStyle/>
          <a:p>
            <a:pPr algn="ctr"/>
            <a:r>
              <a:rPr lang="ru-RU" sz="1600" b="1">
                <a:latin typeface="Georgia" pitchFamily="18" charset="0"/>
                <a:cs typeface="Times New Roman" pitchFamily="18" charset="0"/>
              </a:rPr>
              <a:t>Сведения</a:t>
            </a:r>
            <a:endParaRPr lang="ru-RU" sz="1600"/>
          </a:p>
          <a:p>
            <a:pPr algn="ctr" eaLnBrk="0" hangingPunct="0"/>
            <a:r>
              <a:rPr lang="ru-RU" sz="1600" b="1">
                <a:latin typeface="Georgia" pitchFamily="18" charset="0"/>
                <a:cs typeface="Times New Roman" pitchFamily="18" charset="0"/>
              </a:rPr>
              <a:t>о прогнозируемых и фактических значениях основных показателей социально-экономического развития Пугачевского муниципального района за 2021 год</a:t>
            </a:r>
            <a:endParaRPr lang="ru-RU" sz="16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1"/>
          <p:cNvSpPr>
            <a:spLocks noChangeArrowheads="1"/>
          </p:cNvSpPr>
          <p:nvPr/>
        </p:nvSpPr>
        <p:spPr bwMode="auto">
          <a:xfrm>
            <a:off x="3500438" y="1571625"/>
            <a:ext cx="2695575" cy="804863"/>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sp3d>
        </p:spPr>
        <p:txBody>
          <a:bodyPr>
            <a:flatTx/>
          </a:bodyPr>
          <a:lstStyle/>
          <a:p>
            <a:pPr indent="355600" algn="ctr">
              <a:tabLst>
                <a:tab pos="2876550" algn="l"/>
              </a:tabLst>
            </a:pPr>
            <a:r>
              <a:rPr lang="ru-RU" sz="1000" b="1">
                <a:latin typeface="Times New Roman" pitchFamily="18" charset="0"/>
                <a:cs typeface="Times New Roman" pitchFamily="18" charset="0"/>
              </a:rPr>
              <a:t>ВСЕГО ДОХОДОВ  </a:t>
            </a:r>
          </a:p>
          <a:p>
            <a:pPr indent="355600" algn="ctr">
              <a:tabLst>
                <a:tab pos="2876550" algn="l"/>
              </a:tabLst>
            </a:pPr>
            <a:r>
              <a:rPr lang="ru-RU" sz="1000" b="1">
                <a:latin typeface="Times New Roman" pitchFamily="18" charset="0"/>
                <a:cs typeface="Times New Roman" pitchFamily="18" charset="0"/>
              </a:rPr>
              <a:t>   </a:t>
            </a:r>
          </a:p>
          <a:p>
            <a:pPr indent="355600" algn="ctr">
              <a:tabLst>
                <a:tab pos="2876550" algn="l"/>
              </a:tabLst>
            </a:pPr>
            <a:r>
              <a:rPr lang="ru-RU" sz="1000" b="1">
                <a:latin typeface="Times New Roman" pitchFamily="18" charset="0"/>
                <a:cs typeface="Times New Roman" pitchFamily="18" charset="0"/>
              </a:rPr>
              <a:t> План  1 214 157,9 тыс.рублей</a:t>
            </a:r>
            <a:endParaRPr lang="ru-RU" sz="1000" b="1"/>
          </a:p>
          <a:p>
            <a:pPr indent="355600" algn="ctr">
              <a:tabLst>
                <a:tab pos="2876550" algn="l"/>
              </a:tabLst>
            </a:pPr>
            <a:r>
              <a:rPr lang="ru-RU" sz="1000" b="1">
                <a:latin typeface="Times New Roman" pitchFamily="18" charset="0"/>
                <a:cs typeface="Times New Roman" pitchFamily="18" charset="0"/>
              </a:rPr>
              <a:t>Факт  1 208 651,9 тыс.рублей  </a:t>
            </a:r>
            <a:r>
              <a:rPr lang="ru-RU" sz="800" b="1">
                <a:latin typeface="Times New Roman" pitchFamily="18" charset="0"/>
                <a:cs typeface="Times New Roman" pitchFamily="18" charset="0"/>
              </a:rPr>
              <a:t> </a:t>
            </a:r>
            <a:endParaRPr lang="ru-RU" sz="200" b="1"/>
          </a:p>
          <a:p>
            <a:pPr indent="355600" eaLnBrk="0" hangingPunct="0">
              <a:tabLst>
                <a:tab pos="2876550" algn="l"/>
              </a:tabLst>
            </a:pPr>
            <a:endParaRPr lang="ru-RU" sz="1100"/>
          </a:p>
        </p:txBody>
      </p:sp>
      <p:sp>
        <p:nvSpPr>
          <p:cNvPr id="16387" name="Rectangle 6"/>
          <p:cNvSpPr>
            <a:spLocks noChangeArrowheads="1"/>
          </p:cNvSpPr>
          <p:nvPr/>
        </p:nvSpPr>
        <p:spPr bwMode="auto">
          <a:xfrm>
            <a:off x="1285875" y="4071938"/>
            <a:ext cx="2643188" cy="1011237"/>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sp3d>
        </p:spPr>
        <p:txBody>
          <a:bodyPr>
            <a:flatTx/>
          </a:bodyPr>
          <a:lstStyle/>
          <a:p>
            <a:pPr algn="ctr"/>
            <a:endParaRPr lang="ru-RU" sz="1000" b="1">
              <a:latin typeface="Times New Roman" pitchFamily="18" charset="0"/>
              <a:cs typeface="Times New Roman" pitchFamily="18" charset="0"/>
            </a:endParaRPr>
          </a:p>
          <a:p>
            <a:pPr algn="ctr"/>
            <a:r>
              <a:rPr lang="ru-RU" sz="1000" b="1">
                <a:latin typeface="Times New Roman" pitchFamily="18" charset="0"/>
                <a:cs typeface="Times New Roman" pitchFamily="18" charset="0"/>
              </a:rPr>
              <a:t>Налоговые и неналоговые доходы </a:t>
            </a:r>
          </a:p>
          <a:p>
            <a:pPr algn="ctr"/>
            <a:endParaRPr lang="ru-RU" sz="1000" b="1">
              <a:latin typeface="Times New Roman" pitchFamily="18" charset="0"/>
              <a:cs typeface="Times New Roman" pitchFamily="18" charset="0"/>
            </a:endParaRPr>
          </a:p>
          <a:p>
            <a:pPr algn="ctr"/>
            <a:r>
              <a:rPr lang="ru-RU" sz="1000" b="1">
                <a:latin typeface="Times New Roman" pitchFamily="18" charset="0"/>
                <a:cs typeface="Times New Roman" pitchFamily="18" charset="0"/>
              </a:rPr>
              <a:t> </a:t>
            </a:r>
            <a:r>
              <a:rPr lang="ru-RU" sz="1000">
                <a:latin typeface="Times New Roman" pitchFamily="18" charset="0"/>
                <a:cs typeface="Times New Roman" pitchFamily="18" charset="0"/>
              </a:rPr>
              <a:t>План    299 868,2  тыс.рублей                          Факт    298 862,2  тыс.рублей</a:t>
            </a:r>
            <a:endParaRPr lang="ru-RU" sz="1000"/>
          </a:p>
          <a:p>
            <a:endParaRPr lang="ru-RU" sz="400"/>
          </a:p>
          <a:p>
            <a:endParaRPr lang="ru-RU" sz="1000">
              <a:latin typeface="Calibri" pitchFamily="34" charset="0"/>
            </a:endParaRPr>
          </a:p>
        </p:txBody>
      </p:sp>
      <p:sp>
        <p:nvSpPr>
          <p:cNvPr id="16388" name="Rectangle 5"/>
          <p:cNvSpPr>
            <a:spLocks noChangeArrowheads="1"/>
          </p:cNvSpPr>
          <p:nvPr/>
        </p:nvSpPr>
        <p:spPr bwMode="auto">
          <a:xfrm>
            <a:off x="5429250" y="4071938"/>
            <a:ext cx="2643188" cy="1000125"/>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sp3d>
        </p:spPr>
        <p:txBody>
          <a:bodyPr>
            <a:flatTx/>
          </a:bodyPr>
          <a:lstStyle/>
          <a:p>
            <a:pPr algn="ctr"/>
            <a:r>
              <a:rPr lang="ru-RU" b="1">
                <a:latin typeface="Times New Roman" pitchFamily="18" charset="0"/>
                <a:cs typeface="Times New Roman" pitchFamily="18" charset="0"/>
              </a:rPr>
              <a:t> </a:t>
            </a:r>
            <a:r>
              <a:rPr lang="ru-RU" sz="1000" b="1">
                <a:latin typeface="Times New Roman" pitchFamily="18" charset="0"/>
                <a:cs typeface="Times New Roman" pitchFamily="18" charset="0"/>
              </a:rPr>
              <a:t>Безвозмездные поступления</a:t>
            </a:r>
          </a:p>
          <a:p>
            <a:pPr algn="ctr"/>
            <a:endParaRPr lang="ru-RU" sz="1000" b="1">
              <a:latin typeface="Times New Roman" pitchFamily="18" charset="0"/>
              <a:cs typeface="Times New Roman" pitchFamily="18" charset="0"/>
            </a:endParaRPr>
          </a:p>
          <a:p>
            <a:pPr algn="ctr"/>
            <a:r>
              <a:rPr lang="ru-RU" sz="1000" b="1">
                <a:latin typeface="Times New Roman" pitchFamily="18" charset="0"/>
                <a:cs typeface="Times New Roman" pitchFamily="18" charset="0"/>
              </a:rPr>
              <a:t> </a:t>
            </a:r>
            <a:r>
              <a:rPr lang="ru-RU" sz="1000">
                <a:latin typeface="Times New Roman" pitchFamily="18" charset="0"/>
                <a:cs typeface="Times New Roman" pitchFamily="18" charset="0"/>
              </a:rPr>
              <a:t>План  914 289,7  тыс.рублей                          Факт   909 789,7   тыс.рублей</a:t>
            </a:r>
            <a:endParaRPr lang="ru-RU" sz="400"/>
          </a:p>
          <a:p>
            <a:endParaRPr lang="ru-RU" sz="1000">
              <a:latin typeface="Calibri" pitchFamily="34" charset="0"/>
            </a:endParaRPr>
          </a:p>
        </p:txBody>
      </p:sp>
      <p:sp>
        <p:nvSpPr>
          <p:cNvPr id="17409" name="AutoShape 1"/>
          <p:cNvSpPr>
            <a:spLocks noChangeArrowheads="1"/>
          </p:cNvSpPr>
          <p:nvPr/>
        </p:nvSpPr>
        <p:spPr bwMode="auto">
          <a:xfrm>
            <a:off x="1071563" y="5643563"/>
            <a:ext cx="2381250" cy="962025"/>
          </a:xfrm>
          <a:prstGeom prst="can">
            <a:avLst>
              <a:gd name="adj" fmla="val 25000"/>
            </a:avLst>
          </a:prstGeom>
          <a:solidFill>
            <a:srgbClr val="D19049"/>
          </a:solidFill>
          <a:ln w="38100">
            <a:solidFill>
              <a:srgbClr val="F2F2F2"/>
            </a:solidFill>
            <a:round/>
            <a:headEnd/>
            <a:tailEnd/>
          </a:ln>
          <a:effectLst>
            <a:outerShdw dist="28398" dir="3806097" algn="ctr" rotWithShape="0">
              <a:srgbClr val="6F471C">
                <a:alpha val="50000"/>
              </a:srgbClr>
            </a:outerShdw>
          </a:effectLst>
        </p:spPr>
        <p:txBody>
          <a:bodyPr/>
          <a:lstStyle/>
          <a:p>
            <a:endParaRPr lang="ru-RU" sz="1200">
              <a:latin typeface="Times New Roman" pitchFamily="18" charset="0"/>
              <a:cs typeface="Times New Roman" pitchFamily="18" charset="0"/>
            </a:endParaRPr>
          </a:p>
          <a:p>
            <a:pPr algn="ctr"/>
            <a:r>
              <a:rPr lang="ru-RU" sz="1200">
                <a:latin typeface="Times New Roman" pitchFamily="18" charset="0"/>
                <a:cs typeface="Times New Roman" pitchFamily="18" charset="0"/>
              </a:rPr>
              <a:t>Удельный вес  -  24,7 %</a:t>
            </a:r>
            <a:endParaRPr lang="ru-RU" sz="1200">
              <a:latin typeface="Calibri" pitchFamily="34" charset="0"/>
            </a:endParaRPr>
          </a:p>
        </p:txBody>
      </p:sp>
      <p:sp>
        <p:nvSpPr>
          <p:cNvPr id="17410" name="AutoShape 2"/>
          <p:cNvSpPr>
            <a:spLocks noChangeArrowheads="1"/>
          </p:cNvSpPr>
          <p:nvPr/>
        </p:nvSpPr>
        <p:spPr bwMode="auto">
          <a:xfrm>
            <a:off x="6000750" y="5643563"/>
            <a:ext cx="2381250" cy="1012825"/>
          </a:xfrm>
          <a:prstGeom prst="can">
            <a:avLst>
              <a:gd name="adj" fmla="val 25000"/>
            </a:avLst>
          </a:prstGeom>
          <a:solidFill>
            <a:srgbClr val="D19049"/>
          </a:solidFill>
          <a:ln w="38100">
            <a:solidFill>
              <a:srgbClr val="F2F2F2"/>
            </a:solidFill>
            <a:round/>
            <a:headEnd/>
            <a:tailEnd/>
          </a:ln>
          <a:effectLst>
            <a:outerShdw dist="28398" dir="3806097" algn="ctr" rotWithShape="0">
              <a:srgbClr val="6F471C">
                <a:alpha val="50000"/>
              </a:srgbClr>
            </a:outerShdw>
          </a:effectLst>
        </p:spPr>
        <p:txBody>
          <a:bodyPr/>
          <a:lstStyle/>
          <a:p>
            <a:pPr algn="ctr"/>
            <a:endParaRPr lang="ru-RU" sz="1200">
              <a:latin typeface="Times New Roman" pitchFamily="18" charset="0"/>
              <a:cs typeface="Times New Roman" pitchFamily="18" charset="0"/>
            </a:endParaRPr>
          </a:p>
          <a:p>
            <a:pPr algn="ctr"/>
            <a:r>
              <a:rPr lang="ru-RU" sz="1200">
                <a:latin typeface="Times New Roman" pitchFamily="18" charset="0"/>
                <a:cs typeface="Times New Roman" pitchFamily="18" charset="0"/>
              </a:rPr>
              <a:t>Удельный вес  - 75,3 %</a:t>
            </a:r>
            <a:endParaRPr lang="ru-RU" sz="1200">
              <a:latin typeface="Calibri" pitchFamily="34" charset="0"/>
            </a:endParaRPr>
          </a:p>
        </p:txBody>
      </p:sp>
      <p:sp>
        <p:nvSpPr>
          <p:cNvPr id="16391" name="Rectangle 12"/>
          <p:cNvSpPr>
            <a:spLocks noChangeArrowheads="1"/>
          </p:cNvSpPr>
          <p:nvPr/>
        </p:nvSpPr>
        <p:spPr bwMode="auto">
          <a:xfrm>
            <a:off x="357188" y="0"/>
            <a:ext cx="8786812" cy="1570038"/>
          </a:xfrm>
          <a:prstGeom prst="rect">
            <a:avLst/>
          </a:prstGeom>
          <a:noFill/>
          <a:ln w="9525">
            <a:noFill/>
            <a:miter lim="800000"/>
            <a:headEnd/>
            <a:tailEnd/>
          </a:ln>
        </p:spPr>
        <p:txBody>
          <a:bodyPr anchor="ctr">
            <a:spAutoFit/>
          </a:bodyPr>
          <a:lstStyle/>
          <a:p>
            <a:pPr indent="355600" algn="ctr"/>
            <a:r>
              <a:rPr lang="ru-RU" sz="2600" b="1">
                <a:solidFill>
                  <a:srgbClr val="0070C0"/>
                </a:solidFill>
                <a:latin typeface="Times New Roman" pitchFamily="18" charset="0"/>
                <a:cs typeface="Times New Roman" pitchFamily="18" charset="0"/>
              </a:rPr>
              <a:t>Основные параметры бюджета</a:t>
            </a:r>
            <a:endParaRPr lang="ru-RU" sz="600"/>
          </a:p>
          <a:p>
            <a:pPr indent="355600" algn="ctr" eaLnBrk="0" hangingPunct="0"/>
            <a:r>
              <a:rPr lang="ru-RU" sz="2600" b="1">
                <a:solidFill>
                  <a:srgbClr val="0070C0"/>
                </a:solidFill>
                <a:latin typeface="Times New Roman" pitchFamily="18" charset="0"/>
                <a:cs typeface="Times New Roman" pitchFamily="18" charset="0"/>
              </a:rPr>
              <a:t>Пугачевского муниципального района </a:t>
            </a:r>
            <a:endParaRPr lang="ru-RU" sz="600"/>
          </a:p>
          <a:p>
            <a:pPr indent="355600" algn="ctr" eaLnBrk="0" hangingPunct="0"/>
            <a:r>
              <a:rPr lang="ru-RU" sz="2600" b="1">
                <a:solidFill>
                  <a:srgbClr val="0070C0"/>
                </a:solidFill>
                <a:latin typeface="Times New Roman" pitchFamily="18" charset="0"/>
                <a:cs typeface="Times New Roman" pitchFamily="18" charset="0"/>
              </a:rPr>
              <a:t>за 2021 год</a:t>
            </a:r>
            <a:endParaRPr lang="ru-RU" sz="600"/>
          </a:p>
          <a:p>
            <a:pPr indent="355600" eaLnBrk="0" hangingPunct="0"/>
            <a:endParaRPr lang="ru-RU"/>
          </a:p>
        </p:txBody>
      </p:sp>
      <p:sp>
        <p:nvSpPr>
          <p:cNvPr id="16392" name="Rectangle 1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pPr indent="355600"/>
            <a:r>
              <a:rPr lang="ru-RU"/>
              <a:t/>
            </a:r>
            <a:br>
              <a:rPr lang="ru-RU"/>
            </a:br>
            <a:endParaRPr lang="ru-RU"/>
          </a:p>
          <a:p>
            <a:pPr indent="355600" eaLnBrk="0" hangingPunct="0"/>
            <a:endParaRPr lang="ru-RU"/>
          </a:p>
        </p:txBody>
      </p:sp>
      <p:sp>
        <p:nvSpPr>
          <p:cNvPr id="16393" name="Rectangle 16"/>
          <p:cNvSpPr>
            <a:spLocks noChangeArrowheads="1"/>
          </p:cNvSpPr>
          <p:nvPr/>
        </p:nvSpPr>
        <p:spPr bwMode="auto">
          <a:xfrm>
            <a:off x="0" y="457200"/>
            <a:ext cx="3365500" cy="430213"/>
          </a:xfrm>
          <a:prstGeom prst="rect">
            <a:avLst/>
          </a:prstGeom>
          <a:noFill/>
          <a:ln w="9525">
            <a:noFill/>
            <a:miter lim="800000"/>
            <a:headEnd/>
            <a:tailEnd/>
          </a:ln>
        </p:spPr>
        <p:txBody>
          <a:bodyPr wrap="none" anchor="ctr">
            <a:spAutoFit/>
          </a:bodyPr>
          <a:lstStyle/>
          <a:p>
            <a:pPr indent="355600"/>
            <a:r>
              <a:rPr lang="ru-RU" sz="1100">
                <a:latin typeface="Times New Roman" pitchFamily="18" charset="0"/>
                <a:cs typeface="Times New Roman" pitchFamily="18" charset="0"/>
              </a:rPr>
              <a:t>                                                                                </a:t>
            </a:r>
            <a:endParaRPr lang="ru-RU" sz="600"/>
          </a:p>
          <a:p>
            <a:pPr indent="355600" eaLnBrk="0" hangingPunct="0"/>
            <a:r>
              <a:rPr lang="ru-RU" sz="1100" b="1">
                <a:latin typeface="Times New Roman" pitchFamily="18" charset="0"/>
                <a:cs typeface="Times New Roman" pitchFamily="18" charset="0"/>
              </a:rPr>
              <a:t>	</a:t>
            </a:r>
            <a:endParaRPr lang="ru-RU" sz="600"/>
          </a:p>
        </p:txBody>
      </p:sp>
      <p:sp>
        <p:nvSpPr>
          <p:cNvPr id="16394" name="Rectangle 17"/>
          <p:cNvSpPr>
            <a:spLocks noChangeArrowheads="1"/>
          </p:cNvSpPr>
          <p:nvPr/>
        </p:nvSpPr>
        <p:spPr bwMode="auto">
          <a:xfrm>
            <a:off x="0" y="457200"/>
            <a:ext cx="544513" cy="646113"/>
          </a:xfrm>
          <a:prstGeom prst="rect">
            <a:avLst/>
          </a:prstGeom>
          <a:noFill/>
          <a:ln w="9525">
            <a:noFill/>
            <a:miter lim="800000"/>
            <a:headEnd/>
            <a:tailEnd/>
          </a:ln>
        </p:spPr>
        <p:txBody>
          <a:bodyPr wrap="none" anchor="ctr">
            <a:spAutoFit/>
          </a:bodyPr>
          <a:lstStyle/>
          <a:p>
            <a:pPr indent="355600"/>
            <a:r>
              <a:rPr lang="ru-RU"/>
              <a:t/>
            </a:r>
            <a:br>
              <a:rPr lang="ru-RU"/>
            </a:br>
            <a:endParaRPr lang="ru-RU"/>
          </a:p>
        </p:txBody>
      </p:sp>
      <p:sp>
        <p:nvSpPr>
          <p:cNvPr id="17426" name="Rectangle 18"/>
          <p:cNvSpPr>
            <a:spLocks noChangeArrowheads="1"/>
          </p:cNvSpPr>
          <p:nvPr/>
        </p:nvSpPr>
        <p:spPr bwMode="auto">
          <a:xfrm>
            <a:off x="0" y="457200"/>
            <a:ext cx="2659063" cy="600075"/>
          </a:xfrm>
          <a:prstGeom prst="rect">
            <a:avLst/>
          </a:prstGeom>
          <a:noFill/>
          <a:ln w="9525">
            <a:noFill/>
            <a:miter lim="800000"/>
            <a:headEnd/>
            <a:tailEnd/>
          </a:ln>
          <a:effectLst/>
        </p:spPr>
        <p:txBody>
          <a:bodyPr wrap="none" anchor="ctr">
            <a:spAutoFit/>
          </a:bodyPr>
          <a:lstStyle/>
          <a:p>
            <a:pPr algn="ctr">
              <a:defRPr/>
            </a:pPr>
            <a:endParaRPr lang="ru-RU" sz="1100" dirty="0">
              <a:latin typeface="Times New Roman" pitchFamily="18" charset="0"/>
              <a:ea typeface="Times New Roman" pitchFamily="18" charset="0"/>
              <a:cs typeface="Times New Roman" pitchFamily="18" charset="0"/>
            </a:endParaRPr>
          </a:p>
          <a:p>
            <a:pPr indent="355600" algn="ctr" eaLnBrk="0" hangingPunct="0">
              <a:defRPr/>
            </a:pPr>
            <a:r>
              <a:rPr lang="ru-RU" sz="1100" dirty="0">
                <a:latin typeface="Times New Roman" pitchFamily="18" charset="0"/>
                <a:ea typeface="Times New Roman" pitchFamily="18" charset="0"/>
                <a:cs typeface="Times New Roman" pitchFamily="18" charset="0"/>
              </a:rPr>
              <a:t>                                                            </a:t>
            </a:r>
            <a:endParaRPr lang="ru-RU" sz="600" dirty="0">
              <a:latin typeface="Arial" pitchFamily="34" charset="0"/>
              <a:cs typeface="Arial" pitchFamily="34" charset="0"/>
            </a:endParaRPr>
          </a:p>
          <a:p>
            <a:pPr indent="355600" algn="ctr" eaLnBrk="0" hangingPunct="0">
              <a:defRPr/>
            </a:pPr>
            <a:r>
              <a:rPr lang="ru-RU" sz="1100" dirty="0">
                <a:latin typeface="Times New Roman" pitchFamily="18" charset="0"/>
                <a:ea typeface="Times New Roman" pitchFamily="18" charset="0"/>
                <a:cs typeface="Times New Roman" pitchFamily="18" charset="0"/>
              </a:rPr>
              <a:t>                        </a:t>
            </a:r>
            <a:endParaRPr lang="ru-RU" sz="600" dirty="0">
              <a:latin typeface="Arial" pitchFamily="34" charset="0"/>
              <a:cs typeface="Arial" pitchFamily="34" charset="0"/>
            </a:endParaRPr>
          </a:p>
        </p:txBody>
      </p:sp>
      <p:cxnSp>
        <p:nvCxnSpPr>
          <p:cNvPr id="16396" name="AutoShape 19"/>
          <p:cNvCxnSpPr>
            <a:cxnSpLocks noChangeShapeType="1"/>
          </p:cNvCxnSpPr>
          <p:nvPr/>
        </p:nvCxnSpPr>
        <p:spPr bwMode="auto">
          <a:xfrm rot="5400000">
            <a:off x="4429919" y="2713832"/>
            <a:ext cx="714375" cy="1587"/>
          </a:xfrm>
          <a:prstGeom prst="straightConnector1">
            <a:avLst/>
          </a:prstGeom>
          <a:noFill/>
          <a:ln w="76200">
            <a:solidFill>
              <a:srgbClr val="7030A0"/>
            </a:solidFill>
            <a:round/>
            <a:headEnd/>
            <a:tailEnd type="triangle" w="med" len="med"/>
          </a:ln>
        </p:spPr>
      </p:cxnSp>
      <p:cxnSp>
        <p:nvCxnSpPr>
          <p:cNvPr id="16397" name="AutoShape 20"/>
          <p:cNvCxnSpPr>
            <a:cxnSpLocks noChangeShapeType="1"/>
          </p:cNvCxnSpPr>
          <p:nvPr/>
        </p:nvCxnSpPr>
        <p:spPr bwMode="auto">
          <a:xfrm>
            <a:off x="2928938" y="3071813"/>
            <a:ext cx="3598862" cy="1587"/>
          </a:xfrm>
          <a:prstGeom prst="straightConnector1">
            <a:avLst/>
          </a:prstGeom>
          <a:noFill/>
          <a:ln w="63500">
            <a:solidFill>
              <a:srgbClr val="7030A0"/>
            </a:solidFill>
            <a:round/>
            <a:headEnd/>
            <a:tailEnd/>
          </a:ln>
        </p:spPr>
      </p:cxnSp>
      <p:cxnSp>
        <p:nvCxnSpPr>
          <p:cNvPr id="16398" name="AutoShape 21"/>
          <p:cNvCxnSpPr>
            <a:cxnSpLocks noChangeShapeType="1"/>
          </p:cNvCxnSpPr>
          <p:nvPr/>
        </p:nvCxnSpPr>
        <p:spPr bwMode="auto">
          <a:xfrm>
            <a:off x="2928938" y="3071813"/>
            <a:ext cx="0" cy="828675"/>
          </a:xfrm>
          <a:prstGeom prst="straightConnector1">
            <a:avLst/>
          </a:prstGeom>
          <a:noFill/>
          <a:ln w="76200">
            <a:solidFill>
              <a:srgbClr val="7030A0"/>
            </a:solidFill>
            <a:round/>
            <a:headEnd/>
            <a:tailEnd type="triangle" w="med" len="med"/>
          </a:ln>
        </p:spPr>
      </p:cxnSp>
      <p:cxnSp>
        <p:nvCxnSpPr>
          <p:cNvPr id="16399" name="AutoShape 22"/>
          <p:cNvCxnSpPr>
            <a:cxnSpLocks noChangeShapeType="1"/>
          </p:cNvCxnSpPr>
          <p:nvPr/>
        </p:nvCxnSpPr>
        <p:spPr bwMode="auto">
          <a:xfrm rot="5400000">
            <a:off x="6072188" y="3500438"/>
            <a:ext cx="858837" cy="1587"/>
          </a:xfrm>
          <a:prstGeom prst="straightConnector1">
            <a:avLst/>
          </a:prstGeom>
          <a:noFill/>
          <a:ln w="76200">
            <a:solidFill>
              <a:srgbClr val="7030A0"/>
            </a:solidFill>
            <a:round/>
            <a:headEnd/>
            <a:tailEnd type="triangle" w="med" len="med"/>
          </a:ln>
        </p:spPr>
      </p:cxnSp>
      <p:cxnSp>
        <p:nvCxnSpPr>
          <p:cNvPr id="16400" name="AutoShape 23"/>
          <p:cNvCxnSpPr>
            <a:cxnSpLocks noChangeShapeType="1"/>
          </p:cNvCxnSpPr>
          <p:nvPr/>
        </p:nvCxnSpPr>
        <p:spPr bwMode="auto">
          <a:xfrm rot="5400000">
            <a:off x="6715919" y="5358606"/>
            <a:ext cx="571500" cy="1588"/>
          </a:xfrm>
          <a:prstGeom prst="straightConnector1">
            <a:avLst/>
          </a:prstGeom>
          <a:noFill/>
          <a:ln w="76200">
            <a:solidFill>
              <a:srgbClr val="7030A0"/>
            </a:solidFill>
            <a:round/>
            <a:headEnd/>
            <a:tailEnd type="triangle" w="med" len="med"/>
          </a:ln>
        </p:spPr>
      </p:cxnSp>
      <p:cxnSp>
        <p:nvCxnSpPr>
          <p:cNvPr id="16401" name="AutoShape 24"/>
          <p:cNvCxnSpPr>
            <a:cxnSpLocks noChangeShapeType="1"/>
          </p:cNvCxnSpPr>
          <p:nvPr/>
        </p:nvCxnSpPr>
        <p:spPr bwMode="auto">
          <a:xfrm rot="5400000">
            <a:off x="2142332" y="5358606"/>
            <a:ext cx="571500" cy="1587"/>
          </a:xfrm>
          <a:prstGeom prst="straightConnector1">
            <a:avLst/>
          </a:prstGeom>
          <a:noFill/>
          <a:ln w="76200">
            <a:solidFill>
              <a:srgbClr val="7030A0"/>
            </a:solidFill>
            <a:round/>
            <a:headEnd/>
            <a:tailEnd type="triangle" w="med" len="med"/>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5888"/>
            <a:ext cx="8362950" cy="1441450"/>
          </a:xfrm>
        </p:spPr>
        <p:txBody>
          <a:bodyPr rtlCol="0">
            <a:normAutofit fontScale="90000"/>
          </a:bodyPr>
          <a:lstStyle/>
          <a:p>
            <a:pPr algn="l" fontAlgn="auto">
              <a:spcAft>
                <a:spcPts val="0"/>
              </a:spcAft>
              <a:defRPr/>
            </a:pPr>
            <a:r>
              <a:rPr lang="ru-RU" sz="1600" dirty="0" smtClean="0"/>
              <a:t>          </a:t>
            </a:r>
            <a:br>
              <a:rPr lang="ru-RU" sz="1600" dirty="0" smtClean="0"/>
            </a:br>
            <a:r>
              <a:rPr lang="ru-RU" sz="1600" dirty="0" smtClean="0"/>
              <a:t/>
            </a:r>
            <a:br>
              <a:rPr lang="ru-RU" sz="1600" dirty="0" smtClean="0"/>
            </a:br>
            <a:r>
              <a:rPr lang="ru-RU" sz="1600" dirty="0" smtClean="0"/>
              <a:t>            </a:t>
            </a:r>
            <a:r>
              <a:rPr lang="ru-RU" sz="1600" dirty="0" smtClean="0">
                <a:latin typeface="Times New Roman" pitchFamily="18" charset="0"/>
                <a:cs typeface="Times New Roman" pitchFamily="18" charset="0"/>
              </a:rPr>
              <a:t>Доходная часть бюджета за 2021 год исполнена в сумме 1 208 651,9 тыс.рублей, из которых налоговые, неналоговые доходы исполнены в сумме 298 862,2 тыс.рублей и составили 24,7 процентов доходов бюджета, безвозмездные поступления исполнены в сумме 909 789,7 тыс.рублей и составили 75,3 процентов всех доходов бюджета.</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(См. таблицу 1).  </a:t>
            </a:r>
            <a:br>
              <a:rPr lang="ru-RU" sz="1600"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17411" name="Прямоугольник 4"/>
          <p:cNvSpPr>
            <a:spLocks noChangeArrowheads="1"/>
          </p:cNvSpPr>
          <p:nvPr/>
        </p:nvSpPr>
        <p:spPr bwMode="auto">
          <a:xfrm>
            <a:off x="684213" y="1052513"/>
            <a:ext cx="7991475" cy="769937"/>
          </a:xfrm>
          <a:prstGeom prst="rect">
            <a:avLst/>
          </a:prstGeom>
          <a:noFill/>
          <a:ln w="9525">
            <a:noFill/>
            <a:miter lim="800000"/>
            <a:headEnd/>
            <a:tailEnd/>
          </a:ln>
        </p:spPr>
        <p:txBody>
          <a:bodyPr>
            <a:spAutoFit/>
          </a:bodyPr>
          <a:lstStyle/>
          <a:p>
            <a:pPr indent="630238" algn="r"/>
            <a:r>
              <a:rPr lang="ru-RU" sz="1200">
                <a:latin typeface="Times New Roman" pitchFamily="18" charset="0"/>
                <a:cs typeface="Times New Roman" pitchFamily="18" charset="0"/>
              </a:rPr>
              <a:t>Таблица 1</a:t>
            </a:r>
            <a:endParaRPr lang="ru-RU" sz="1200"/>
          </a:p>
          <a:p>
            <a:pPr indent="630238" algn="ctr" eaLnBrk="0" hangingPunct="0"/>
            <a:r>
              <a:rPr lang="ru-RU" sz="1600" b="1">
                <a:solidFill>
                  <a:srgbClr val="0070C0"/>
                </a:solidFill>
                <a:latin typeface="Times New Roman" pitchFamily="18" charset="0"/>
                <a:cs typeface="Times New Roman" pitchFamily="18" charset="0"/>
              </a:rPr>
              <a:t>Исполнение бюджета</a:t>
            </a:r>
            <a:endParaRPr lang="ru-RU" sz="1600"/>
          </a:p>
          <a:p>
            <a:pPr indent="630238" algn="ctr" eaLnBrk="0" hangingPunct="0"/>
            <a:r>
              <a:rPr lang="ru-RU" sz="1600" b="1">
                <a:solidFill>
                  <a:srgbClr val="0070C0"/>
                </a:solidFill>
                <a:latin typeface="Times New Roman" pitchFamily="18" charset="0"/>
                <a:cs typeface="Times New Roman" pitchFamily="18" charset="0"/>
              </a:rPr>
              <a:t>Пугачевского муниципального района по доходам за 2021 год (тыс.рублей)</a:t>
            </a:r>
            <a:endParaRPr lang="ru-RU" sz="1000"/>
          </a:p>
        </p:txBody>
      </p:sp>
      <p:graphicFrame>
        <p:nvGraphicFramePr>
          <p:cNvPr id="7" name="Таблица 6"/>
          <p:cNvGraphicFramePr>
            <a:graphicFrameLocks noGrp="1"/>
          </p:cNvGraphicFramePr>
          <p:nvPr/>
        </p:nvGraphicFramePr>
        <p:xfrm>
          <a:off x="684213" y="1860550"/>
          <a:ext cx="8064898" cy="4578707"/>
        </p:xfrm>
        <a:graphic>
          <a:graphicData uri="http://schemas.openxmlformats.org/drawingml/2006/table">
            <a:tbl>
              <a:tblPr/>
              <a:tblGrid>
                <a:gridCol w="4853876"/>
                <a:gridCol w="1120124"/>
                <a:gridCol w="1045449"/>
                <a:gridCol w="1045449"/>
              </a:tblGrid>
              <a:tr h="507118">
                <a:tc>
                  <a:txBody>
                    <a:bodyPr/>
                    <a:lstStyle/>
                    <a:p>
                      <a:pPr algn="ctr" fontAlgn="t"/>
                      <a:endParaRPr lang="ru-RU" sz="1200" b="0" i="0" u="none" strike="noStrike" dirty="0" smtClean="0">
                        <a:solidFill>
                          <a:srgbClr val="000000"/>
                        </a:solidFill>
                        <a:latin typeface="Times New Roman"/>
                      </a:endParaRPr>
                    </a:p>
                    <a:p>
                      <a:pPr algn="ctr" fontAlgn="t"/>
                      <a:r>
                        <a:rPr lang="ru-RU" sz="1200" b="0" i="0" u="none" strike="noStrike" dirty="0" smtClean="0">
                          <a:solidFill>
                            <a:srgbClr val="000000"/>
                          </a:solidFill>
                          <a:latin typeface="Times New Roman"/>
                        </a:rPr>
                        <a:t>Доходы </a:t>
                      </a:r>
                      <a:endParaRPr lang="ru-RU" sz="1200" b="0" i="0" u="none" strike="noStrike" dirty="0">
                        <a:solidFill>
                          <a:srgbClr val="000000"/>
                        </a:solidFill>
                        <a:latin typeface="Times New Roman"/>
                      </a:endParaRP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200" b="0" i="0" u="none" strike="noStrike" dirty="0" smtClean="0">
                          <a:solidFill>
                            <a:srgbClr val="000000"/>
                          </a:solidFill>
                          <a:latin typeface="Times New Roman"/>
                        </a:rPr>
                        <a:t>Утвержденный </a:t>
                      </a:r>
                      <a:r>
                        <a:rPr lang="ru-RU" sz="1200" b="0" i="0" u="none" strike="noStrike" dirty="0">
                          <a:solidFill>
                            <a:srgbClr val="000000"/>
                          </a:solidFill>
                          <a:latin typeface="Times New Roman"/>
                        </a:rPr>
                        <a:t>план на 2021 год </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200" b="0" i="0" u="none" strike="noStrike">
                          <a:solidFill>
                            <a:srgbClr val="000000"/>
                          </a:solidFill>
                          <a:latin typeface="Times New Roman"/>
                        </a:rPr>
                        <a:t>Исполнено за 2021 год </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200" b="0" i="0" u="none" strike="noStrike" dirty="0">
                          <a:solidFill>
                            <a:srgbClr val="000000"/>
                          </a:solidFill>
                          <a:latin typeface="Times New Roman"/>
                        </a:rPr>
                        <a:t>Процент исполнения плана </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6153">
                <a:tc>
                  <a:txBody>
                    <a:bodyPr/>
                    <a:lstStyle/>
                    <a:p>
                      <a:pPr algn="l" fontAlgn="t"/>
                      <a:r>
                        <a:rPr lang="ru-RU" sz="900" b="1" i="0" u="none" strike="noStrike" dirty="0">
                          <a:solidFill>
                            <a:srgbClr val="000000"/>
                          </a:solidFill>
                          <a:latin typeface="Times New Roman"/>
                        </a:rPr>
                        <a:t>Налоговые и неналоговые доходы</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dirty="0">
                          <a:solidFill>
                            <a:srgbClr val="000000"/>
                          </a:solidFill>
                          <a:latin typeface="Times New Roman"/>
                        </a:rPr>
                        <a:t>299 868,2</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a:solidFill>
                            <a:srgbClr val="000000"/>
                          </a:solidFill>
                          <a:latin typeface="Times New Roman"/>
                        </a:rPr>
                        <a:t>298 862,2</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ru-RU" sz="1000" b="1" i="0" u="none" strike="noStrike" dirty="0">
                          <a:solidFill>
                            <a:srgbClr val="000000"/>
                          </a:solidFill>
                          <a:latin typeface="Times New Roman"/>
                        </a:rPr>
                        <a:t>99,7%</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6153">
                <a:tc>
                  <a:txBody>
                    <a:bodyPr/>
                    <a:lstStyle/>
                    <a:p>
                      <a:pPr algn="l" fontAlgn="t"/>
                      <a:r>
                        <a:rPr lang="ru-RU" sz="900" b="1" i="0" u="none" strike="noStrike">
                          <a:solidFill>
                            <a:srgbClr val="000000"/>
                          </a:solidFill>
                          <a:latin typeface="Times New Roman"/>
                        </a:rPr>
                        <a:t>Налоговые доходы</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dirty="0">
                          <a:solidFill>
                            <a:srgbClr val="000000"/>
                          </a:solidFill>
                          <a:latin typeface="Times New Roman"/>
                        </a:rPr>
                        <a:t>277 121,8</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dirty="0">
                          <a:solidFill>
                            <a:srgbClr val="000000"/>
                          </a:solidFill>
                          <a:latin typeface="Times New Roman"/>
                        </a:rPr>
                        <a:t>280 501,2</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ru-RU" sz="1000" b="1" i="0" u="none" strike="noStrike" dirty="0">
                          <a:solidFill>
                            <a:srgbClr val="000000"/>
                          </a:solidFill>
                          <a:latin typeface="Times New Roman"/>
                        </a:rPr>
                        <a:t>101,2%</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4991">
                <a:tc>
                  <a:txBody>
                    <a:bodyPr/>
                    <a:lstStyle/>
                    <a:p>
                      <a:pPr algn="l" fontAlgn="t"/>
                      <a:r>
                        <a:rPr lang="ru-RU" sz="900" b="0" i="0" u="none" strike="noStrike" dirty="0">
                          <a:solidFill>
                            <a:srgbClr val="000000"/>
                          </a:solidFill>
                          <a:latin typeface="Times New Roman"/>
                        </a:rPr>
                        <a:t>Налог на доходы физических лиц</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149 780,7</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a:solidFill>
                            <a:srgbClr val="000000"/>
                          </a:solidFill>
                          <a:latin typeface="Times New Roman"/>
                        </a:rPr>
                        <a:t>145 439,3</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dirty="0">
                          <a:solidFill>
                            <a:srgbClr val="000000"/>
                          </a:solidFill>
                          <a:latin typeface="Times New Roman"/>
                        </a:rPr>
                        <a:t>97,1%</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6153">
                <a:tc>
                  <a:txBody>
                    <a:bodyPr/>
                    <a:lstStyle/>
                    <a:p>
                      <a:pPr algn="l" fontAlgn="t"/>
                      <a:r>
                        <a:rPr lang="ru-RU" sz="900" b="0" i="0" u="none" strike="noStrike" dirty="0">
                          <a:solidFill>
                            <a:srgbClr val="000000"/>
                          </a:solidFill>
                          <a:latin typeface="Times New Roman"/>
                        </a:rPr>
                        <a:t>Акцизы на нефтепродукты</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a:solidFill>
                            <a:srgbClr val="000000"/>
                          </a:solidFill>
                          <a:latin typeface="Times New Roman"/>
                        </a:rPr>
                        <a:t>32 000,0</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34 923,3</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dirty="0">
                          <a:solidFill>
                            <a:srgbClr val="000000"/>
                          </a:solidFill>
                          <a:latin typeface="Times New Roman"/>
                        </a:rPr>
                        <a:t>109,1%</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6153">
                <a:tc>
                  <a:txBody>
                    <a:bodyPr/>
                    <a:lstStyle/>
                    <a:p>
                      <a:pPr algn="l" fontAlgn="t"/>
                      <a:r>
                        <a:rPr lang="ru-RU" sz="900" b="0" i="0" u="none" strike="noStrike" dirty="0">
                          <a:solidFill>
                            <a:srgbClr val="000000"/>
                          </a:solidFill>
                          <a:latin typeface="Times New Roman"/>
                        </a:rPr>
                        <a:t>Единый налог на вмененный доход</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4 557,0</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4 261,9</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dirty="0">
                          <a:solidFill>
                            <a:srgbClr val="000000"/>
                          </a:solidFill>
                          <a:latin typeface="Times New Roman"/>
                        </a:rPr>
                        <a:t>93,5%</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6153">
                <a:tc>
                  <a:txBody>
                    <a:bodyPr/>
                    <a:lstStyle/>
                    <a:p>
                      <a:pPr algn="l" fontAlgn="t"/>
                      <a:r>
                        <a:rPr lang="ru-RU" sz="900" b="0" i="0" u="none" strike="noStrike" dirty="0">
                          <a:solidFill>
                            <a:srgbClr val="000000"/>
                          </a:solidFill>
                          <a:latin typeface="Times New Roman"/>
                        </a:rPr>
                        <a:t>Единый сельскохозяйственный налог</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26 440,1</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26 567,3</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dirty="0">
                          <a:solidFill>
                            <a:srgbClr val="000000"/>
                          </a:solidFill>
                          <a:latin typeface="Times New Roman"/>
                        </a:rPr>
                        <a:t>100,5%</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99963">
                <a:tc>
                  <a:txBody>
                    <a:bodyPr/>
                    <a:lstStyle/>
                    <a:p>
                      <a:pPr algn="l" fontAlgn="t"/>
                      <a:r>
                        <a:rPr lang="ru-RU" sz="900" b="0" i="0" u="none" strike="noStrike" dirty="0">
                          <a:solidFill>
                            <a:srgbClr val="000000"/>
                          </a:solidFill>
                          <a:latin typeface="Times New Roman"/>
                        </a:rPr>
                        <a:t>Налог, взимаемый, в связи с применением патентной системы налогообложения</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8 100,0</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10 425,0</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a:solidFill>
                            <a:srgbClr val="000000"/>
                          </a:solidFill>
                          <a:latin typeface="Times New Roman"/>
                        </a:rPr>
                        <a:t>128,7%</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37708">
                <a:tc>
                  <a:txBody>
                    <a:bodyPr/>
                    <a:lstStyle/>
                    <a:p>
                      <a:pPr algn="l" fontAlgn="t"/>
                      <a:r>
                        <a:rPr lang="ru-RU" sz="900" b="0" i="0" u="none" strike="noStrike">
                          <a:solidFill>
                            <a:srgbClr val="000000"/>
                          </a:solidFill>
                          <a:latin typeface="Times New Roman"/>
                        </a:rPr>
                        <a:t>Транспортный налог</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50 074,0</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52 679,1</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dirty="0">
                          <a:solidFill>
                            <a:srgbClr val="000000"/>
                          </a:solidFill>
                          <a:latin typeface="Times New Roman"/>
                        </a:rPr>
                        <a:t>105,2%</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33884">
                <a:tc>
                  <a:txBody>
                    <a:bodyPr/>
                    <a:lstStyle/>
                    <a:p>
                      <a:pPr algn="l" fontAlgn="t"/>
                      <a:r>
                        <a:rPr lang="ru-RU" sz="900" b="0" i="0" u="none" strike="noStrike">
                          <a:solidFill>
                            <a:srgbClr val="000000"/>
                          </a:solidFill>
                          <a:latin typeface="Times New Roman"/>
                        </a:rPr>
                        <a:t>Государственная пошлина</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6 170,0</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6 205,3</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a:solidFill>
                            <a:srgbClr val="000000"/>
                          </a:solidFill>
                          <a:latin typeface="Times New Roman"/>
                        </a:rPr>
                        <a:t>100,6%</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40258">
                <a:tc>
                  <a:txBody>
                    <a:bodyPr/>
                    <a:lstStyle/>
                    <a:p>
                      <a:pPr algn="l" fontAlgn="t"/>
                      <a:r>
                        <a:rPr lang="ru-RU" sz="900" b="1" i="0" u="none" strike="noStrike">
                          <a:solidFill>
                            <a:srgbClr val="000000"/>
                          </a:solidFill>
                          <a:latin typeface="Times New Roman"/>
                        </a:rPr>
                        <a:t>Неналоговые доходы</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a:solidFill>
                            <a:srgbClr val="000000"/>
                          </a:solidFill>
                          <a:latin typeface="Times New Roman"/>
                        </a:rPr>
                        <a:t>22 746,4</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a:solidFill>
                            <a:srgbClr val="000000"/>
                          </a:solidFill>
                          <a:latin typeface="Times New Roman"/>
                        </a:rPr>
                        <a:t>18 361,0</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ru-RU" sz="1000" b="1" i="0" u="none" strike="noStrike">
                          <a:solidFill>
                            <a:srgbClr val="000000"/>
                          </a:solidFill>
                          <a:latin typeface="Times New Roman"/>
                        </a:rPr>
                        <a:t>80,7%</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40334">
                <a:tc>
                  <a:txBody>
                    <a:bodyPr/>
                    <a:lstStyle/>
                    <a:p>
                      <a:pPr algn="l" fontAlgn="t"/>
                      <a:r>
                        <a:rPr lang="ru-RU" sz="900" b="0" i="0" u="none" strike="noStrike" dirty="0">
                          <a:solidFill>
                            <a:srgbClr val="000000"/>
                          </a:solidFill>
                          <a:latin typeface="Times New Roman"/>
                        </a:rPr>
                        <a:t>Доходы от использования имущества, находящегося в муниципальной собственности</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a:solidFill>
                            <a:srgbClr val="000000"/>
                          </a:solidFill>
                          <a:latin typeface="Times New Roman"/>
                        </a:rPr>
                        <a:t>11 198,1</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9 686,3</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dirty="0">
                          <a:solidFill>
                            <a:srgbClr val="000000"/>
                          </a:solidFill>
                          <a:latin typeface="Times New Roman"/>
                        </a:rPr>
                        <a:t>86,5%</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18874">
                <a:tc>
                  <a:txBody>
                    <a:bodyPr/>
                    <a:lstStyle/>
                    <a:p>
                      <a:pPr algn="l" fontAlgn="t"/>
                      <a:r>
                        <a:rPr lang="ru-RU" sz="900" b="0" i="0" u="none" strike="noStrike" dirty="0">
                          <a:solidFill>
                            <a:srgbClr val="000000"/>
                          </a:solidFill>
                          <a:latin typeface="Times New Roman"/>
                        </a:rPr>
                        <a:t>Плата за негативное воздействие на окружающую среду</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434,0</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239,5</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dirty="0">
                          <a:solidFill>
                            <a:srgbClr val="000000"/>
                          </a:solidFill>
                          <a:latin typeface="Times New Roman"/>
                        </a:rPr>
                        <a:t>55,2%</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1285">
                <a:tc>
                  <a:txBody>
                    <a:bodyPr/>
                    <a:lstStyle/>
                    <a:p>
                      <a:pPr algn="l" fontAlgn="t"/>
                      <a:r>
                        <a:rPr lang="ru-RU" sz="900" b="0" i="0" u="none" strike="noStrike" dirty="0">
                          <a:solidFill>
                            <a:srgbClr val="000000"/>
                          </a:solidFill>
                          <a:latin typeface="Times New Roman"/>
                        </a:rPr>
                        <a:t>Прочие доходы от оказания платных услуг и компенсации затрат бюджетов</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a:solidFill>
                            <a:srgbClr val="000000"/>
                          </a:solidFill>
                          <a:latin typeface="Times New Roman"/>
                        </a:rPr>
                        <a:t> </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 </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dirty="0">
                          <a:solidFill>
                            <a:srgbClr val="000000"/>
                          </a:solidFill>
                          <a:latin typeface="Times New Roman"/>
                        </a:rPr>
                        <a:t>0,0%</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3696">
                <a:tc>
                  <a:txBody>
                    <a:bodyPr/>
                    <a:lstStyle/>
                    <a:p>
                      <a:pPr algn="l" fontAlgn="t"/>
                      <a:r>
                        <a:rPr lang="ru-RU" sz="900" b="0" i="0" u="none" strike="noStrike" dirty="0">
                          <a:solidFill>
                            <a:srgbClr val="000000"/>
                          </a:solidFill>
                          <a:latin typeface="Times New Roman"/>
                        </a:rPr>
                        <a:t>Доходы от продажи материальных и нематериальных активов</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a:solidFill>
                            <a:srgbClr val="000000"/>
                          </a:solidFill>
                          <a:latin typeface="Times New Roman"/>
                        </a:rPr>
                        <a:t>9 114,3</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a:solidFill>
                            <a:srgbClr val="000000"/>
                          </a:solidFill>
                          <a:latin typeface="Times New Roman"/>
                        </a:rPr>
                        <a:t>6 808,9</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a:solidFill>
                            <a:srgbClr val="000000"/>
                          </a:solidFill>
                          <a:latin typeface="Times New Roman"/>
                        </a:rPr>
                        <a:t>74,7%</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37708">
                <a:tc>
                  <a:txBody>
                    <a:bodyPr/>
                    <a:lstStyle/>
                    <a:p>
                      <a:pPr algn="l" fontAlgn="t"/>
                      <a:r>
                        <a:rPr lang="ru-RU" sz="900" b="0" i="0" u="none" strike="noStrike" dirty="0">
                          <a:solidFill>
                            <a:srgbClr val="000000"/>
                          </a:solidFill>
                          <a:latin typeface="Times New Roman"/>
                        </a:rPr>
                        <a:t>Штрафы, санкции, возмещение ущерба</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a:solidFill>
                            <a:srgbClr val="000000"/>
                          </a:solidFill>
                          <a:latin typeface="Times New Roman"/>
                        </a:rPr>
                        <a:t>2 000,0</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1 626,3</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a:solidFill>
                            <a:srgbClr val="000000"/>
                          </a:solidFill>
                          <a:latin typeface="Times New Roman"/>
                        </a:rPr>
                        <a:t>81,3%</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37708">
                <a:tc>
                  <a:txBody>
                    <a:bodyPr/>
                    <a:lstStyle/>
                    <a:p>
                      <a:pPr algn="l" fontAlgn="t"/>
                      <a:r>
                        <a:rPr lang="ru-RU" sz="900" b="0" i="0" u="none" strike="noStrike" dirty="0">
                          <a:solidFill>
                            <a:srgbClr val="000000"/>
                          </a:solidFill>
                          <a:latin typeface="Times New Roman"/>
                        </a:rPr>
                        <a:t>Прочие неналоговые доходы</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 </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000" b="0" i="0" u="none" strike="noStrike" dirty="0">
                          <a:solidFill>
                            <a:srgbClr val="000000"/>
                          </a:solidFill>
                          <a:latin typeface="Times New Roman"/>
                        </a:rPr>
                        <a:t> </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ru-RU" sz="1000" b="1" i="0" u="none" strike="noStrike" dirty="0">
                          <a:solidFill>
                            <a:srgbClr val="000000"/>
                          </a:solidFill>
                          <a:latin typeface="Times New Roman"/>
                        </a:rPr>
                        <a:t>0,0%</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7507">
                <a:tc>
                  <a:txBody>
                    <a:bodyPr/>
                    <a:lstStyle/>
                    <a:p>
                      <a:pPr algn="l" fontAlgn="t"/>
                      <a:r>
                        <a:rPr lang="ru-RU" sz="900" b="1" i="0" u="none" strike="noStrike">
                          <a:solidFill>
                            <a:srgbClr val="000000"/>
                          </a:solidFill>
                          <a:latin typeface="Times New Roman"/>
                        </a:rPr>
                        <a:t>Безвозмездные перечисления</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a:solidFill>
                            <a:srgbClr val="000000"/>
                          </a:solidFill>
                          <a:latin typeface="Times New Roman"/>
                        </a:rPr>
                        <a:t>914 289,7</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dirty="0">
                          <a:solidFill>
                            <a:srgbClr val="000000"/>
                          </a:solidFill>
                          <a:latin typeface="Times New Roman"/>
                        </a:rPr>
                        <a:t>909 789,7</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ru-RU" sz="1000" b="1" i="0" u="none" strike="noStrike" dirty="0">
                          <a:solidFill>
                            <a:srgbClr val="000000"/>
                          </a:solidFill>
                          <a:latin typeface="Times New Roman"/>
                        </a:rPr>
                        <a:t>99,5%</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7507">
                <a:tc>
                  <a:txBody>
                    <a:bodyPr/>
                    <a:lstStyle/>
                    <a:p>
                      <a:pPr algn="l" fontAlgn="t"/>
                      <a:r>
                        <a:rPr lang="ru-RU" sz="900" b="0" i="0" u="none" strike="noStrike">
                          <a:solidFill>
                            <a:srgbClr val="000000"/>
                          </a:solidFill>
                          <a:latin typeface="Times New Roman"/>
                        </a:rPr>
                        <a:t>Дотации бюджетам муниципальных районов </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216 403,3</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216 403,3</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1" i="0" u="none" strike="noStrike">
                          <a:solidFill>
                            <a:srgbClr val="000000"/>
                          </a:solidFill>
                          <a:latin typeface="Times New Roman"/>
                        </a:rPr>
                        <a:t>100,0%</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7507">
                <a:tc>
                  <a:txBody>
                    <a:bodyPr/>
                    <a:lstStyle/>
                    <a:p>
                      <a:pPr algn="l" fontAlgn="t"/>
                      <a:r>
                        <a:rPr lang="ru-RU" sz="900" b="0" i="0" u="none" strike="noStrike">
                          <a:solidFill>
                            <a:srgbClr val="000000"/>
                          </a:solidFill>
                          <a:latin typeface="Times New Roman"/>
                        </a:rPr>
                        <a:t>Субсидии бюджетам муниципальных районов </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89 814,2</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88 267,6</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1" i="0" u="none" strike="noStrike" dirty="0">
                          <a:solidFill>
                            <a:srgbClr val="000000"/>
                          </a:solidFill>
                          <a:latin typeface="Times New Roman"/>
                        </a:rPr>
                        <a:t>98,3%</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7507">
                <a:tc>
                  <a:txBody>
                    <a:bodyPr/>
                    <a:lstStyle/>
                    <a:p>
                      <a:pPr algn="l" fontAlgn="t"/>
                      <a:r>
                        <a:rPr lang="ru-RU" sz="900" b="0" i="0" u="none" strike="noStrike">
                          <a:solidFill>
                            <a:srgbClr val="000000"/>
                          </a:solidFill>
                          <a:latin typeface="Times New Roman"/>
                        </a:rPr>
                        <a:t>Субвенции бюджетам муниципальных районов </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593 903,7</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591 026,2</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1" i="0" u="none" strike="noStrike" dirty="0">
                          <a:solidFill>
                            <a:srgbClr val="000000"/>
                          </a:solidFill>
                          <a:latin typeface="Times New Roman"/>
                        </a:rPr>
                        <a:t>99,5%</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7507">
                <a:tc>
                  <a:txBody>
                    <a:bodyPr/>
                    <a:lstStyle/>
                    <a:p>
                      <a:pPr algn="l" fontAlgn="t"/>
                      <a:r>
                        <a:rPr lang="ru-RU" sz="900" b="0" i="0" u="none" strike="noStrike">
                          <a:solidFill>
                            <a:srgbClr val="000000"/>
                          </a:solidFill>
                          <a:latin typeface="Times New Roman"/>
                        </a:rPr>
                        <a:t>Иные межбюджетные трансферты</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14 146,1</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14 070,2</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1" i="0" u="none" strike="noStrike" dirty="0">
                          <a:solidFill>
                            <a:srgbClr val="000000"/>
                          </a:solidFill>
                          <a:latin typeface="Times New Roman"/>
                        </a:rPr>
                        <a:t>99,5%</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287000">
                <a:tc>
                  <a:txBody>
                    <a:bodyPr/>
                    <a:lstStyle/>
                    <a:p>
                      <a:pPr algn="l" fontAlgn="t"/>
                      <a:r>
                        <a:rPr lang="ru-RU" sz="900" b="0" i="0" u="none" strike="noStrike">
                          <a:solidFill>
                            <a:srgbClr val="000000"/>
                          </a:solidFill>
                          <a:latin typeface="Times New Roman"/>
                        </a:rPr>
                        <a:t>Доходы от возврата остатков субсидий, субвенций и иных межбюджетных трансфертов, имеющих целевое назначение, прошлых лет</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109,9</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109,9</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1" i="0" u="none" strike="noStrike" dirty="0" smtClean="0">
                          <a:solidFill>
                            <a:srgbClr val="000000"/>
                          </a:solidFill>
                          <a:latin typeface="Times New Roman"/>
                        </a:rPr>
                        <a:t>100,0%</a:t>
                      </a:r>
                      <a:r>
                        <a:rPr lang="ru-RU" sz="1000" b="1" i="0" u="none" strike="noStrike" dirty="0">
                          <a:solidFill>
                            <a:srgbClr val="000000"/>
                          </a:solidFill>
                          <a:latin typeface="Times New Roman"/>
                        </a:rPr>
                        <a:t> </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288032">
                <a:tc>
                  <a:txBody>
                    <a:bodyPr/>
                    <a:lstStyle/>
                    <a:p>
                      <a:pPr algn="l" fontAlgn="t"/>
                      <a:r>
                        <a:rPr lang="ru-RU" sz="900" b="0" i="0" u="none" strike="noStrike">
                          <a:solidFill>
                            <a:srgbClr val="000000"/>
                          </a:solidFill>
                          <a:latin typeface="Times New Roman"/>
                        </a:rPr>
                        <a:t>Возврат остатков субсидий, субвенций и иных межбюджетных трансфертов, имеющих целевое назначение, прошлых лет</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-87,5</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-87,5</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1" i="0" u="none" strike="noStrike" dirty="0">
                          <a:solidFill>
                            <a:srgbClr val="000000"/>
                          </a:solidFill>
                          <a:latin typeface="Times New Roman"/>
                        </a:rPr>
                        <a:t>100,0%</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6153">
                <a:tc>
                  <a:txBody>
                    <a:bodyPr/>
                    <a:lstStyle/>
                    <a:p>
                      <a:pPr algn="ctr" fontAlgn="t"/>
                      <a:r>
                        <a:rPr lang="ru-RU" sz="900" b="1" i="0" u="none" strike="noStrike">
                          <a:solidFill>
                            <a:srgbClr val="000000"/>
                          </a:solidFill>
                          <a:latin typeface="Times New Roman"/>
                        </a:rPr>
                        <a:t>ВСЕГО ДОХОДОВ</a:t>
                      </a:r>
                    </a:p>
                  </a:txBody>
                  <a:tcPr marL="4445" marR="4445" marT="444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a:solidFill>
                            <a:srgbClr val="000000"/>
                          </a:solidFill>
                          <a:latin typeface="Times New Roman"/>
                        </a:rPr>
                        <a:t>1 214 157,9</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000" b="1" i="0" u="none" strike="noStrike">
                          <a:solidFill>
                            <a:srgbClr val="000000"/>
                          </a:solidFill>
                          <a:latin typeface="Times New Roman"/>
                        </a:rPr>
                        <a:t>1 208 651,9</a:t>
                      </a:r>
                    </a:p>
                  </a:txBody>
                  <a:tcPr marL="4445" marR="4445" marT="44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ru-RU" sz="1000" b="1" i="0" u="none" strike="noStrike" dirty="0">
                          <a:solidFill>
                            <a:srgbClr val="000000"/>
                          </a:solidFill>
                          <a:latin typeface="Times New Roman"/>
                        </a:rPr>
                        <a:t>99,5%</a:t>
                      </a:r>
                    </a:p>
                  </a:txBody>
                  <a:tcPr marL="4445" marR="4445" marT="44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ctrTitle"/>
          </p:nvPr>
        </p:nvSpPr>
        <p:spPr>
          <a:xfrm>
            <a:off x="685800" y="549275"/>
            <a:ext cx="8134350" cy="431800"/>
          </a:xfrm>
        </p:spPr>
        <p:txBody>
          <a:bodyPr/>
          <a:lstStyle/>
          <a:p>
            <a:r>
              <a:rPr lang="ru-RU" sz="1800" b="1" smtClean="0">
                <a:latin typeface="Times New Roman" pitchFamily="18" charset="0"/>
                <a:cs typeface="Times New Roman" pitchFamily="18" charset="0"/>
              </a:rPr>
              <a:t>Причины отклонения плановых назначений на 2021 год </a:t>
            </a:r>
            <a:br>
              <a:rPr lang="ru-RU" sz="1800" b="1" smtClean="0">
                <a:latin typeface="Times New Roman" pitchFamily="18" charset="0"/>
                <a:cs typeface="Times New Roman" pitchFamily="18" charset="0"/>
              </a:rPr>
            </a:br>
            <a:r>
              <a:rPr lang="ru-RU" sz="1800" b="1" smtClean="0">
                <a:latin typeface="Times New Roman" pitchFamily="18" charset="0"/>
                <a:cs typeface="Times New Roman" pitchFamily="18" charset="0"/>
              </a:rPr>
              <a:t>от фактического исполнения за 2021 год</a:t>
            </a:r>
          </a:p>
        </p:txBody>
      </p:sp>
      <p:sp>
        <p:nvSpPr>
          <p:cNvPr id="18435" name="Подзаголовок 2"/>
          <p:cNvSpPr>
            <a:spLocks noGrp="1"/>
          </p:cNvSpPr>
          <p:nvPr>
            <p:ph type="subTitle" idx="1"/>
          </p:nvPr>
        </p:nvSpPr>
        <p:spPr>
          <a:xfrm>
            <a:off x="755650" y="1268413"/>
            <a:ext cx="7920038" cy="4824412"/>
          </a:xfrm>
        </p:spPr>
        <p:txBody>
          <a:bodyPr/>
          <a:lstStyle/>
          <a:p>
            <a:pPr algn="just"/>
            <a:r>
              <a:rPr lang="ru-RU" sz="1400" smtClean="0">
                <a:solidFill>
                  <a:schemeClr val="tx1"/>
                </a:solidFill>
                <a:latin typeface="Times New Roman" pitchFamily="18" charset="0"/>
                <a:cs typeface="Times New Roman" pitchFamily="18" charset="0"/>
              </a:rPr>
              <a:t>                       Налог на доходы физических лиц исполнен в 2021 году в сумме 145 439,3 тыс. рублей, что составило 97,1% от плановых назначений (план 149 780,7 тыс.рублей).  Фонд оплаты труда фактически сложился в меньшем объеме, чем запланировано.  Единый налог на вмененный доход исполнен на 93,5% (план 4557,0 тыс.рублей, факт 4261,9 тыс.рублей). Единый налог на вмененный доход отменен   с   1   января   2021 года.  В 2021 году поступали доходы за 4 квартал 2020 года и задолженность прошлых лет. </a:t>
            </a:r>
          </a:p>
          <a:p>
            <a:pPr algn="just"/>
            <a:r>
              <a:rPr lang="ru-RU" sz="1400" smtClean="0">
                <a:solidFill>
                  <a:schemeClr val="tx1"/>
                </a:solidFill>
                <a:latin typeface="Times New Roman" pitchFamily="18" charset="0"/>
                <a:cs typeface="Times New Roman" pitchFamily="18" charset="0"/>
              </a:rPr>
              <a:t>            Доходы от использования имущества исполнены в сумме 9686,3 тыс.рублей, что составило 86,5 % от плановых назначений (план 11198,1 тыс.рублей).  Исполнено ниже плана в связи с уменьшением количества земельных участков, находящихся в аренде в связи с переходом земельных участков в собственность.</a:t>
            </a:r>
          </a:p>
          <a:p>
            <a:pPr algn="just"/>
            <a:r>
              <a:rPr lang="ru-RU" sz="1400" smtClean="0">
                <a:solidFill>
                  <a:schemeClr val="tx1"/>
                </a:solidFill>
                <a:latin typeface="Times New Roman" pitchFamily="18" charset="0"/>
                <a:cs typeface="Times New Roman" pitchFamily="18" charset="0"/>
              </a:rPr>
              <a:t>           Доходы от продажи материальных и нематериальных активов исполнены на 74,7 % (план 9114,3 тыс.рублей, факт 6808,9 тыс.рублей) не все объекты муниципальной собственности согласно утвержденного Плана приватизации  муниципального имущества проданы на аукционе. </a:t>
            </a:r>
          </a:p>
          <a:p>
            <a:pPr algn="just"/>
            <a:r>
              <a:rPr lang="ru-RU" sz="1400" smtClean="0">
                <a:solidFill>
                  <a:schemeClr val="tx1"/>
                </a:solidFill>
                <a:latin typeface="Times New Roman" pitchFamily="18" charset="0"/>
                <a:cs typeface="Times New Roman" pitchFamily="18" charset="0"/>
              </a:rPr>
              <a:t>           По безвозмездным поступлениям запланировано на 2021 год 914289,7 тыс.рублей, поступило из вышестоящих бюджетов 909789,7 тыс.рублей, план исполнен на 99,5 %.  </a:t>
            </a:r>
          </a:p>
          <a:p>
            <a:pPr algn="just"/>
            <a:r>
              <a:rPr lang="ru-RU" sz="1400" smtClean="0">
                <a:solidFill>
                  <a:schemeClr val="tx1"/>
                </a:solidFill>
                <a:latin typeface="Times New Roman" pitchFamily="18" charset="0"/>
                <a:cs typeface="Times New Roman" pitchFamily="18" charset="0"/>
              </a:rPr>
              <a:t>         Субсидии на обеспечение жильем молодых семей (план 8339,0 тыс.рублей, факт 8137,9 тыс.рублей), субсидии на обеспечение условий для внедрения центров цифровой образовательной среды в общеобразовательных организациях (план 614,3 тыс.рублей, факт 112,8 тыс.рублей), субвенции на классное руководство (план 456,5 тыс.рублей, факт 101,4 тыс.рублей)   исполнены  под  фактическую потребность. </a:t>
            </a:r>
          </a:p>
          <a:p>
            <a:pPr algn="just"/>
            <a:r>
              <a:rPr lang="ru-RU" sz="1400" smtClean="0">
                <a:solidFill>
                  <a:schemeClr val="tx1"/>
                </a:solidFill>
                <a:latin typeface="Times New Roman" pitchFamily="18" charset="0"/>
                <a:cs typeface="Times New Roman" pitchFamily="18" charset="0"/>
              </a:rPr>
              <a:t>          (См. таблицу 2)</a:t>
            </a: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a:p>
            <a:pPr algn="just"/>
            <a:endParaRPr lang="ru-RU" sz="1400" smtClean="0">
              <a:solidFill>
                <a:schemeClr val="tx1"/>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a:xfrm>
            <a:off x="457200" y="476250"/>
            <a:ext cx="8229600" cy="431800"/>
          </a:xfrm>
        </p:spPr>
        <p:txBody>
          <a:bodyPr/>
          <a:lstStyle/>
          <a:p>
            <a:r>
              <a:rPr lang="ru-RU" sz="1200" smtClean="0">
                <a:latin typeface="Times New Roman" pitchFamily="18" charset="0"/>
                <a:cs typeface="Times New Roman" pitchFamily="18" charset="0"/>
              </a:rPr>
              <a:t>                                                                                                                                                                                                  Таблица 2</a:t>
            </a:r>
            <a:r>
              <a:rPr lang="ru-RU" sz="1800" b="1" smtClean="0">
                <a:latin typeface="Times New Roman" pitchFamily="18" charset="0"/>
                <a:cs typeface="Times New Roman" pitchFamily="18" charset="0"/>
              </a:rPr>
              <a:t/>
            </a:r>
            <a:br>
              <a:rPr lang="ru-RU" sz="1800" b="1" smtClean="0">
                <a:latin typeface="Times New Roman" pitchFamily="18" charset="0"/>
                <a:cs typeface="Times New Roman" pitchFamily="18" charset="0"/>
              </a:rPr>
            </a:br>
            <a:r>
              <a:rPr lang="ru-RU" sz="1800" b="1" smtClean="0">
                <a:latin typeface="Times New Roman" pitchFamily="18" charset="0"/>
                <a:cs typeface="Times New Roman" pitchFamily="18" charset="0"/>
              </a:rPr>
              <a:t>Причины отклонения  фактического исполнения доходов за 2021 год</a:t>
            </a:r>
            <a:br>
              <a:rPr lang="ru-RU" sz="1800" b="1" smtClean="0">
                <a:latin typeface="Times New Roman" pitchFamily="18" charset="0"/>
                <a:cs typeface="Times New Roman" pitchFamily="18" charset="0"/>
              </a:rPr>
            </a:br>
            <a:r>
              <a:rPr lang="ru-RU" sz="1800" b="1" smtClean="0">
                <a:latin typeface="Times New Roman" pitchFamily="18" charset="0"/>
                <a:cs typeface="Times New Roman" pitchFamily="18" charset="0"/>
              </a:rPr>
              <a:t> от плановых назначений на 2021 год</a:t>
            </a:r>
          </a:p>
        </p:txBody>
      </p:sp>
      <p:graphicFrame>
        <p:nvGraphicFramePr>
          <p:cNvPr id="8" name="Содержимое 7"/>
          <p:cNvGraphicFramePr>
            <a:graphicFrameLocks noGrp="1"/>
          </p:cNvGraphicFramePr>
          <p:nvPr>
            <p:ph idx="1"/>
          </p:nvPr>
        </p:nvGraphicFramePr>
        <p:xfrm>
          <a:off x="428625" y="1214438"/>
          <a:ext cx="8286750" cy="5381819"/>
        </p:xfrm>
        <a:graphic>
          <a:graphicData uri="http://schemas.openxmlformats.org/drawingml/2006/table">
            <a:tbl>
              <a:tblPr/>
              <a:tblGrid>
                <a:gridCol w="1657350"/>
                <a:gridCol w="1038225"/>
                <a:gridCol w="1003300"/>
                <a:gridCol w="1074738"/>
                <a:gridCol w="3513137"/>
              </a:tblGrid>
              <a:tr h="1000125">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endParaRPr kumimoji="0" lang="ru-RU" sz="11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Доходы </a:t>
                      </a: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Утвержденный план на 2021 год </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Исполнено за 2021 год </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Отклонения фактического исполнения от плановых назначений </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1" u="none" strike="noStrike" cap="none" normalizeH="0" baseline="0" smtClean="0">
                          <a:ln>
                            <a:noFill/>
                          </a:ln>
                          <a:solidFill>
                            <a:schemeClr val="tx1"/>
                          </a:solidFill>
                          <a:effectLst/>
                          <a:latin typeface="Times New Roman" pitchFamily="18" charset="0"/>
                          <a:cs typeface="Times New Roman" pitchFamily="18" charset="0"/>
                        </a:rPr>
                        <a:t>Причины отклонения фактического исполнения от плановых назначений</a:t>
                      </a:r>
                      <a:endParaRPr kumimoji="0" lang="ru-RU" sz="1100" b="1"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2938">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Налог на доходы физических лиц</a:t>
                      </a: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149 780,7</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145 439,3</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-4 341,4</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1" u="none" strike="noStrike" cap="none" normalizeH="0" baseline="0" smtClean="0">
                          <a:ln>
                            <a:noFill/>
                          </a:ln>
                          <a:solidFill>
                            <a:schemeClr val="tx1"/>
                          </a:solidFill>
                          <a:effectLst/>
                          <a:latin typeface="Times New Roman" pitchFamily="18" charset="0"/>
                          <a:cs typeface="Times New Roman" pitchFamily="18" charset="0"/>
                        </a:rPr>
                        <a:t>Невыполнение плана по НДФЛ объясняется тем, что фактический фонд оплаты труда сложился в объеме меньше, чем запланировано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Акцизы на нефтепродукты</a:t>
                      </a: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32 000,0</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34 923,3</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2 923,3</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1" u="none" strike="noStrike" cap="none" normalizeH="0" baseline="0" smtClean="0">
                          <a:ln>
                            <a:noFill/>
                          </a:ln>
                          <a:solidFill>
                            <a:schemeClr val="tx1"/>
                          </a:solidFill>
                          <a:effectLst/>
                          <a:latin typeface="Times New Roman" pitchFamily="18" charset="0"/>
                          <a:cs typeface="Times New Roman" pitchFamily="18" charset="0"/>
                        </a:rPr>
                        <a:t>Изменение стоимости нефтепродуктов</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Единый налог на вмененный доход</a:t>
                      </a: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4 557,0</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4 261,9</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-295,1</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1" u="none" strike="noStrike" cap="none" normalizeH="0" baseline="0" smtClean="0">
                          <a:ln>
                            <a:noFill/>
                          </a:ln>
                          <a:solidFill>
                            <a:schemeClr val="tx1"/>
                          </a:solidFill>
                          <a:effectLst/>
                          <a:latin typeface="Times New Roman" pitchFamily="18" charset="0"/>
                          <a:cs typeface="Times New Roman" pitchFamily="18" charset="0"/>
                        </a:rPr>
                        <a:t>Задолженность прошлых лет поступила в объеме ниже планируемого</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Налогообложение по патенту </a:t>
                      </a: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8 100,0</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10 425,0</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2 325,0</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1" u="none" strike="noStrike" cap="none" normalizeH="0" baseline="0" smtClean="0">
                          <a:ln>
                            <a:noFill/>
                          </a:ln>
                          <a:solidFill>
                            <a:schemeClr val="tx1"/>
                          </a:solidFill>
                          <a:effectLst/>
                          <a:latin typeface="Times New Roman" pitchFamily="18" charset="0"/>
                          <a:cs typeface="Times New Roman" pitchFamily="18" charset="0"/>
                        </a:rPr>
                        <a:t>В 2021 году увеличилась численность предпринимателей, перешедших на патентную систему налогообложения.</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Транспортный налог</a:t>
                      </a: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50 074,0</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52 679,1</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2 605,1</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1" u="none" strike="noStrike" cap="none" normalizeH="0" baseline="0" smtClean="0">
                          <a:ln>
                            <a:noFill/>
                          </a:ln>
                          <a:solidFill>
                            <a:schemeClr val="tx1"/>
                          </a:solidFill>
                          <a:effectLst/>
                          <a:latin typeface="Times New Roman" pitchFamily="18" charset="0"/>
                          <a:cs typeface="Times New Roman" pitchFamily="18" charset="0"/>
                        </a:rPr>
                        <a:t>Увеличилось количество автомобилей в пользовании физических лиц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Доходы от использования муниципального имущества </a:t>
                      </a: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11 198,1</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9 686,3</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-1 511,8</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1" u="none" strike="noStrike" cap="none" normalizeH="0" baseline="0" smtClean="0">
                          <a:ln>
                            <a:noFill/>
                          </a:ln>
                          <a:solidFill>
                            <a:schemeClr val="tx1"/>
                          </a:solidFill>
                          <a:effectLst/>
                          <a:latin typeface="Times New Roman" pitchFamily="18" charset="0"/>
                          <a:cs typeface="Times New Roman" pitchFamily="18" charset="0"/>
                        </a:rPr>
                        <a:t>Количество заключенных договоров аренды уменьшилось в результате продажи земельных участков</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3413">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Доходы от продажи материальных и нематериальных активов</a:t>
                      </a: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9 114,3</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6 808,9</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-2 305,4</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1" u="none" strike="noStrike" cap="none" normalizeH="0" baseline="0" smtClean="0">
                          <a:ln>
                            <a:noFill/>
                          </a:ln>
                          <a:solidFill>
                            <a:schemeClr val="tx1"/>
                          </a:solidFill>
                          <a:effectLst/>
                          <a:latin typeface="Times New Roman" pitchFamily="18" charset="0"/>
                          <a:cs typeface="Times New Roman" pitchFamily="18" charset="0"/>
                        </a:rPr>
                        <a:t>Реализовано меньшее количество объектов недвижимости, чем запланировано Планом приватизации муниципального имущества</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Субсидии бюджетам муниципальных районов </a:t>
                      </a: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89 814,2</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88 267,6</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-1 546,6</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1" u="none" strike="noStrike" cap="none" normalizeH="0" baseline="0" smtClean="0">
                          <a:ln>
                            <a:noFill/>
                          </a:ln>
                          <a:solidFill>
                            <a:schemeClr val="tx1"/>
                          </a:solidFill>
                          <a:effectLst/>
                          <a:latin typeface="Times New Roman" pitchFamily="18" charset="0"/>
                          <a:cs typeface="Times New Roman" pitchFamily="18" charset="0"/>
                        </a:rPr>
                        <a:t>  Исполнено под фактическую потребность.</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Субвенции бюджетам муниципальных районов </a:t>
                      </a: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593 903,7</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591 026,2</a:t>
                      </a: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 typeface="Arial" charset="0"/>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-2 877,5</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 typeface="Arial" charset="0"/>
                        <a:buNone/>
                        <a:tabLst/>
                      </a:pPr>
                      <a:r>
                        <a:rPr kumimoji="0" lang="ru-RU" sz="1100" b="0" i="1" u="none" strike="noStrike" cap="none" normalizeH="0" baseline="0" smtClean="0">
                          <a:ln>
                            <a:noFill/>
                          </a:ln>
                          <a:solidFill>
                            <a:schemeClr val="tx1"/>
                          </a:solidFill>
                          <a:effectLst/>
                          <a:latin typeface="Times New Roman" pitchFamily="18" charset="0"/>
                          <a:cs typeface="Times New Roman" pitchFamily="18" charset="0"/>
                        </a:rPr>
                        <a:t>  Исполнено под фактическую потребность.</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7620" marR="7620" marT="762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57188" y="107950"/>
            <a:ext cx="8535987" cy="2446338"/>
          </a:xfrm>
          <a:prstGeom prst="rect">
            <a:avLst/>
          </a:prstGeom>
          <a:noFill/>
          <a:ln w="9525">
            <a:noFill/>
            <a:miter lim="800000"/>
            <a:headEnd/>
            <a:tailEnd/>
          </a:ln>
          <a:effectLst/>
        </p:spPr>
        <p:txBody>
          <a:bodyPr anchor="ctr">
            <a:spAutoFit/>
          </a:bodyPr>
          <a:lstStyle/>
          <a:p>
            <a:pPr indent="539750" algn="ctr"/>
            <a:r>
              <a:rPr lang="ru-RU" sz="2000" b="1">
                <a:latin typeface="Times New Roman" pitchFamily="18" charset="0"/>
                <a:cs typeface="Times New Roman" pitchFamily="18" charset="0"/>
              </a:rPr>
              <a:t>Сравнение фактического исполнения 2020 и 2021 годов</a:t>
            </a:r>
          </a:p>
          <a:p>
            <a:pPr indent="539750" algn="ctr" eaLnBrk="0" hangingPunct="0"/>
            <a:endParaRPr lang="ru-RU" sz="600"/>
          </a:p>
          <a:p>
            <a:pPr indent="539750" algn="just" eaLnBrk="0" hangingPunct="0"/>
            <a:r>
              <a:rPr lang="ru-RU" sz="1400">
                <a:latin typeface="Times New Roman" pitchFamily="18" charset="0"/>
                <a:cs typeface="Times New Roman" pitchFamily="18" charset="0"/>
              </a:rPr>
              <a:t>Поступление налоговых, неналоговых доходов бюджета Пугачевского муниципального района в 2021 году  увеличилось по сравнению с 2020 годом на   82436,9 тыс.рублей. </a:t>
            </a:r>
          </a:p>
          <a:p>
            <a:pPr indent="539750" algn="just" eaLnBrk="0" hangingPunct="0"/>
            <a:r>
              <a:rPr lang="ru-RU" sz="1400">
                <a:latin typeface="Times New Roman" pitchFamily="18" charset="0"/>
                <a:cs typeface="Times New Roman" pitchFamily="18" charset="0"/>
              </a:rPr>
              <a:t>Поступление безвозмездных поступлений в 2021 году выше относительно уровня 2020 года на 80 166,1 тыс.рублей, из них: поступление дотации увеличилось на 39959,5 тыс.рублей, субсидии из вышестоящих бюджетов уменьшилось на 9271,9 тыс.рублей, а по субвенции в 2021 году поступление выше относительно уровня предыдущего года на 60383,1 тыс.рублей. (См. таблицу 3).</a:t>
            </a:r>
            <a:endParaRPr lang="ru-RU" sz="600"/>
          </a:p>
          <a:p>
            <a:pPr indent="539750" algn="r" eaLnBrk="0" hangingPunct="0"/>
            <a:r>
              <a:rPr lang="ru-RU" sz="1100">
                <a:solidFill>
                  <a:srgbClr val="000000"/>
                </a:solidFill>
                <a:latin typeface="Times New Roman" pitchFamily="18" charset="0"/>
                <a:cs typeface="Times New Roman" pitchFamily="18" charset="0"/>
              </a:rPr>
              <a:t>Таблица 3</a:t>
            </a:r>
            <a:endParaRPr lang="ru-RU" sz="1600" b="1">
              <a:latin typeface="Times New Roman" pitchFamily="18" charset="0"/>
              <a:cs typeface="Times New Roman" pitchFamily="18" charset="0"/>
            </a:endParaRPr>
          </a:p>
          <a:p>
            <a:pPr indent="539750" algn="ctr" eaLnBrk="0" hangingPunct="0"/>
            <a:r>
              <a:rPr lang="ru-RU" sz="1600" b="1">
                <a:latin typeface="Times New Roman" pitchFamily="18" charset="0"/>
                <a:cs typeface="Times New Roman" pitchFamily="18" charset="0"/>
              </a:rPr>
              <a:t>Поступление доходов в бюджет муниципального района в 2020 и в 2021 годах </a:t>
            </a:r>
          </a:p>
          <a:p>
            <a:pPr indent="539750" algn="ctr" eaLnBrk="0" hangingPunct="0"/>
            <a:r>
              <a:rPr lang="ru-RU" sz="1600" b="1">
                <a:latin typeface="Times New Roman" pitchFamily="18" charset="0"/>
                <a:cs typeface="Times New Roman" pitchFamily="18" charset="0"/>
              </a:rPr>
              <a:t>(в тыс.рублей)</a:t>
            </a:r>
            <a:endParaRPr lang="ru-RU" sz="600"/>
          </a:p>
        </p:txBody>
      </p:sp>
      <p:graphicFrame>
        <p:nvGraphicFramePr>
          <p:cNvPr id="5" name="Таблица 4"/>
          <p:cNvGraphicFramePr>
            <a:graphicFrameLocks noGrp="1"/>
          </p:cNvGraphicFramePr>
          <p:nvPr/>
        </p:nvGraphicFramePr>
        <p:xfrm>
          <a:off x="395288" y="2571750"/>
          <a:ext cx="8391305" cy="3641692"/>
        </p:xfrm>
        <a:graphic>
          <a:graphicData uri="http://schemas.openxmlformats.org/drawingml/2006/table">
            <a:tbl>
              <a:tblPr/>
              <a:tblGrid>
                <a:gridCol w="4629685"/>
                <a:gridCol w="1229760"/>
                <a:gridCol w="1157421"/>
                <a:gridCol w="1374439"/>
              </a:tblGrid>
              <a:tr h="300278">
                <a:tc>
                  <a:txBody>
                    <a:bodyPr/>
                    <a:lstStyle/>
                    <a:p>
                      <a:pPr algn="ctr" fontAlgn="t"/>
                      <a:r>
                        <a:rPr lang="ru-RU" sz="900" b="0" i="0" u="none" strike="noStrike" dirty="0">
                          <a:solidFill>
                            <a:srgbClr val="000000"/>
                          </a:solidFill>
                          <a:latin typeface="Times New Roman"/>
                        </a:rPr>
                        <a:t>Доходы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latin typeface="Times New Roman"/>
                        </a:rPr>
                        <a:t>Исполнено за 2020 год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a:solidFill>
                            <a:srgbClr val="000000"/>
                          </a:solidFill>
                          <a:latin typeface="Times New Roman"/>
                        </a:rPr>
                        <a:t>Исполнено за 2021 год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latin typeface="Times New Roman"/>
                        </a:rPr>
                        <a:t>Отклонение исполнения </a:t>
                      </a:r>
                      <a:endParaRPr lang="ru-RU" sz="900" b="0" i="0" u="none" strike="noStrike" dirty="0" smtClean="0">
                        <a:solidFill>
                          <a:srgbClr val="000000"/>
                        </a:solidFill>
                        <a:latin typeface="Times New Roman"/>
                      </a:endParaRPr>
                    </a:p>
                    <a:p>
                      <a:pPr algn="ctr" fontAlgn="ctr"/>
                      <a:r>
                        <a:rPr lang="ru-RU" sz="900" b="0" i="0" u="none" strike="noStrike" dirty="0" smtClean="0">
                          <a:solidFill>
                            <a:srgbClr val="000000"/>
                          </a:solidFill>
                          <a:latin typeface="Times New Roman"/>
                        </a:rPr>
                        <a:t>2020 </a:t>
                      </a:r>
                      <a:r>
                        <a:rPr lang="ru-RU" sz="900" b="0" i="0" u="none" strike="noStrike" dirty="0">
                          <a:solidFill>
                            <a:srgbClr val="000000"/>
                          </a:solidFill>
                          <a:latin typeface="Times New Roman"/>
                        </a:rPr>
                        <a:t>года от 2021 года</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1" i="0" u="none" strike="noStrike">
                          <a:solidFill>
                            <a:srgbClr val="000000"/>
                          </a:solidFill>
                          <a:latin typeface="Times New Roman"/>
                        </a:rPr>
                        <a:t>Налоговые и неналоговые доходы</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1" i="0" u="none" strike="noStrike">
                          <a:solidFill>
                            <a:srgbClr val="000000"/>
                          </a:solidFill>
                          <a:latin typeface="Times New Roman"/>
                        </a:rPr>
                        <a:t>216 425,3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1" i="0" u="none" strike="noStrike">
                          <a:solidFill>
                            <a:srgbClr val="000000"/>
                          </a:solidFill>
                          <a:latin typeface="Times New Roman"/>
                        </a:rPr>
                        <a:t>298 862,2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1" i="0" u="none" strike="noStrike" dirty="0">
                          <a:solidFill>
                            <a:srgbClr val="000000"/>
                          </a:solidFill>
                          <a:latin typeface="Times New Roman"/>
                        </a:rPr>
                        <a:t>82 436,9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dirty="0">
                          <a:solidFill>
                            <a:srgbClr val="000000"/>
                          </a:solidFill>
                          <a:latin typeface="Times New Roman"/>
                        </a:rPr>
                        <a:t>Налог на доходы физических лиц</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128 330,0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145 439,3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17 109,3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a:solidFill>
                            <a:srgbClr val="000000"/>
                          </a:solidFill>
                          <a:latin typeface="Times New Roman"/>
                        </a:rPr>
                        <a:t>Акцизы на нефтепродукты</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30 328,3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34 923,3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4 595,0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a:solidFill>
                            <a:srgbClr val="000000"/>
                          </a:solidFill>
                          <a:latin typeface="Times New Roman"/>
                        </a:rPr>
                        <a:t>Единый налог на вмененный доход</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17 027,5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4 261,9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-12 765,6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a:solidFill>
                            <a:srgbClr val="000000"/>
                          </a:solidFill>
                          <a:latin typeface="Times New Roman"/>
                        </a:rPr>
                        <a:t>Единый сельскохозяйственный налог</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14 557,0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26 567,3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12 010,3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74931">
                <a:tc>
                  <a:txBody>
                    <a:bodyPr/>
                    <a:lstStyle/>
                    <a:p>
                      <a:pPr algn="l" fontAlgn="t"/>
                      <a:r>
                        <a:rPr lang="ru-RU" sz="1100" b="0" i="0" u="none" strike="noStrike" dirty="0" smtClean="0">
                          <a:solidFill>
                            <a:srgbClr val="000000"/>
                          </a:solidFill>
                          <a:latin typeface="Times New Roman"/>
                        </a:rPr>
                        <a:t>Патентная система налогообложения</a:t>
                      </a:r>
                      <a:endParaRPr lang="ru-RU" sz="1100" b="0" i="0" u="none" strike="noStrike" dirty="0">
                        <a:solidFill>
                          <a:srgbClr val="000000"/>
                        </a:solidFill>
                        <a:latin typeface="Times New Roman"/>
                      </a:endParaRP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407,8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10 425,0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10 017,2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a:solidFill>
                            <a:srgbClr val="000000"/>
                          </a:solidFill>
                          <a:latin typeface="Times New Roman"/>
                        </a:rPr>
                        <a:t>Транспортный налог</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 </a:t>
                      </a:r>
                      <a:r>
                        <a:rPr lang="ru-RU" sz="1100" b="0" i="0" u="none" strike="noStrike" dirty="0" smtClean="0">
                          <a:solidFill>
                            <a:srgbClr val="000000"/>
                          </a:solidFill>
                          <a:latin typeface="Times New Roman"/>
                        </a:rPr>
                        <a:t>-</a:t>
                      </a:r>
                      <a:endParaRPr lang="ru-RU" sz="11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52 679,1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smtClean="0">
                          <a:solidFill>
                            <a:srgbClr val="000000"/>
                          </a:solidFill>
                          <a:latin typeface="Times New Roman"/>
                        </a:rPr>
                        <a:t>52 679,1</a:t>
                      </a:r>
                      <a:r>
                        <a:rPr lang="ru-RU" sz="1100" b="0" i="0" u="none" strike="noStrike" dirty="0">
                          <a:solidFill>
                            <a:srgbClr val="000000"/>
                          </a:solidFill>
                          <a:latin typeface="Times New Roman"/>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a:solidFill>
                            <a:srgbClr val="000000"/>
                          </a:solidFill>
                          <a:latin typeface="Times New Roman"/>
                        </a:rPr>
                        <a:t>Государственная пошлина</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5 182,2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6 205,3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1 023,1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74931">
                <a:tc>
                  <a:txBody>
                    <a:bodyPr/>
                    <a:lstStyle/>
                    <a:p>
                      <a:pPr algn="l" fontAlgn="t"/>
                      <a:r>
                        <a:rPr lang="ru-RU" sz="1100" b="0" i="0" u="none" strike="noStrike" dirty="0">
                          <a:solidFill>
                            <a:srgbClr val="000000"/>
                          </a:solidFill>
                          <a:latin typeface="Times New Roman"/>
                        </a:rPr>
                        <a:t>Доходы от использования </a:t>
                      </a:r>
                      <a:r>
                        <a:rPr lang="ru-RU" sz="1100" b="0" i="0" u="none" strike="noStrike" dirty="0" smtClean="0">
                          <a:solidFill>
                            <a:srgbClr val="000000"/>
                          </a:solidFill>
                          <a:latin typeface="Times New Roman"/>
                        </a:rPr>
                        <a:t>имущества</a:t>
                      </a:r>
                      <a:endParaRPr lang="ru-RU" sz="1100" b="0" i="0" u="none" strike="noStrike" dirty="0">
                        <a:solidFill>
                          <a:srgbClr val="000000"/>
                        </a:solidFill>
                        <a:latin typeface="Times New Roman"/>
                      </a:endParaRP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7 050,3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9 686,3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2 636,0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a:solidFill>
                            <a:srgbClr val="000000"/>
                          </a:solidFill>
                          <a:latin typeface="Times New Roman"/>
                        </a:rPr>
                        <a:t>Плата за негативное воздействие на окружающую среду</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458,7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239,5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-219,2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dirty="0">
                          <a:solidFill>
                            <a:srgbClr val="000000"/>
                          </a:solidFill>
                          <a:latin typeface="Times New Roman"/>
                        </a:rPr>
                        <a:t>Доходы от продажи материальных и нематериальных активов</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11 527,4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6 808,9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-4 718,5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a:solidFill>
                            <a:srgbClr val="000000"/>
                          </a:solidFill>
                          <a:latin typeface="Times New Roman"/>
                        </a:rPr>
                        <a:t>Штрафы, санкции, возмещение ущерба</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1 556,1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1 626,3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70,2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91009">
                <a:tc>
                  <a:txBody>
                    <a:bodyPr/>
                    <a:lstStyle/>
                    <a:p>
                      <a:pPr algn="l" fontAlgn="t"/>
                      <a:r>
                        <a:rPr lang="ru-RU" sz="1100" b="1" i="0" u="none" strike="noStrike" dirty="0">
                          <a:solidFill>
                            <a:srgbClr val="000000"/>
                          </a:solidFill>
                          <a:latin typeface="Times New Roman"/>
                        </a:rPr>
                        <a:t>Безвозмездные перечисления</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1" i="0" u="none" strike="noStrike">
                          <a:solidFill>
                            <a:srgbClr val="000000"/>
                          </a:solidFill>
                          <a:latin typeface="Times New Roman"/>
                        </a:rPr>
                        <a:t>829 623,6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1" i="0" u="none" strike="noStrike">
                          <a:solidFill>
                            <a:srgbClr val="000000"/>
                          </a:solidFill>
                          <a:latin typeface="Times New Roman"/>
                        </a:rPr>
                        <a:t>909 789,7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1" i="0" u="none" strike="noStrike" dirty="0">
                          <a:solidFill>
                            <a:srgbClr val="000000"/>
                          </a:solidFill>
                          <a:latin typeface="Times New Roman"/>
                        </a:rPr>
                        <a:t>80 166,1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a:solidFill>
                            <a:srgbClr val="000000"/>
                          </a:solidFill>
                          <a:latin typeface="Times New Roman"/>
                        </a:rPr>
                        <a:t>Дотации бюджетам муниципальных районов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176 443,8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216 403,3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39 959,5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a:solidFill>
                            <a:srgbClr val="000000"/>
                          </a:solidFill>
                          <a:latin typeface="Times New Roman"/>
                        </a:rPr>
                        <a:t>Субсидии бюджетам муниципальных районов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97 539,5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88 267,6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-9 271,9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a:solidFill>
                            <a:srgbClr val="000000"/>
                          </a:solidFill>
                          <a:latin typeface="Times New Roman"/>
                        </a:rPr>
                        <a:t>Субвенции бюджетам муниципальных районов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530 643,1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591 026,2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60 383,1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l" fontAlgn="t"/>
                      <a:r>
                        <a:rPr lang="ru-RU" sz="1100" b="0" i="0" u="none" strike="noStrike">
                          <a:solidFill>
                            <a:srgbClr val="000000"/>
                          </a:solidFill>
                          <a:latin typeface="Times New Roman"/>
                        </a:rPr>
                        <a:t>Иные межбюджетные трансферты</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24 997,2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a:solidFill>
                            <a:srgbClr val="000000"/>
                          </a:solidFill>
                          <a:latin typeface="Times New Roman"/>
                        </a:rPr>
                        <a:t>14 070,2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0" i="0" u="none" strike="noStrike" dirty="0">
                          <a:solidFill>
                            <a:srgbClr val="000000"/>
                          </a:solidFill>
                          <a:latin typeface="Times New Roman"/>
                        </a:rPr>
                        <a:t>-10 927,0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86659">
                <a:tc>
                  <a:txBody>
                    <a:bodyPr/>
                    <a:lstStyle/>
                    <a:p>
                      <a:pPr algn="ctr" fontAlgn="t"/>
                      <a:r>
                        <a:rPr lang="ru-RU" sz="1100" b="1" i="0" u="none" strike="noStrike" dirty="0">
                          <a:solidFill>
                            <a:srgbClr val="000000"/>
                          </a:solidFill>
                          <a:latin typeface="Times New Roman"/>
                        </a:rPr>
                        <a:t>ВСЕГО ДОХОДОВ</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1" i="0" u="none" strike="noStrike">
                          <a:solidFill>
                            <a:srgbClr val="000000"/>
                          </a:solidFill>
                          <a:latin typeface="Times New Roman"/>
                        </a:rPr>
                        <a:t>1 046 048,9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1" i="0" u="none" strike="noStrike">
                          <a:solidFill>
                            <a:srgbClr val="000000"/>
                          </a:solidFill>
                          <a:latin typeface="Times New Roman"/>
                        </a:rPr>
                        <a:t>1 208 651,9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1100" b="1" i="0" u="none" strike="noStrike" dirty="0">
                          <a:solidFill>
                            <a:srgbClr val="000000"/>
                          </a:solidFill>
                          <a:latin typeface="Times New Roman"/>
                        </a:rPr>
                        <a:t>162 603,0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357188" y="-300038"/>
            <a:ext cx="8215312" cy="2293938"/>
          </a:xfrm>
          <a:prstGeom prst="rect">
            <a:avLst/>
          </a:prstGeom>
          <a:noFill/>
          <a:ln w="9525">
            <a:noFill/>
            <a:miter lim="800000"/>
            <a:headEnd/>
            <a:tailEnd/>
          </a:ln>
        </p:spPr>
        <p:txBody>
          <a:bodyPr anchor="ctr">
            <a:spAutoFit/>
          </a:bodyPr>
          <a:lstStyle/>
          <a:p>
            <a:pPr indent="630238" algn="just"/>
            <a:endParaRPr lang="ru-RU" sz="1400">
              <a:latin typeface="Times New Roman" pitchFamily="18" charset="0"/>
              <a:cs typeface="Times New Roman" pitchFamily="18" charset="0"/>
            </a:endParaRPr>
          </a:p>
          <a:p>
            <a:pPr indent="630238" algn="ctr"/>
            <a:r>
              <a:rPr lang="ru-RU" sz="2400" b="1">
                <a:latin typeface="Times New Roman" pitchFamily="18" charset="0"/>
                <a:cs typeface="Times New Roman" pitchFamily="18" charset="0"/>
              </a:rPr>
              <a:t>Структура налоговых, неналоговых доходов </a:t>
            </a:r>
          </a:p>
          <a:p>
            <a:pPr indent="630238" algn="ctr"/>
            <a:r>
              <a:rPr lang="ru-RU" sz="2400" b="1">
                <a:latin typeface="Times New Roman" pitchFamily="18" charset="0"/>
                <a:cs typeface="Times New Roman" pitchFamily="18" charset="0"/>
              </a:rPr>
              <a:t>бюджета 2021 года</a:t>
            </a:r>
          </a:p>
          <a:p>
            <a:pPr indent="630238" algn="ctr"/>
            <a:endParaRPr lang="ru-RU" sz="1400" b="1">
              <a:latin typeface="Times New Roman" pitchFamily="18" charset="0"/>
              <a:cs typeface="Times New Roman" pitchFamily="18" charset="0"/>
            </a:endParaRPr>
          </a:p>
          <a:p>
            <a:pPr indent="630238" algn="just"/>
            <a:r>
              <a:rPr lang="ru-RU" sz="1400">
                <a:latin typeface="Times New Roman" pitchFamily="18" charset="0"/>
                <a:cs typeface="Times New Roman" pitchFamily="18" charset="0"/>
              </a:rPr>
              <a:t>Наибольший объем поступлений собственных доходов бюджета Пугачевского муниципального района или 93,8 процента составили налоговые доходы, которые исполнены в сумме 280 501,2 тыс. рублей, неналоговые доходы бюджета Пугачевского муниципального района исполнены в сумме 18 361,0 тыс.рублей и составили 6,2 процентов от общего объема налоговых, неналоговых доходов. </a:t>
            </a:r>
          </a:p>
          <a:p>
            <a:pPr indent="630238" algn="ctr" eaLnBrk="0" hangingPunct="0"/>
            <a:endParaRPr lang="ru-RU" sz="1100" b="1" i="1">
              <a:solidFill>
                <a:srgbClr val="7030A0"/>
              </a:solidFill>
              <a:latin typeface="Times New Roman" pitchFamily="18" charset="0"/>
              <a:cs typeface="Times New Roman" pitchFamily="18" charset="0"/>
            </a:endParaRPr>
          </a:p>
        </p:txBody>
      </p:sp>
      <p:sp>
        <p:nvSpPr>
          <p:cNvPr id="21507" name="Rectangle 3"/>
          <p:cNvSpPr>
            <a:spLocks noChangeArrowheads="1"/>
          </p:cNvSpPr>
          <p:nvPr/>
        </p:nvSpPr>
        <p:spPr bwMode="auto">
          <a:xfrm>
            <a:off x="0" y="4403725"/>
            <a:ext cx="9144000" cy="457200"/>
          </a:xfrm>
          <a:prstGeom prst="rect">
            <a:avLst/>
          </a:prstGeom>
          <a:noFill/>
          <a:ln w="9525">
            <a:noFill/>
            <a:miter lim="800000"/>
            <a:headEnd/>
            <a:tailEnd/>
          </a:ln>
        </p:spPr>
        <p:txBody>
          <a:bodyPr wrap="none" anchor="ctr">
            <a:spAutoFit/>
          </a:bodyPr>
          <a:lstStyle/>
          <a:p>
            <a:pPr indent="180975"/>
            <a:endParaRPr lang="ru-RU"/>
          </a:p>
        </p:txBody>
      </p:sp>
      <p:sp>
        <p:nvSpPr>
          <p:cNvPr id="21508" name="Прямоугольник 4"/>
          <p:cNvSpPr>
            <a:spLocks noChangeArrowheads="1"/>
          </p:cNvSpPr>
          <p:nvPr/>
        </p:nvSpPr>
        <p:spPr bwMode="auto">
          <a:xfrm>
            <a:off x="827088" y="1989138"/>
            <a:ext cx="7561262" cy="368300"/>
          </a:xfrm>
          <a:prstGeom prst="rect">
            <a:avLst/>
          </a:prstGeom>
          <a:noFill/>
          <a:ln w="9525">
            <a:noFill/>
            <a:miter lim="800000"/>
            <a:headEnd/>
            <a:tailEnd/>
          </a:ln>
        </p:spPr>
        <p:txBody>
          <a:bodyPr>
            <a:spAutoFit/>
          </a:bodyPr>
          <a:lstStyle/>
          <a:p>
            <a:pPr indent="630238" algn="ctr" eaLnBrk="0" hangingPunct="0"/>
            <a:r>
              <a:rPr lang="ru-RU" b="1" i="1">
                <a:solidFill>
                  <a:srgbClr val="7030A0"/>
                </a:solidFill>
                <a:latin typeface="Times New Roman" pitchFamily="18" charset="0"/>
                <a:cs typeface="Times New Roman" pitchFamily="18" charset="0"/>
              </a:rPr>
              <a:t>Исполнение налоговых доходов</a:t>
            </a:r>
            <a:endParaRPr lang="ru-RU" sz="1400"/>
          </a:p>
        </p:txBody>
      </p:sp>
      <p:graphicFrame>
        <p:nvGraphicFramePr>
          <p:cNvPr id="6" name="Диаграмма 5"/>
          <p:cNvGraphicFramePr/>
          <p:nvPr/>
        </p:nvGraphicFramePr>
        <p:xfrm>
          <a:off x="467544" y="2420888"/>
          <a:ext cx="8136904" cy="388843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9996</TotalTime>
  <Words>4218</Words>
  <Application>Microsoft Office PowerPoint</Application>
  <PresentationFormat>Экран (4:3)</PresentationFormat>
  <Paragraphs>1083</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Бюджет для граждан  </vt:lpstr>
      <vt:lpstr>Слайд 2</vt:lpstr>
      <vt:lpstr>Слайд 3</vt:lpstr>
      <vt:lpstr>Слайд 4</vt:lpstr>
      <vt:lpstr>                        Доходная часть бюджета за 2021 год исполнена в сумме 1 208 651,9 тыс.рублей, из которых налоговые, неналоговые доходы исполнены в сумме 298 862,2 тыс.рублей и составили 24,7 процентов доходов бюджета, безвозмездные поступления исполнены в сумме 909 789,7 тыс.рублей и составили 75,3 процентов всех доходов бюджета.  (См. таблицу 1).   </vt:lpstr>
      <vt:lpstr>Причины отклонения плановых назначений на 2021 год  от фактического исполнения за 2021 год</vt:lpstr>
      <vt:lpstr>                                                                                                                                                                                                  Таблица 2 Причины отклонения  фактического исполнения доходов за 2021 год  от плановых назначений на 2021 год</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Бюджет для граждан</dc:title>
  <dc:creator>naumova</dc:creator>
  <cp:lastModifiedBy>naumova</cp:lastModifiedBy>
  <cp:revision>893</cp:revision>
  <dcterms:created xsi:type="dcterms:W3CDTF">2019-03-11T05:43:54Z</dcterms:created>
  <dcterms:modified xsi:type="dcterms:W3CDTF">2022-05-20T11:47:31Z</dcterms:modified>
</cp:coreProperties>
</file>